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7" r:id="rId6"/>
    <p:sldId id="266" r:id="rId7"/>
    <p:sldId id="269" r:id="rId8"/>
    <p:sldId id="270" r:id="rId9"/>
    <p:sldId id="262" r:id="rId10"/>
    <p:sldId id="265" r:id="rId11"/>
    <p:sldId id="271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07"/>
    <p:restoredTop sz="94643"/>
  </p:normalViewPr>
  <p:slideViewPr>
    <p:cSldViewPr snapToGrid="0" snapToObjects="1">
      <p:cViewPr varScale="1">
        <p:scale>
          <a:sx n="115" d="100"/>
          <a:sy n="115" d="100"/>
        </p:scale>
        <p:origin x="43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088AB-A9DE-6449-9870-4096A725F350}" type="datetimeFigureOut">
              <a:rPr lang="en-US" smtClean="0"/>
              <a:t>5/19/23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CFF32-BF98-704A-B621-B721F86D3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74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none" strike="noStrike" cap="none" dirty="0">
                <a:solidFill>
                  <a:schemeClr val="dk1"/>
                </a:solidFill>
                <a:latin typeface="Calibri Regular"/>
                <a:sym typeface="Calibri"/>
              </a:rPr>
              <a:t>- this morning we will start to learn some basic UNIX skills, excited?</a:t>
            </a:r>
            <a:endParaRPr lang="en-GB" dirty="0">
              <a:latin typeface="Calibri Regula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none" strike="noStrike" cap="none" dirty="0">
                <a:solidFill>
                  <a:schemeClr val="dk1"/>
                </a:solidFill>
                <a:latin typeface="Calibri Regular"/>
                <a:sym typeface="Calibri"/>
              </a:rPr>
              <a:t>- how many used UNIX/command line before?</a:t>
            </a:r>
            <a:endParaRPr lang="en-GB" dirty="0">
              <a:latin typeface="Calibri Regular"/>
            </a:endParaRPr>
          </a:p>
          <a:p>
            <a:pPr marL="0" marR="0" lvl="0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GB" sz="1200" u="none" strike="noStrike" cap="none" dirty="0">
                <a:solidFill>
                  <a:schemeClr val="dk1"/>
                </a:solidFill>
                <a:latin typeface="Calibri Regular"/>
                <a:sym typeface="Calibri"/>
              </a:rPr>
              <a:t> anyone that hasn’t used UNIX before don’t panic when see the UNIX prompt, all exercises this morning are step by step and all commands are provided</a:t>
            </a:r>
            <a:endParaRPr lang="en-GB" dirty="0">
              <a:latin typeface="Calibri Regular"/>
            </a:endParaRPr>
          </a:p>
          <a:p>
            <a:pPr marL="0" marR="0" lvl="0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GB" sz="1200" u="none" strike="noStrike" cap="none" dirty="0">
                <a:solidFill>
                  <a:schemeClr val="dk1"/>
                </a:solidFill>
                <a:latin typeface="Calibri Regular"/>
                <a:sym typeface="Calibri"/>
              </a:rPr>
              <a:t> anyone who has used UNIX, be patient, exercises are short and in the later we will introduce more advanced UNIX concepts</a:t>
            </a:r>
            <a:endParaRPr lang="en-GB" dirty="0">
              <a:latin typeface="Calibri Regular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EE8DE-E805-8640-B6E7-0C68A7B047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52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A7D78-B598-104B-A54C-F5C34F6E3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892A3C-F7DF-4541-A77C-F34B60C90A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FCFF9-02EA-724C-A6A2-75B20FABE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2DC5D-B3F5-0B4D-BCCE-296D503C53F3}" type="datetimeFigureOut">
              <a:rPr lang="en-US" smtClean="0"/>
              <a:t>5/19/23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B5C42-2E3B-0F41-8A6E-98CC4F5E6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7EEC5-18D0-424B-A2C9-85655BFED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3E85-FF5D-F244-86DF-265453BC0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9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0A7F5-5FA0-064E-AF20-268490C05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E494C2-9840-6747-9FE4-7EA3E9762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580929-9422-B148-A579-75D809E39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2DC5D-B3F5-0B4D-BCCE-296D503C53F3}" type="datetimeFigureOut">
              <a:rPr lang="en-US" smtClean="0"/>
              <a:t>5/19/23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9CA15-0CBC-6A46-B278-205AA95DD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0E2E0-A56C-D448-ABDD-787DB0E6D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3E85-FF5D-F244-86DF-265453BC0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908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C26CD4-01A0-ED43-A52D-BF2B1A3232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EA4339-1505-BC4F-BDF4-7A8CA3956F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045A2-3DBF-D64D-A732-EB2B9AC58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2DC5D-B3F5-0B4D-BCCE-296D503C53F3}" type="datetimeFigureOut">
              <a:rPr lang="en-US" smtClean="0"/>
              <a:t>5/19/23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94EF3-A010-D649-9E86-A1188F62C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9968C-E2AA-C14A-9590-FAC46A767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3E85-FF5D-F244-86DF-265453BC0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6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32A02-BF1A-C541-AFCC-A68619C0D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7ACBE-7F1E-3545-8B66-62BC953DC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66C1F-F6B6-C64A-8031-1215D49B6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2DC5D-B3F5-0B4D-BCCE-296D503C53F3}" type="datetimeFigureOut">
              <a:rPr lang="en-US" smtClean="0"/>
              <a:t>5/19/23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0562E-7236-7242-A965-F8BA504DC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60ACC-0CD1-6642-A628-55B1ED215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3E85-FF5D-F244-86DF-265453BC0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251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61C8A-E294-4B4C-8518-82EA2A91F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695B5E-98F9-3542-BEEA-9EF14EB9E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51F9B-4187-C641-951C-D4B93A291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2DC5D-B3F5-0B4D-BCCE-296D503C53F3}" type="datetimeFigureOut">
              <a:rPr lang="en-US" smtClean="0"/>
              <a:t>5/19/23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0B10D-0811-C546-8A02-E2392FE3B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A9CC7B-B88C-DC47-9FF6-A6DBC7AE6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3E85-FF5D-F244-86DF-265453BC0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CC007-E48B-D240-983D-A66012FFB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E11A9-86E7-004A-A9AE-3F4B2C40D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53B72E-63B4-0D4B-80B2-0092340A34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9A44A4-450A-A24A-BFB4-1B786B495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2DC5D-B3F5-0B4D-BCCE-296D503C53F3}" type="datetimeFigureOut">
              <a:rPr lang="en-US" smtClean="0"/>
              <a:t>5/19/23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AB09A3-F2D6-CB4C-AC7F-ECB3289E7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B09D5C-2FAE-294F-A833-7408CDE47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3E85-FF5D-F244-86DF-265453BC0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865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F8C5B-5DEE-9543-A8A6-C9E5E170B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FD565-40AF-B14F-968F-915F386FB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8D2B94-976F-084A-9DA8-6AE92FB3A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128CB3-8C2D-C443-8884-1BABCA65F9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EDBA50-BDFD-F64A-B81D-76C6C4D280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94F443-2BE1-8742-B546-A2EB2A994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2DC5D-B3F5-0B4D-BCCE-296D503C53F3}" type="datetimeFigureOut">
              <a:rPr lang="en-US" smtClean="0"/>
              <a:t>5/19/23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62399F-F8AD-184B-B0CE-EA9BDF2A3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47EAA0-C154-9C46-BEC7-93E494E35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3E85-FF5D-F244-86DF-265453BC0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76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14CF5-6E09-784D-8B4E-635168EFC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D456B4-69EA-1B4E-B151-75B9EF166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2DC5D-B3F5-0B4D-BCCE-296D503C53F3}" type="datetimeFigureOut">
              <a:rPr lang="en-US" smtClean="0"/>
              <a:t>5/19/23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587CAF-6DFC-714E-B17B-95CEC54F7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9A0C91-2B2F-ED45-A666-F018036A5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3E85-FF5D-F244-86DF-265453BC0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34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8C41B1-5D3C-D748-BF6B-24711199D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2DC5D-B3F5-0B4D-BCCE-296D503C53F3}" type="datetimeFigureOut">
              <a:rPr lang="en-US" smtClean="0"/>
              <a:t>5/19/23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4BF4AD-1541-2D4C-A140-44C7585B3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104E8D-E6CE-A742-A4B2-471F27B2D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3E85-FF5D-F244-86DF-265453BC0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757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4B111-9A37-5648-A7F5-428E89076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8754F-78A5-FC44-844E-142013696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60CDC4-A590-EC48-A6DB-59B596E18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0FE776-D6ED-E24F-8E71-244DA5028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2DC5D-B3F5-0B4D-BCCE-296D503C53F3}" type="datetimeFigureOut">
              <a:rPr lang="en-US" smtClean="0"/>
              <a:t>5/19/23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BFF7EA-0BB8-AB42-8D1C-8F8698679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6554D5-C0B1-FD4A-8F8D-FA9ED110D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3E85-FF5D-F244-86DF-265453BC0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73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AF8D3-85EB-624D-BFEE-3171CBF16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11CE09-A967-EC46-90BF-83FA4D6F27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57A5E8-9A9E-A544-A8EF-173ACBB2FF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E30A70-B11F-7146-B131-449F4756B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2DC5D-B3F5-0B4D-BCCE-296D503C53F3}" type="datetimeFigureOut">
              <a:rPr lang="en-US" smtClean="0"/>
              <a:t>5/19/23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5258D1-62D5-E845-8803-418B706F0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B7B5E9-F59A-F740-ADC2-0C1A60560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3E85-FF5D-F244-86DF-265453BC0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333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A9B3A8-9D40-BD4C-91CC-20B17C900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026FD0-1000-E54C-B54C-C6B6B39D1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E111E-88C0-0F43-ADA9-02CD94990F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2DC5D-B3F5-0B4D-BCCE-296D503C53F3}" type="datetimeFigureOut">
              <a:rPr lang="en-US" smtClean="0"/>
              <a:t>5/19/23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D50A55-9215-474C-A857-B480B2685C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965BC-7AA0-1045-B946-C67706A635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43E85-FF5D-F244-86DF-265453BC0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83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7" Type="http://schemas.openxmlformats.org/officeDocument/2006/relationships/image" Target="../media/image13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tiff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4FFEB-A40B-0D45-8A1F-C6B702A65B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/>
              <a:t>Module 6: </a:t>
            </a:r>
            <a:br>
              <a:rPr lang="en-US" sz="4800" b="1" dirty="0"/>
            </a:br>
            <a:r>
              <a:rPr lang="en-US" sz="4800" b="1" dirty="0"/>
              <a:t>Genetic variation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86D952-742B-564A-9D6D-81BB12717A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82494"/>
            <a:ext cx="9144000" cy="1655762"/>
          </a:xfrm>
        </p:spPr>
        <p:txBody>
          <a:bodyPr>
            <a:normAutofit/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200"/>
            </a:pPr>
            <a:r>
              <a:rPr lang="en-GB" sz="3200" b="1" dirty="0">
                <a:latin typeface="+mj-lt"/>
                <a:cs typeface="Calibri" panose="020F0502020204030204" pitchFamily="34" charset="0"/>
              </a:rPr>
              <a:t>Helminth Bioinformatics 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200"/>
            </a:pPr>
            <a:r>
              <a:rPr lang="en-GB" sz="3200" b="1" dirty="0" err="1">
                <a:latin typeface="+mj-lt"/>
                <a:cs typeface="Calibri" panose="020F0502020204030204" pitchFamily="34" charset="0"/>
              </a:rPr>
              <a:t>Khon</a:t>
            </a:r>
            <a:r>
              <a:rPr lang="en-GB" sz="3200" b="1" dirty="0">
                <a:latin typeface="+mj-lt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latin typeface="+mj-lt"/>
                <a:cs typeface="Calibri" panose="020F0502020204030204" pitchFamily="34" charset="0"/>
              </a:rPr>
              <a:t>Kaen</a:t>
            </a:r>
            <a:r>
              <a:rPr lang="en-GB" sz="3200" b="1" dirty="0">
                <a:latin typeface="+mj-lt"/>
                <a:cs typeface="Calibri" panose="020F0502020204030204" pitchFamily="34" charset="0"/>
              </a:rPr>
              <a:t> University, 2023</a:t>
            </a: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8218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9A6BEB-4FCA-2D41-81FE-534320734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794"/>
            <a:ext cx="7302500" cy="2209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A94566-4B1A-A043-B118-04D30D673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1100" y="2601960"/>
            <a:ext cx="3596606" cy="3713068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24E504C-A7E2-544E-BB7C-AE773455B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 err="1"/>
              <a:t>Analysing</a:t>
            </a:r>
            <a:r>
              <a:rPr lang="en-US" dirty="0"/>
              <a:t> the global diversity of the gastrointestinal nematode </a:t>
            </a:r>
            <a:r>
              <a:rPr lang="en-US" i="1" dirty="0"/>
              <a:t>Haemonchus contortus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E66F6E6-347A-A4B0-9939-03CCF1F5B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17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   Your task for today</a:t>
            </a:r>
          </a:p>
        </p:txBody>
      </p:sp>
    </p:spTree>
    <p:extLst>
      <p:ext uri="{BB962C8B-B14F-4D97-AF65-F5344CB8AC3E}">
        <p14:creationId xmlns:p14="http://schemas.microsoft.com/office/powerpoint/2010/main" val="3741115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3D60E-6C58-0545-8D15-DE4F4F05E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151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/>
              <a:t>   Starting to use and understand a bioinformatics workflow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9C9F9-0873-1F41-83D6-804DAD3AF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BB75E8-52F6-F946-9C7C-A26F950B8A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87"/>
          <a:stretch/>
        </p:blipFill>
        <p:spPr>
          <a:xfrm>
            <a:off x="2373501" y="1325563"/>
            <a:ext cx="7700397" cy="511433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C4C2FC1-B6DD-5E41-85F6-290381CD738A}"/>
              </a:ext>
            </a:extLst>
          </p:cNvPr>
          <p:cNvSpPr/>
          <p:nvPr/>
        </p:nvSpPr>
        <p:spPr>
          <a:xfrm>
            <a:off x="6881247" y="1325563"/>
            <a:ext cx="3828082" cy="3556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9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B64BE-CC5F-3E46-BF9C-37EB400A5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/>
              <a:t>   Aims of this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98BA1-2F23-F745-B2DF-815D5A1F1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Map high throughout sequencing reads to a reference genome</a:t>
            </a:r>
          </a:p>
          <a:p>
            <a:pPr lvl="1"/>
            <a:r>
              <a:rPr lang="en-US" i="1" dirty="0">
                <a:solidFill>
                  <a:srgbClr val="0070C0"/>
                </a:solidFill>
              </a:rPr>
              <a:t>Illumina reads from 176 samples from parasite mitochondrial genomes</a:t>
            </a:r>
          </a:p>
          <a:p>
            <a:endParaRPr lang="en-US" dirty="0"/>
          </a:p>
          <a:p>
            <a:r>
              <a:rPr lang="en-US" dirty="0"/>
              <a:t>Bioinformatically identify and </a:t>
            </a:r>
            <a:r>
              <a:rPr lang="en-US" dirty="0" err="1"/>
              <a:t>visualise</a:t>
            </a:r>
            <a:r>
              <a:rPr lang="en-US" dirty="0"/>
              <a:t> genetic variation in your samples</a:t>
            </a:r>
          </a:p>
          <a:p>
            <a:pPr lvl="1"/>
            <a:r>
              <a:rPr lang="en-US" i="1" dirty="0">
                <a:solidFill>
                  <a:srgbClr val="0070C0"/>
                </a:solidFill>
              </a:rPr>
              <a:t>SNP calling using the command line and </a:t>
            </a:r>
            <a:r>
              <a:rPr lang="en-US" i="1" dirty="0" err="1">
                <a:solidFill>
                  <a:srgbClr val="0070C0"/>
                </a:solidFill>
              </a:rPr>
              <a:t>visualise</a:t>
            </a:r>
            <a:r>
              <a:rPr lang="en-US" i="1" dirty="0">
                <a:solidFill>
                  <a:srgbClr val="0070C0"/>
                </a:solidFill>
              </a:rPr>
              <a:t> using Artemis</a:t>
            </a:r>
          </a:p>
          <a:p>
            <a:pPr lvl="1"/>
            <a:endParaRPr lang="en-US" dirty="0"/>
          </a:p>
          <a:p>
            <a:r>
              <a:rPr lang="en-US" dirty="0"/>
              <a:t>Analyses patterns of genetic diversity, and using associated metadata, uncover biological insights in your species</a:t>
            </a:r>
          </a:p>
          <a:p>
            <a:pPr lvl="1"/>
            <a:r>
              <a:rPr lang="en-US" i="1" dirty="0">
                <a:solidFill>
                  <a:srgbClr val="0070C0"/>
                </a:solidFill>
              </a:rPr>
              <a:t>Using R, generate PCA plots, phylogenetic trees, and sampling maps with data</a:t>
            </a:r>
          </a:p>
        </p:txBody>
      </p:sp>
    </p:spTree>
    <p:extLst>
      <p:ext uri="{BB962C8B-B14F-4D97-AF65-F5344CB8AC3E}">
        <p14:creationId xmlns:p14="http://schemas.microsoft.com/office/powerpoint/2010/main" val="78476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7E823-5994-0948-ACB9-AB1DE2EEA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3200" b="1" dirty="0"/>
              <a:t>   Using high-throughput sequencing to </a:t>
            </a:r>
            <a:r>
              <a:rPr lang="en-US" sz="3200" b="1" dirty="0" err="1"/>
              <a:t>analyse</a:t>
            </a:r>
            <a:r>
              <a:rPr lang="en-US" sz="3200" b="1" dirty="0"/>
              <a:t> genetic variation</a:t>
            </a:r>
          </a:p>
        </p:txBody>
      </p:sp>
      <p:pic>
        <p:nvPicPr>
          <p:cNvPr id="95" name="Content Placeholder 5">
            <a:extLst>
              <a:ext uri="{FF2B5EF4-FFF2-40B4-BE49-F238E27FC236}">
                <a16:creationId xmlns:a16="http://schemas.microsoft.com/office/drawing/2014/main" id="{39DF5C24-5B8B-AB41-B63A-9ED7AF3FCB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68" y="1224650"/>
            <a:ext cx="7321733" cy="5030740"/>
          </a:xfrm>
        </p:spPr>
      </p:pic>
      <p:sp>
        <p:nvSpPr>
          <p:cNvPr id="96" name="Rectangle 95">
            <a:extLst>
              <a:ext uri="{FF2B5EF4-FFF2-40B4-BE49-F238E27FC236}">
                <a16:creationId xmlns:a16="http://schemas.microsoft.com/office/drawing/2014/main" id="{473738B6-2BCF-5647-8AFE-DEA27FA7E705}"/>
              </a:ext>
            </a:extLst>
          </p:cNvPr>
          <p:cNvSpPr/>
          <p:nvPr/>
        </p:nvSpPr>
        <p:spPr>
          <a:xfrm>
            <a:off x="9445501" y="1283297"/>
            <a:ext cx="98057" cy="17774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F6FAC4B4-B829-FC43-8CD6-D83FCA78BDA4}"/>
              </a:ext>
            </a:extLst>
          </p:cNvPr>
          <p:cNvSpPr/>
          <p:nvPr/>
        </p:nvSpPr>
        <p:spPr>
          <a:xfrm>
            <a:off x="9445501" y="3170021"/>
            <a:ext cx="98057" cy="13784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D3545A26-8CF5-034C-81C3-EF8CAC08EDDD}"/>
              </a:ext>
            </a:extLst>
          </p:cNvPr>
          <p:cNvSpPr/>
          <p:nvPr/>
        </p:nvSpPr>
        <p:spPr>
          <a:xfrm>
            <a:off x="9445501" y="4671766"/>
            <a:ext cx="98057" cy="11645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786E036-5047-9B4F-82F1-C36AFBC07174}"/>
              </a:ext>
            </a:extLst>
          </p:cNvPr>
          <p:cNvSpPr txBox="1"/>
          <p:nvPr/>
        </p:nvSpPr>
        <p:spPr>
          <a:xfrm rot="16200000">
            <a:off x="8706109" y="2146146"/>
            <a:ext cx="20026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Sample / library preparation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0803AFD-90A6-0C44-BFB1-3F1D1B2829B2}"/>
              </a:ext>
            </a:extLst>
          </p:cNvPr>
          <p:cNvSpPr txBox="1"/>
          <p:nvPr/>
        </p:nvSpPr>
        <p:spPr>
          <a:xfrm rot="16200000">
            <a:off x="9254836" y="3735119"/>
            <a:ext cx="917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Sequencing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D7BCAA0-14CE-484D-99AB-C96C1437E708}"/>
              </a:ext>
            </a:extLst>
          </p:cNvPr>
          <p:cNvSpPr txBox="1"/>
          <p:nvPr/>
        </p:nvSpPr>
        <p:spPr>
          <a:xfrm rot="16200000">
            <a:off x="9251744" y="5146110"/>
            <a:ext cx="9114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Informatics</a:t>
            </a:r>
          </a:p>
        </p:txBody>
      </p:sp>
    </p:spTree>
    <p:extLst>
      <p:ext uri="{BB962C8B-B14F-4D97-AF65-F5344CB8AC3E}">
        <p14:creationId xmlns:p14="http://schemas.microsoft.com/office/powerpoint/2010/main" val="3321945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19258-AB19-004E-8EC0-3871FFF0E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630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/>
              <a:t>   Mapping short reads to a reference</a:t>
            </a:r>
          </a:p>
        </p:txBody>
      </p:sp>
      <p:pic>
        <p:nvPicPr>
          <p:cNvPr id="4" name="Picture 3" descr="one.tiff">
            <a:extLst>
              <a:ext uri="{FF2B5EF4-FFF2-40B4-BE49-F238E27FC236}">
                <a16:creationId xmlns:a16="http://schemas.microsoft.com/office/drawing/2014/main" id="{90B0E0E4-FAEC-DD46-BA93-7270724388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" t="6383" r="19943" b="5541"/>
          <a:stretch/>
        </p:blipFill>
        <p:spPr>
          <a:xfrm>
            <a:off x="6096000" y="1852598"/>
            <a:ext cx="5721603" cy="390208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BAB1222-53AE-D644-AFE0-0FA539747062}"/>
              </a:ext>
            </a:extLst>
          </p:cNvPr>
          <p:cNvSpPr/>
          <p:nvPr/>
        </p:nvSpPr>
        <p:spPr>
          <a:xfrm>
            <a:off x="222250" y="1852598"/>
            <a:ext cx="7188200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@IL24_5151:3:1:1553:916#9/1</a:t>
            </a:r>
          </a:p>
          <a:p>
            <a:r>
              <a:rPr lang="en-US" sz="1100" dirty="0"/>
              <a:t>NAAACTACTTACACCCACTCAGGACACCAGGGACATCATTGCTGACGCCACGGCCTCACAGTGCTGAGCTGATGAT</a:t>
            </a:r>
          </a:p>
          <a:p>
            <a:r>
              <a:rPr lang="en-US" sz="1100" dirty="0"/>
              <a:t>+</a:t>
            </a:r>
          </a:p>
          <a:p>
            <a:r>
              <a:rPr lang="en-US" sz="1100" dirty="0"/>
              <a:t>$705291596=&gt;&gt;&gt;&gt;&gt;=&gt;=&gt;=&gt;==&gt;&gt;===&gt;535:6=&gt;=&gt;&gt;&gt;=&gt;==5:;318656:===991/1,-0,0015204.1</a:t>
            </a:r>
          </a:p>
          <a:p>
            <a:r>
              <a:rPr lang="en-US" sz="1100" dirty="0"/>
              <a:t>@IL24_5151:3:1:2173:904#9/1</a:t>
            </a:r>
          </a:p>
          <a:p>
            <a:r>
              <a:rPr lang="en-US" sz="1100" dirty="0"/>
              <a:t>NTTTTAACCGTACTTTCACCAGGATTATCGCAGGCGGATTCCTGGTGATTAATTTCAAAAAATAGCGTTTAATCCA</a:t>
            </a:r>
          </a:p>
          <a:p>
            <a:r>
              <a:rPr lang="en-US" sz="1100" dirty="0"/>
              <a:t>+</a:t>
            </a:r>
          </a:p>
          <a:p>
            <a:r>
              <a:rPr lang="en-US" sz="1100" dirty="0"/>
              <a:t>$948883999&gt;==&gt;&gt;&gt;&gt;=&gt;&gt;=&gt;&gt;9&gt;&gt;&gt;==&gt;===&gt;=&gt;==&gt;&gt;:;:::===&gt;=55:88&gt;==&gt;9:0;;:===&gt;&gt;==&gt;&gt;&gt;5</a:t>
            </a:r>
          </a:p>
          <a:p>
            <a:r>
              <a:rPr lang="en-US" sz="1100" dirty="0"/>
              <a:t>@IL24_5151:3:1:2948:912#9/1</a:t>
            </a:r>
          </a:p>
          <a:p>
            <a:r>
              <a:rPr lang="en-US" sz="1100" dirty="0"/>
              <a:t>NCCACCAGACACTGTCCGCAACCCCGGTAAGGGGCCAACGTTAGAACATCAAACATTAAAGGGTGGTATTTCAAGG</a:t>
            </a:r>
          </a:p>
          <a:p>
            <a:r>
              <a:rPr lang="en-US" sz="1100" dirty="0"/>
              <a:t>+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DA343F-CEF9-D341-82C4-3C08E25E47C9}"/>
              </a:ext>
            </a:extLst>
          </p:cNvPr>
          <p:cNvSpPr/>
          <p:nvPr/>
        </p:nvSpPr>
        <p:spPr>
          <a:xfrm>
            <a:off x="222250" y="4339644"/>
            <a:ext cx="5560817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&gt;reference sequence</a:t>
            </a:r>
          </a:p>
          <a:p>
            <a:r>
              <a:rPr lang="en-US" sz="1100" dirty="0"/>
              <a:t>ATTGAACGCTGGCGGCAGGCCTAACACATGCAAGTCGAGCGGCAGCGGGAAGTAGTTT</a:t>
            </a:r>
          </a:p>
          <a:p>
            <a:r>
              <a:rPr lang="en-US" sz="1100" dirty="0"/>
              <a:t>TACTTTGCCGGCGAGCGGCGGACGGGTGAGTAATGTCTGGGAAACTGCCTGATGGAGG</a:t>
            </a:r>
          </a:p>
          <a:p>
            <a:r>
              <a:rPr lang="en-US" sz="1100" dirty="0"/>
              <a:t>GATAACTACTGGAAACGGTAGCTAATACCGCATGACCTCGTAAGAGCAAAGTGGGGGAC</a:t>
            </a:r>
          </a:p>
          <a:p>
            <a:r>
              <a:rPr lang="en-US" sz="1100" dirty="0"/>
              <a:t>TTCGGGCCTCACGCCATCGGATGTGCCCAGATGGGATTAGCTAGTAGGTGGGGTAATGG</a:t>
            </a:r>
          </a:p>
          <a:p>
            <a:r>
              <a:rPr lang="en-US" sz="1100" dirty="0"/>
              <a:t>TCACCTAGGCGACGATCCCTAGCTGGTCTGAGAGGATGACCAGCCACACTGGAACTGAG</a:t>
            </a:r>
          </a:p>
          <a:p>
            <a:r>
              <a:rPr lang="en-US" sz="1100" dirty="0"/>
              <a:t>CACGGTCCAGACTCCTACGGGAGGCAGCAGTGGGGAATATTGCACAATGGGCGCAAGC</a:t>
            </a:r>
          </a:p>
          <a:p>
            <a:r>
              <a:rPr lang="en-US" sz="1100" dirty="0"/>
              <a:t>GATGCAGCCATGCCGCGTGTGTGAAGAAGGCCTTCGGGTTGTAAAGCACTTTCAGCGAG</a:t>
            </a:r>
          </a:p>
          <a:p>
            <a:r>
              <a:rPr lang="en-US" sz="1100" dirty="0"/>
              <a:t>AGGAAGGCAGTCGTGTTAATAGCACGATTGATTGACGTTACTCGCAGAAGAAGCACCGGC</a:t>
            </a:r>
          </a:p>
        </p:txBody>
      </p:sp>
    </p:spTree>
    <p:extLst>
      <p:ext uri="{BB962C8B-B14F-4D97-AF65-F5344CB8AC3E}">
        <p14:creationId xmlns:p14="http://schemas.microsoft.com/office/powerpoint/2010/main" val="114062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E0053-BAA4-2741-BE05-483DCE6DE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/>
              <a:t>   Types of genetic variation we might be interested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24CE4-2898-6B4D-A529-99F524246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ea typeface="Times New Roman" pitchFamily="-52" charset="0"/>
                <a:cs typeface="Times New Roman" pitchFamily="-52" charset="0"/>
              </a:rPr>
              <a:t>Our genome sequencing will aim to detect:</a:t>
            </a:r>
          </a:p>
          <a:p>
            <a:pPr lvl="1"/>
            <a:r>
              <a:rPr lang="en-GB" dirty="0">
                <a:ea typeface="Times New Roman" pitchFamily="-52" charset="0"/>
                <a:cs typeface="Times New Roman" pitchFamily="-52" charset="0"/>
              </a:rPr>
              <a:t>Single Nucleotide Polymorphisms (SNPs) </a:t>
            </a:r>
          </a:p>
          <a:p>
            <a:pPr lvl="1"/>
            <a:r>
              <a:rPr lang="en-GB" dirty="0">
                <a:ea typeface="Times New Roman" pitchFamily="-52" charset="0"/>
                <a:cs typeface="Times New Roman" pitchFamily="-52" charset="0"/>
              </a:rPr>
              <a:t>Small insertions and deletions (indels) </a:t>
            </a:r>
          </a:p>
          <a:p>
            <a:pPr lvl="1"/>
            <a:endParaRPr lang="en-GB" dirty="0">
              <a:ea typeface="Times New Roman" pitchFamily="-52" charset="0"/>
              <a:cs typeface="Times New Roman" pitchFamily="-52" charset="0"/>
            </a:endParaRPr>
          </a:p>
          <a:p>
            <a:r>
              <a:rPr lang="en-GB" dirty="0">
                <a:ea typeface="Times New Roman" pitchFamily="-52" charset="0"/>
                <a:cs typeface="Times New Roman" pitchFamily="-52" charset="0"/>
              </a:rPr>
              <a:t>Other types of variation exist, but may need specialised technologies</a:t>
            </a:r>
          </a:p>
          <a:p>
            <a:pPr lvl="1"/>
            <a:r>
              <a:rPr lang="en-GB" dirty="0">
                <a:ea typeface="Times New Roman" pitchFamily="-52" charset="0"/>
                <a:cs typeface="Times New Roman" pitchFamily="-52" charset="0"/>
              </a:rPr>
              <a:t>Copy Number Variants (CNVs) between different samples</a:t>
            </a:r>
          </a:p>
          <a:p>
            <a:pPr lvl="1"/>
            <a:r>
              <a:rPr lang="en-GB" dirty="0">
                <a:ea typeface="Times New Roman" pitchFamily="-52" charset="0"/>
                <a:cs typeface="Times New Roman" pitchFamily="-52" charset="0"/>
              </a:rPr>
              <a:t>Large structural variants (multiple genes to whole chromosomes)</a:t>
            </a:r>
          </a:p>
          <a:p>
            <a:pPr lvl="1"/>
            <a:r>
              <a:rPr lang="en-GB" dirty="0">
                <a:ea typeface="Times New Roman" pitchFamily="-52" charset="0"/>
                <a:cs typeface="Times New Roman" pitchFamily="-52" charset="0"/>
              </a:rPr>
              <a:t>Variants that impact gene expression</a:t>
            </a:r>
          </a:p>
          <a:p>
            <a:endParaRPr lang="en-US" dirty="0"/>
          </a:p>
          <a:p>
            <a:r>
              <a:rPr lang="en-US" dirty="0"/>
              <a:t>Note: As sequences diverge from the reference, mapping becomes progressively less effective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368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4E73A-0DCA-BE44-AE7E-FF778DC87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/>
              <a:t>   Common workflows and analyses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FC5DC-2FBC-FB43-B21B-1EEB512F6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Identifying SNPs in your sample relative to a reference</a:t>
            </a:r>
          </a:p>
          <a:p>
            <a:endParaRPr lang="en-US" dirty="0"/>
          </a:p>
        </p:txBody>
      </p:sp>
      <p:pic>
        <p:nvPicPr>
          <p:cNvPr id="4" name="Picture 26" descr="pic2">
            <a:extLst>
              <a:ext uri="{FF2B5EF4-FFF2-40B4-BE49-F238E27FC236}">
                <a16:creationId xmlns:a16="http://schemas.microsoft.com/office/drawing/2014/main" id="{91DCD469-34AC-2842-88D8-B15FD840FF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8" t="23846" r="28906" b="66041"/>
          <a:stretch/>
        </p:blipFill>
        <p:spPr bwMode="auto">
          <a:xfrm>
            <a:off x="1113126" y="2406881"/>
            <a:ext cx="9726669" cy="20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35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4391C-82EC-CF47-8546-0ACB2755F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Phylogenetics</a:t>
            </a: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358CB44C-520F-7D4C-97A2-832BA9F5CBE5}"/>
              </a:ext>
            </a:extLst>
          </p:cNvPr>
          <p:cNvGrpSpPr/>
          <p:nvPr/>
        </p:nvGrpSpPr>
        <p:grpSpPr>
          <a:xfrm>
            <a:off x="3037849" y="3714188"/>
            <a:ext cx="4106160" cy="399811"/>
            <a:chOff x="6186419" y="1796093"/>
            <a:chExt cx="4106160" cy="399811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C5273AE-B4C9-F04A-9955-86E83C5AA75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441159" y="1854277"/>
              <a:ext cx="1851420" cy="273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6600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10" name="Group 41">
              <a:extLst>
                <a:ext uri="{FF2B5EF4-FFF2-40B4-BE49-F238E27FC236}">
                  <a16:creationId xmlns:a16="http://schemas.microsoft.com/office/drawing/2014/main" id="{EF71F073-F75E-BA4C-BBD9-31FF0F7CAE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86935" y="2080677"/>
              <a:ext cx="507136" cy="107062"/>
              <a:chOff x="776" y="4420"/>
              <a:chExt cx="360" cy="76"/>
            </a:xfrm>
          </p:grpSpPr>
          <p:sp>
            <p:nvSpPr>
              <p:cNvPr id="82" name="Line 42">
                <a:extLst>
                  <a:ext uri="{FF2B5EF4-FFF2-40B4-BE49-F238E27FC236}">
                    <a16:creationId xmlns:a16="http://schemas.microsoft.com/office/drawing/2014/main" id="{F272A5EE-BFE0-7745-AE34-0344B9AB34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6" y="4496"/>
                <a:ext cx="104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46"/>
              </a:p>
            </p:txBody>
          </p:sp>
          <p:sp>
            <p:nvSpPr>
              <p:cNvPr id="83" name="Line 43">
                <a:extLst>
                  <a:ext uri="{FF2B5EF4-FFF2-40B4-BE49-F238E27FC236}">
                    <a16:creationId xmlns:a16="http://schemas.microsoft.com/office/drawing/2014/main" id="{F212FDE5-0BDB-FF46-B64E-3519A8416E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2" y="4496"/>
                <a:ext cx="104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46"/>
              </a:p>
            </p:txBody>
          </p:sp>
          <p:sp>
            <p:nvSpPr>
              <p:cNvPr id="84" name="Line 44">
                <a:extLst>
                  <a:ext uri="{FF2B5EF4-FFF2-40B4-BE49-F238E27FC236}">
                    <a16:creationId xmlns:a16="http://schemas.microsoft.com/office/drawing/2014/main" id="{B6632AE1-091F-D046-BC6F-A68D7A8522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4" y="4420"/>
                <a:ext cx="68" cy="7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46"/>
              </a:p>
            </p:txBody>
          </p:sp>
          <p:sp>
            <p:nvSpPr>
              <p:cNvPr id="85" name="Line 45">
                <a:extLst>
                  <a:ext uri="{FF2B5EF4-FFF2-40B4-BE49-F238E27FC236}">
                    <a16:creationId xmlns:a16="http://schemas.microsoft.com/office/drawing/2014/main" id="{15FD53A2-54BC-2447-84BB-B9DF3357B2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V="1">
                <a:off x="956" y="4424"/>
                <a:ext cx="68" cy="7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46"/>
              </a:p>
            </p:txBody>
          </p:sp>
        </p:grpSp>
        <p:grpSp>
          <p:nvGrpSpPr>
            <p:cNvPr id="11" name="Group 46">
              <a:extLst>
                <a:ext uri="{FF2B5EF4-FFF2-40B4-BE49-F238E27FC236}">
                  <a16:creationId xmlns:a16="http://schemas.microsoft.com/office/drawing/2014/main" id="{76DB5475-ED6E-5246-9D25-72CDFFCE0F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09329" y="1942341"/>
              <a:ext cx="507136" cy="107062"/>
              <a:chOff x="776" y="4420"/>
              <a:chExt cx="360" cy="76"/>
            </a:xfrm>
          </p:grpSpPr>
          <p:sp>
            <p:nvSpPr>
              <p:cNvPr id="78" name="Line 47">
                <a:extLst>
                  <a:ext uri="{FF2B5EF4-FFF2-40B4-BE49-F238E27FC236}">
                    <a16:creationId xmlns:a16="http://schemas.microsoft.com/office/drawing/2014/main" id="{E88BE07D-5A65-FE46-A77E-D7CC8E1351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6" y="4496"/>
                <a:ext cx="104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46"/>
              </a:p>
            </p:txBody>
          </p:sp>
          <p:sp>
            <p:nvSpPr>
              <p:cNvPr id="79" name="Line 48">
                <a:extLst>
                  <a:ext uri="{FF2B5EF4-FFF2-40B4-BE49-F238E27FC236}">
                    <a16:creationId xmlns:a16="http://schemas.microsoft.com/office/drawing/2014/main" id="{A4F266D9-20AE-3B4B-8055-A2DAB3FA1D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2" y="4496"/>
                <a:ext cx="104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46"/>
              </a:p>
            </p:txBody>
          </p:sp>
          <p:sp>
            <p:nvSpPr>
              <p:cNvPr id="80" name="Line 49">
                <a:extLst>
                  <a:ext uri="{FF2B5EF4-FFF2-40B4-BE49-F238E27FC236}">
                    <a16:creationId xmlns:a16="http://schemas.microsoft.com/office/drawing/2014/main" id="{FB94DBA4-10B5-BB43-84F2-AE83A6AB1C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4" y="4420"/>
                <a:ext cx="68" cy="7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46"/>
              </a:p>
            </p:txBody>
          </p:sp>
          <p:sp>
            <p:nvSpPr>
              <p:cNvPr id="81" name="Line 50">
                <a:extLst>
                  <a:ext uri="{FF2B5EF4-FFF2-40B4-BE49-F238E27FC236}">
                    <a16:creationId xmlns:a16="http://schemas.microsoft.com/office/drawing/2014/main" id="{080802E4-A044-B84F-92F8-5717C822DE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V="1">
                <a:off x="956" y="4424"/>
                <a:ext cx="68" cy="7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46"/>
              </a:p>
            </p:txBody>
          </p:sp>
        </p:grpSp>
        <p:grpSp>
          <p:nvGrpSpPr>
            <p:cNvPr id="12" name="Group 51">
              <a:extLst>
                <a:ext uri="{FF2B5EF4-FFF2-40B4-BE49-F238E27FC236}">
                  <a16:creationId xmlns:a16="http://schemas.microsoft.com/office/drawing/2014/main" id="{B702DED4-2A00-BA4D-B39F-94D39D6639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63693" y="1946425"/>
              <a:ext cx="507136" cy="107062"/>
              <a:chOff x="776" y="4420"/>
              <a:chExt cx="360" cy="76"/>
            </a:xfrm>
          </p:grpSpPr>
          <p:sp>
            <p:nvSpPr>
              <p:cNvPr id="74" name="Line 52">
                <a:extLst>
                  <a:ext uri="{FF2B5EF4-FFF2-40B4-BE49-F238E27FC236}">
                    <a16:creationId xmlns:a16="http://schemas.microsoft.com/office/drawing/2014/main" id="{D1C667FB-E1BE-8942-BC4F-E6A0D2846F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6" y="4496"/>
                <a:ext cx="104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46"/>
              </a:p>
            </p:txBody>
          </p:sp>
          <p:sp>
            <p:nvSpPr>
              <p:cNvPr id="75" name="Line 53">
                <a:extLst>
                  <a:ext uri="{FF2B5EF4-FFF2-40B4-BE49-F238E27FC236}">
                    <a16:creationId xmlns:a16="http://schemas.microsoft.com/office/drawing/2014/main" id="{83E38EF5-1B9A-8248-9BE5-79CB9E0BCF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2" y="4496"/>
                <a:ext cx="104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46"/>
              </a:p>
            </p:txBody>
          </p:sp>
          <p:sp>
            <p:nvSpPr>
              <p:cNvPr id="76" name="Line 54">
                <a:extLst>
                  <a:ext uri="{FF2B5EF4-FFF2-40B4-BE49-F238E27FC236}">
                    <a16:creationId xmlns:a16="http://schemas.microsoft.com/office/drawing/2014/main" id="{218BC589-D177-114F-9FDD-97BFCDCF06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4" y="4420"/>
                <a:ext cx="68" cy="7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46"/>
              </a:p>
            </p:txBody>
          </p:sp>
          <p:sp>
            <p:nvSpPr>
              <p:cNvPr id="77" name="Line 55">
                <a:extLst>
                  <a:ext uri="{FF2B5EF4-FFF2-40B4-BE49-F238E27FC236}">
                    <a16:creationId xmlns:a16="http://schemas.microsoft.com/office/drawing/2014/main" id="{8E2649A7-3B7F-534D-92AA-82621920D3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V="1">
                <a:off x="956" y="4424"/>
                <a:ext cx="68" cy="7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46"/>
              </a:p>
            </p:txBody>
          </p:sp>
        </p:grpSp>
        <p:grpSp>
          <p:nvGrpSpPr>
            <p:cNvPr id="13" name="Group 56">
              <a:extLst>
                <a:ext uri="{FF2B5EF4-FFF2-40B4-BE49-F238E27FC236}">
                  <a16:creationId xmlns:a16="http://schemas.microsoft.com/office/drawing/2014/main" id="{04193BB8-953E-A240-8F21-DA1720F704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72815" y="1949871"/>
              <a:ext cx="507136" cy="107062"/>
              <a:chOff x="776" y="4420"/>
              <a:chExt cx="360" cy="76"/>
            </a:xfrm>
          </p:grpSpPr>
          <p:sp>
            <p:nvSpPr>
              <p:cNvPr id="70" name="Line 57">
                <a:extLst>
                  <a:ext uri="{FF2B5EF4-FFF2-40B4-BE49-F238E27FC236}">
                    <a16:creationId xmlns:a16="http://schemas.microsoft.com/office/drawing/2014/main" id="{B81DC005-6AD8-7745-B974-17841F1A06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6" y="4496"/>
                <a:ext cx="104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46"/>
              </a:p>
            </p:txBody>
          </p:sp>
          <p:sp>
            <p:nvSpPr>
              <p:cNvPr id="71" name="Line 58">
                <a:extLst>
                  <a:ext uri="{FF2B5EF4-FFF2-40B4-BE49-F238E27FC236}">
                    <a16:creationId xmlns:a16="http://schemas.microsoft.com/office/drawing/2014/main" id="{23A3BA28-61E0-DC43-A323-DA7751F6C3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2" y="4496"/>
                <a:ext cx="104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46"/>
              </a:p>
            </p:txBody>
          </p:sp>
          <p:sp>
            <p:nvSpPr>
              <p:cNvPr id="72" name="Line 59">
                <a:extLst>
                  <a:ext uri="{FF2B5EF4-FFF2-40B4-BE49-F238E27FC236}">
                    <a16:creationId xmlns:a16="http://schemas.microsoft.com/office/drawing/2014/main" id="{20317169-3CF0-2F40-BB97-41E44AAE97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4" y="4420"/>
                <a:ext cx="68" cy="7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46"/>
              </a:p>
            </p:txBody>
          </p:sp>
          <p:sp>
            <p:nvSpPr>
              <p:cNvPr id="73" name="Line 60">
                <a:extLst>
                  <a:ext uri="{FF2B5EF4-FFF2-40B4-BE49-F238E27FC236}">
                    <a16:creationId xmlns:a16="http://schemas.microsoft.com/office/drawing/2014/main" id="{10563200-A646-6B41-9A39-5F9C205B06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V="1">
                <a:off x="956" y="4424"/>
                <a:ext cx="68" cy="7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46"/>
              </a:p>
            </p:txBody>
          </p:sp>
        </p:grpSp>
        <p:grpSp>
          <p:nvGrpSpPr>
            <p:cNvPr id="14" name="Group 61">
              <a:extLst>
                <a:ext uri="{FF2B5EF4-FFF2-40B4-BE49-F238E27FC236}">
                  <a16:creationId xmlns:a16="http://schemas.microsoft.com/office/drawing/2014/main" id="{149959A1-93D5-0E4F-AEEB-A177865F8B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22121" y="2084761"/>
              <a:ext cx="507136" cy="107062"/>
              <a:chOff x="776" y="4420"/>
              <a:chExt cx="360" cy="76"/>
            </a:xfrm>
          </p:grpSpPr>
          <p:sp>
            <p:nvSpPr>
              <p:cNvPr id="66" name="Line 62">
                <a:extLst>
                  <a:ext uri="{FF2B5EF4-FFF2-40B4-BE49-F238E27FC236}">
                    <a16:creationId xmlns:a16="http://schemas.microsoft.com/office/drawing/2014/main" id="{119E9DE7-45F2-F940-8D4A-AE7046B4C2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6" y="4496"/>
                <a:ext cx="104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46"/>
              </a:p>
            </p:txBody>
          </p:sp>
          <p:sp>
            <p:nvSpPr>
              <p:cNvPr id="67" name="Line 63">
                <a:extLst>
                  <a:ext uri="{FF2B5EF4-FFF2-40B4-BE49-F238E27FC236}">
                    <a16:creationId xmlns:a16="http://schemas.microsoft.com/office/drawing/2014/main" id="{092D6485-1C29-7C4E-8DD9-BD7E9F1ED1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2" y="4496"/>
                <a:ext cx="104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46"/>
              </a:p>
            </p:txBody>
          </p:sp>
          <p:sp>
            <p:nvSpPr>
              <p:cNvPr id="68" name="Line 64">
                <a:extLst>
                  <a:ext uri="{FF2B5EF4-FFF2-40B4-BE49-F238E27FC236}">
                    <a16:creationId xmlns:a16="http://schemas.microsoft.com/office/drawing/2014/main" id="{DC6402F4-1FAD-6E44-8710-7C70DFE893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4" y="4420"/>
                <a:ext cx="68" cy="7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46"/>
              </a:p>
            </p:txBody>
          </p:sp>
          <p:sp>
            <p:nvSpPr>
              <p:cNvPr id="69" name="Line 65">
                <a:extLst>
                  <a:ext uri="{FF2B5EF4-FFF2-40B4-BE49-F238E27FC236}">
                    <a16:creationId xmlns:a16="http://schemas.microsoft.com/office/drawing/2014/main" id="{A54A63A5-23C7-3B44-B261-A5DB9DBFFE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V="1">
                <a:off x="956" y="4424"/>
                <a:ext cx="68" cy="7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46"/>
              </a:p>
            </p:txBody>
          </p:sp>
        </p:grpSp>
        <p:grpSp>
          <p:nvGrpSpPr>
            <p:cNvPr id="15" name="Group 66">
              <a:extLst>
                <a:ext uri="{FF2B5EF4-FFF2-40B4-BE49-F238E27FC236}">
                  <a16:creationId xmlns:a16="http://schemas.microsoft.com/office/drawing/2014/main" id="{6FD7DE09-7832-224F-9D5E-036C86693D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78810" y="2088842"/>
              <a:ext cx="507136" cy="107062"/>
              <a:chOff x="776" y="4420"/>
              <a:chExt cx="360" cy="76"/>
            </a:xfrm>
          </p:grpSpPr>
          <p:sp>
            <p:nvSpPr>
              <p:cNvPr id="62" name="Line 67">
                <a:extLst>
                  <a:ext uri="{FF2B5EF4-FFF2-40B4-BE49-F238E27FC236}">
                    <a16:creationId xmlns:a16="http://schemas.microsoft.com/office/drawing/2014/main" id="{25C76CDC-227C-764B-BCB2-3E6C87E480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6" y="4496"/>
                <a:ext cx="104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46"/>
              </a:p>
            </p:txBody>
          </p:sp>
          <p:sp>
            <p:nvSpPr>
              <p:cNvPr id="63" name="Line 68">
                <a:extLst>
                  <a:ext uri="{FF2B5EF4-FFF2-40B4-BE49-F238E27FC236}">
                    <a16:creationId xmlns:a16="http://schemas.microsoft.com/office/drawing/2014/main" id="{FB620318-4229-6C49-8C18-B908829AA7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2" y="4496"/>
                <a:ext cx="104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46"/>
              </a:p>
            </p:txBody>
          </p:sp>
          <p:sp>
            <p:nvSpPr>
              <p:cNvPr id="64" name="Line 69">
                <a:extLst>
                  <a:ext uri="{FF2B5EF4-FFF2-40B4-BE49-F238E27FC236}">
                    <a16:creationId xmlns:a16="http://schemas.microsoft.com/office/drawing/2014/main" id="{DC944815-1ED6-E14E-AF61-23E4C22E4A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4" y="4420"/>
                <a:ext cx="68" cy="7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46"/>
              </a:p>
            </p:txBody>
          </p:sp>
          <p:sp>
            <p:nvSpPr>
              <p:cNvPr id="65" name="Line 70">
                <a:extLst>
                  <a:ext uri="{FF2B5EF4-FFF2-40B4-BE49-F238E27FC236}">
                    <a16:creationId xmlns:a16="http://schemas.microsoft.com/office/drawing/2014/main" id="{137BDEA1-6B34-CE4F-9F63-82E0E8038C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V="1">
                <a:off x="956" y="4424"/>
                <a:ext cx="68" cy="7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46"/>
              </a:p>
            </p:txBody>
          </p:sp>
        </p:grpSp>
        <p:sp>
          <p:nvSpPr>
            <p:cNvPr id="16" name="Text Box 79">
              <a:extLst>
                <a:ext uri="{FF2B5EF4-FFF2-40B4-BE49-F238E27FC236}">
                  <a16:creationId xmlns:a16="http://schemas.microsoft.com/office/drawing/2014/main" id="{6BED9C57-08FC-8043-B34B-6FCE7036F2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6419" y="1796093"/>
              <a:ext cx="205677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b="1" dirty="0">
                  <a:ea typeface="Arial" pitchFamily="-52" charset="0"/>
                  <a:cs typeface="Arial" pitchFamily="-52" charset="0"/>
                </a:rPr>
                <a:t>Map </a:t>
              </a:r>
              <a:r>
                <a:rPr lang="en-US" sz="1400" dirty="0">
                  <a:ea typeface="Arial" pitchFamily="-52" charset="0"/>
                  <a:cs typeface="Arial" pitchFamily="-52" charset="0"/>
                </a:rPr>
                <a:t>against reference *</a:t>
              </a:r>
            </a:p>
          </p:txBody>
        </p:sp>
      </p:grpSp>
      <p:sp>
        <p:nvSpPr>
          <p:cNvPr id="5" name="Text Box 30">
            <a:extLst>
              <a:ext uri="{FF2B5EF4-FFF2-40B4-BE49-F238E27FC236}">
                <a16:creationId xmlns:a16="http://schemas.microsoft.com/office/drawing/2014/main" id="{C1A9795C-7B80-2043-877E-EE5B52DFB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8270" y="1634016"/>
            <a:ext cx="236782" cy="36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endParaRPr lang="en-US" sz="1246">
              <a:ea typeface="Arial" pitchFamily="-52" charset="0"/>
              <a:cs typeface="Arial" pitchFamily="-52" charset="0"/>
            </a:endParaRP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FEEDF834-437B-EE4C-AB82-E96A0F518D37}"/>
              </a:ext>
            </a:extLst>
          </p:cNvPr>
          <p:cNvGrpSpPr/>
          <p:nvPr/>
        </p:nvGrpSpPr>
        <p:grpSpPr>
          <a:xfrm>
            <a:off x="3812145" y="2231025"/>
            <a:ext cx="3134832" cy="763769"/>
            <a:chOff x="-887922" y="3157128"/>
            <a:chExt cx="3134832" cy="763769"/>
          </a:xfrm>
        </p:grpSpPr>
        <p:sp>
          <p:nvSpPr>
            <p:cNvPr id="6" name="Text Box 79">
              <a:extLst>
                <a:ext uri="{FF2B5EF4-FFF2-40B4-BE49-F238E27FC236}">
                  <a16:creationId xmlns:a16="http://schemas.microsoft.com/office/drawing/2014/main" id="{C9C7EC84-1D7C-EF45-B0AA-5EA138456A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887922" y="3182233"/>
              <a:ext cx="1422911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dirty="0">
                  <a:ea typeface="Arial" pitchFamily="-52" charset="0"/>
                  <a:cs typeface="Arial" pitchFamily="-52" charset="0"/>
                </a:rPr>
                <a:t>Paired-end sequence reads in </a:t>
              </a:r>
              <a:r>
                <a:rPr lang="en-US" sz="1400" b="1" dirty="0">
                  <a:ea typeface="Arial" pitchFamily="-52" charset="0"/>
                  <a:cs typeface="Arial" pitchFamily="-52" charset="0"/>
                </a:rPr>
                <a:t>FASTQ file *</a:t>
              </a:r>
            </a:p>
          </p:txBody>
        </p:sp>
        <p:grpSp>
          <p:nvGrpSpPr>
            <p:cNvPr id="7" name="Group 40">
              <a:extLst>
                <a:ext uri="{FF2B5EF4-FFF2-40B4-BE49-F238E27FC236}">
                  <a16:creationId xmlns:a16="http://schemas.microsoft.com/office/drawing/2014/main" id="{9F540C74-BC57-D442-A978-9892DBA71E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8200" y="3157128"/>
              <a:ext cx="1408710" cy="445152"/>
              <a:chOff x="576" y="4732"/>
              <a:chExt cx="1000" cy="316"/>
            </a:xfrm>
          </p:grpSpPr>
          <p:grpSp>
            <p:nvGrpSpPr>
              <p:cNvPr id="86" name="Group 41">
                <a:extLst>
                  <a:ext uri="{FF2B5EF4-FFF2-40B4-BE49-F238E27FC236}">
                    <a16:creationId xmlns:a16="http://schemas.microsoft.com/office/drawing/2014/main" id="{087DD0B0-6630-1844-BD98-0035221C3B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6" y="4740"/>
                <a:ext cx="360" cy="76"/>
                <a:chOff x="776" y="4420"/>
                <a:chExt cx="360" cy="76"/>
              </a:xfrm>
            </p:grpSpPr>
            <p:sp>
              <p:nvSpPr>
                <p:cNvPr id="112" name="Line 42">
                  <a:extLst>
                    <a:ext uri="{FF2B5EF4-FFF2-40B4-BE49-F238E27FC236}">
                      <a16:creationId xmlns:a16="http://schemas.microsoft.com/office/drawing/2014/main" id="{8D0CCF62-CFBC-964F-BF43-80E1FAC4B0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6" y="4496"/>
                  <a:ext cx="104" cy="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246"/>
                </a:p>
              </p:txBody>
            </p:sp>
            <p:sp>
              <p:nvSpPr>
                <p:cNvPr id="113" name="Line 43">
                  <a:extLst>
                    <a:ext uri="{FF2B5EF4-FFF2-40B4-BE49-F238E27FC236}">
                      <a16:creationId xmlns:a16="http://schemas.microsoft.com/office/drawing/2014/main" id="{4769D81B-7C96-7443-B661-0402F815FA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32" y="4496"/>
                  <a:ext cx="104" cy="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246"/>
                </a:p>
              </p:txBody>
            </p:sp>
            <p:sp>
              <p:nvSpPr>
                <p:cNvPr id="114" name="Line 44">
                  <a:extLst>
                    <a:ext uri="{FF2B5EF4-FFF2-40B4-BE49-F238E27FC236}">
                      <a16:creationId xmlns:a16="http://schemas.microsoft.com/office/drawing/2014/main" id="{AF0D81BD-85B3-2447-840E-2B6ED2E137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84" y="4420"/>
                  <a:ext cx="68" cy="72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246"/>
                </a:p>
              </p:txBody>
            </p:sp>
            <p:sp>
              <p:nvSpPr>
                <p:cNvPr id="115" name="Line 45">
                  <a:extLst>
                    <a:ext uri="{FF2B5EF4-FFF2-40B4-BE49-F238E27FC236}">
                      <a16:creationId xmlns:a16="http://schemas.microsoft.com/office/drawing/2014/main" id="{DABC42FC-938A-C44B-8ACC-8E8A422CE7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956" y="4424"/>
                  <a:ext cx="68" cy="72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246"/>
                </a:p>
              </p:txBody>
            </p:sp>
          </p:grpSp>
          <p:grpSp>
            <p:nvGrpSpPr>
              <p:cNvPr id="87" name="Group 46">
                <a:extLst>
                  <a:ext uri="{FF2B5EF4-FFF2-40B4-BE49-F238E27FC236}">
                    <a16:creationId xmlns:a16="http://schemas.microsoft.com/office/drawing/2014/main" id="{CD2F0E52-6453-3043-B699-7B0D938D66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6" y="4860"/>
                <a:ext cx="360" cy="76"/>
                <a:chOff x="776" y="4420"/>
                <a:chExt cx="360" cy="76"/>
              </a:xfrm>
            </p:grpSpPr>
            <p:sp>
              <p:nvSpPr>
                <p:cNvPr id="108" name="Line 47">
                  <a:extLst>
                    <a:ext uri="{FF2B5EF4-FFF2-40B4-BE49-F238E27FC236}">
                      <a16:creationId xmlns:a16="http://schemas.microsoft.com/office/drawing/2014/main" id="{E9B4DE47-245A-CD4F-9DC7-179F305B69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6" y="4496"/>
                  <a:ext cx="104" cy="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246"/>
                </a:p>
              </p:txBody>
            </p:sp>
            <p:sp>
              <p:nvSpPr>
                <p:cNvPr id="109" name="Line 48">
                  <a:extLst>
                    <a:ext uri="{FF2B5EF4-FFF2-40B4-BE49-F238E27FC236}">
                      <a16:creationId xmlns:a16="http://schemas.microsoft.com/office/drawing/2014/main" id="{ADC6D047-5A41-AC40-A36B-3780881975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32" y="4496"/>
                  <a:ext cx="104" cy="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246"/>
                </a:p>
              </p:txBody>
            </p:sp>
            <p:sp>
              <p:nvSpPr>
                <p:cNvPr id="110" name="Line 49">
                  <a:extLst>
                    <a:ext uri="{FF2B5EF4-FFF2-40B4-BE49-F238E27FC236}">
                      <a16:creationId xmlns:a16="http://schemas.microsoft.com/office/drawing/2014/main" id="{57C6718C-F568-CB40-98F7-99029A1453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84" y="4420"/>
                  <a:ext cx="68" cy="72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246"/>
                </a:p>
              </p:txBody>
            </p:sp>
            <p:sp>
              <p:nvSpPr>
                <p:cNvPr id="111" name="Line 50">
                  <a:extLst>
                    <a:ext uri="{FF2B5EF4-FFF2-40B4-BE49-F238E27FC236}">
                      <a16:creationId xmlns:a16="http://schemas.microsoft.com/office/drawing/2014/main" id="{1DBC1AAB-D255-5D47-B97C-52CF0EC9FC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956" y="4424"/>
                  <a:ext cx="68" cy="72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246"/>
                </a:p>
              </p:txBody>
            </p:sp>
          </p:grpSp>
          <p:grpSp>
            <p:nvGrpSpPr>
              <p:cNvPr id="88" name="Group 51">
                <a:extLst>
                  <a:ext uri="{FF2B5EF4-FFF2-40B4-BE49-F238E27FC236}">
                    <a16:creationId xmlns:a16="http://schemas.microsoft.com/office/drawing/2014/main" id="{27640921-CBB9-5943-B977-3AEBF98574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36" y="4972"/>
                <a:ext cx="360" cy="76"/>
                <a:chOff x="776" y="4420"/>
                <a:chExt cx="360" cy="76"/>
              </a:xfrm>
            </p:grpSpPr>
            <p:sp>
              <p:nvSpPr>
                <p:cNvPr id="104" name="Line 52">
                  <a:extLst>
                    <a:ext uri="{FF2B5EF4-FFF2-40B4-BE49-F238E27FC236}">
                      <a16:creationId xmlns:a16="http://schemas.microsoft.com/office/drawing/2014/main" id="{F4D862D3-028C-604A-BF79-D9779F87CE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6" y="4496"/>
                  <a:ext cx="104" cy="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246"/>
                </a:p>
              </p:txBody>
            </p:sp>
            <p:sp>
              <p:nvSpPr>
                <p:cNvPr id="105" name="Line 53">
                  <a:extLst>
                    <a:ext uri="{FF2B5EF4-FFF2-40B4-BE49-F238E27FC236}">
                      <a16:creationId xmlns:a16="http://schemas.microsoft.com/office/drawing/2014/main" id="{B125F94B-24FE-F849-8EA1-6D28EAC041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32" y="4496"/>
                  <a:ext cx="104" cy="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246"/>
                </a:p>
              </p:txBody>
            </p:sp>
            <p:sp>
              <p:nvSpPr>
                <p:cNvPr id="106" name="Line 54">
                  <a:extLst>
                    <a:ext uri="{FF2B5EF4-FFF2-40B4-BE49-F238E27FC236}">
                      <a16:creationId xmlns:a16="http://schemas.microsoft.com/office/drawing/2014/main" id="{98830C55-D8A8-3A43-BC29-35FE68E0EC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84" y="4420"/>
                  <a:ext cx="68" cy="72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246"/>
                </a:p>
              </p:txBody>
            </p:sp>
            <p:sp>
              <p:nvSpPr>
                <p:cNvPr id="107" name="Line 55">
                  <a:extLst>
                    <a:ext uri="{FF2B5EF4-FFF2-40B4-BE49-F238E27FC236}">
                      <a16:creationId xmlns:a16="http://schemas.microsoft.com/office/drawing/2014/main" id="{28973E27-9608-2B4F-A914-16053AAE97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956" y="4424"/>
                  <a:ext cx="68" cy="72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246"/>
                </a:p>
              </p:txBody>
            </p:sp>
          </p:grpSp>
          <p:grpSp>
            <p:nvGrpSpPr>
              <p:cNvPr id="89" name="Group 56">
                <a:extLst>
                  <a:ext uri="{FF2B5EF4-FFF2-40B4-BE49-F238E27FC236}">
                    <a16:creationId xmlns:a16="http://schemas.microsoft.com/office/drawing/2014/main" id="{D9AD5F93-F8CE-A04E-8D8F-0346CDBC6A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56" y="4732"/>
                <a:ext cx="360" cy="76"/>
                <a:chOff x="776" y="4420"/>
                <a:chExt cx="360" cy="76"/>
              </a:xfrm>
            </p:grpSpPr>
            <p:sp>
              <p:nvSpPr>
                <p:cNvPr id="100" name="Line 57">
                  <a:extLst>
                    <a:ext uri="{FF2B5EF4-FFF2-40B4-BE49-F238E27FC236}">
                      <a16:creationId xmlns:a16="http://schemas.microsoft.com/office/drawing/2014/main" id="{9848E02D-4769-3446-A459-DB3239D6B0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6" y="4496"/>
                  <a:ext cx="104" cy="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246"/>
                </a:p>
              </p:txBody>
            </p:sp>
            <p:sp>
              <p:nvSpPr>
                <p:cNvPr id="101" name="Line 58">
                  <a:extLst>
                    <a:ext uri="{FF2B5EF4-FFF2-40B4-BE49-F238E27FC236}">
                      <a16:creationId xmlns:a16="http://schemas.microsoft.com/office/drawing/2014/main" id="{7C1785E5-7842-9E4A-9D26-89DA234167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32" y="4496"/>
                  <a:ext cx="104" cy="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246"/>
                </a:p>
              </p:txBody>
            </p:sp>
            <p:sp>
              <p:nvSpPr>
                <p:cNvPr id="102" name="Line 59">
                  <a:extLst>
                    <a:ext uri="{FF2B5EF4-FFF2-40B4-BE49-F238E27FC236}">
                      <a16:creationId xmlns:a16="http://schemas.microsoft.com/office/drawing/2014/main" id="{7494C645-36E7-104F-B3BD-651D705FD0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84" y="4420"/>
                  <a:ext cx="68" cy="72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246"/>
                </a:p>
              </p:txBody>
            </p:sp>
            <p:sp>
              <p:nvSpPr>
                <p:cNvPr id="103" name="Line 60">
                  <a:extLst>
                    <a:ext uri="{FF2B5EF4-FFF2-40B4-BE49-F238E27FC236}">
                      <a16:creationId xmlns:a16="http://schemas.microsoft.com/office/drawing/2014/main" id="{7960B8E9-C4FA-AF4A-A56D-84D4922CE7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956" y="4424"/>
                  <a:ext cx="68" cy="72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246"/>
                </a:p>
              </p:txBody>
            </p:sp>
          </p:grpSp>
          <p:grpSp>
            <p:nvGrpSpPr>
              <p:cNvPr id="90" name="Group 61">
                <a:extLst>
                  <a:ext uri="{FF2B5EF4-FFF2-40B4-BE49-F238E27FC236}">
                    <a16:creationId xmlns:a16="http://schemas.microsoft.com/office/drawing/2014/main" id="{1EB8BDE6-2B06-AC4B-A062-03C0CF45FA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36" y="4852"/>
                <a:ext cx="360" cy="76"/>
                <a:chOff x="776" y="4420"/>
                <a:chExt cx="360" cy="76"/>
              </a:xfrm>
            </p:grpSpPr>
            <p:sp>
              <p:nvSpPr>
                <p:cNvPr id="96" name="Line 62">
                  <a:extLst>
                    <a:ext uri="{FF2B5EF4-FFF2-40B4-BE49-F238E27FC236}">
                      <a16:creationId xmlns:a16="http://schemas.microsoft.com/office/drawing/2014/main" id="{81A578D1-8322-F149-97C7-B072093368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6" y="4496"/>
                  <a:ext cx="104" cy="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246"/>
                </a:p>
              </p:txBody>
            </p:sp>
            <p:sp>
              <p:nvSpPr>
                <p:cNvPr id="97" name="Line 63">
                  <a:extLst>
                    <a:ext uri="{FF2B5EF4-FFF2-40B4-BE49-F238E27FC236}">
                      <a16:creationId xmlns:a16="http://schemas.microsoft.com/office/drawing/2014/main" id="{B84E8D71-C38A-5449-AB01-B3F2EA3357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32" y="4496"/>
                  <a:ext cx="104" cy="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246"/>
                </a:p>
              </p:txBody>
            </p:sp>
            <p:sp>
              <p:nvSpPr>
                <p:cNvPr id="98" name="Line 64">
                  <a:extLst>
                    <a:ext uri="{FF2B5EF4-FFF2-40B4-BE49-F238E27FC236}">
                      <a16:creationId xmlns:a16="http://schemas.microsoft.com/office/drawing/2014/main" id="{44D3E41D-254E-C34A-820E-82E8CAE6F9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84" y="4420"/>
                  <a:ext cx="68" cy="72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246"/>
                </a:p>
              </p:txBody>
            </p:sp>
            <p:sp>
              <p:nvSpPr>
                <p:cNvPr id="99" name="Line 65">
                  <a:extLst>
                    <a:ext uri="{FF2B5EF4-FFF2-40B4-BE49-F238E27FC236}">
                      <a16:creationId xmlns:a16="http://schemas.microsoft.com/office/drawing/2014/main" id="{F48F799C-FB49-4346-99F1-F8EDB120B7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956" y="4424"/>
                  <a:ext cx="68" cy="72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246"/>
                </a:p>
              </p:txBody>
            </p:sp>
          </p:grpSp>
          <p:grpSp>
            <p:nvGrpSpPr>
              <p:cNvPr id="91" name="Group 66">
                <a:extLst>
                  <a:ext uri="{FF2B5EF4-FFF2-40B4-BE49-F238E27FC236}">
                    <a16:creationId xmlns:a16="http://schemas.microsoft.com/office/drawing/2014/main" id="{4DDBAD11-0947-4845-A02F-520AA1C85C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16" y="4964"/>
                <a:ext cx="360" cy="76"/>
                <a:chOff x="776" y="4420"/>
                <a:chExt cx="360" cy="76"/>
              </a:xfrm>
            </p:grpSpPr>
            <p:sp>
              <p:nvSpPr>
                <p:cNvPr id="92" name="Line 67">
                  <a:extLst>
                    <a:ext uri="{FF2B5EF4-FFF2-40B4-BE49-F238E27FC236}">
                      <a16:creationId xmlns:a16="http://schemas.microsoft.com/office/drawing/2014/main" id="{F0485D7A-1F92-324A-9E2E-8BD337EBA6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6" y="4496"/>
                  <a:ext cx="104" cy="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246"/>
                </a:p>
              </p:txBody>
            </p:sp>
            <p:sp>
              <p:nvSpPr>
                <p:cNvPr id="93" name="Line 68">
                  <a:extLst>
                    <a:ext uri="{FF2B5EF4-FFF2-40B4-BE49-F238E27FC236}">
                      <a16:creationId xmlns:a16="http://schemas.microsoft.com/office/drawing/2014/main" id="{B476F2AD-647D-D440-8B93-C94C74E0D8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32" y="4496"/>
                  <a:ext cx="104" cy="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246"/>
                </a:p>
              </p:txBody>
            </p:sp>
            <p:sp>
              <p:nvSpPr>
                <p:cNvPr id="94" name="Line 69">
                  <a:extLst>
                    <a:ext uri="{FF2B5EF4-FFF2-40B4-BE49-F238E27FC236}">
                      <a16:creationId xmlns:a16="http://schemas.microsoft.com/office/drawing/2014/main" id="{159A9FC8-AED0-8148-9DE0-24FD1EF177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84" y="4420"/>
                  <a:ext cx="68" cy="72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246"/>
                </a:p>
              </p:txBody>
            </p:sp>
            <p:sp>
              <p:nvSpPr>
                <p:cNvPr id="95" name="Line 70">
                  <a:extLst>
                    <a:ext uri="{FF2B5EF4-FFF2-40B4-BE49-F238E27FC236}">
                      <a16:creationId xmlns:a16="http://schemas.microsoft.com/office/drawing/2014/main" id="{426B498E-FC39-0E47-A145-B55AFA7E9B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956" y="4424"/>
                  <a:ext cx="68" cy="72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246"/>
                </a:p>
              </p:txBody>
            </p:sp>
          </p:grp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F562D86-73F3-044D-B0E9-CEEAA5E0EC89}"/>
              </a:ext>
            </a:extLst>
          </p:cNvPr>
          <p:cNvSpPr txBox="1"/>
          <p:nvPr/>
        </p:nvSpPr>
        <p:spPr>
          <a:xfrm>
            <a:off x="3046300" y="3918679"/>
            <a:ext cx="2150434" cy="309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9" b="1" dirty="0">
                <a:latin typeface="Times New Roman"/>
                <a:cs typeface="Times New Roman"/>
              </a:rPr>
              <a:t>*do for each isolate</a:t>
            </a:r>
            <a:endParaRPr lang="en-US" sz="969" dirty="0">
              <a:latin typeface="Times New Roman"/>
              <a:cs typeface="Times New Roman"/>
            </a:endParaRP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14E3D83D-B476-FB4D-8C5E-36D1B42CAA87}"/>
              </a:ext>
            </a:extLst>
          </p:cNvPr>
          <p:cNvGrpSpPr/>
          <p:nvPr/>
        </p:nvGrpSpPr>
        <p:grpSpPr>
          <a:xfrm>
            <a:off x="3150499" y="5385092"/>
            <a:ext cx="4072857" cy="851035"/>
            <a:chOff x="3439865" y="3552925"/>
            <a:chExt cx="4072857" cy="851035"/>
          </a:xfrm>
        </p:grpSpPr>
        <p:sp>
          <p:nvSpPr>
            <p:cNvPr id="25" name="Text Box 79">
              <a:extLst>
                <a:ext uri="{FF2B5EF4-FFF2-40B4-BE49-F238E27FC236}">
                  <a16:creationId xmlns:a16="http://schemas.microsoft.com/office/drawing/2014/main" id="{8696A1CA-FC57-634A-B44A-0BDC8F73C3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9865" y="3687269"/>
              <a:ext cx="202854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dirty="0">
                  <a:ea typeface="Arial" pitchFamily="-52" charset="0"/>
                  <a:cs typeface="Arial" pitchFamily="-52" charset="0"/>
                </a:rPr>
                <a:t>Create a sequence </a:t>
              </a:r>
              <a:r>
                <a:rPr lang="en-US" sz="1400" b="1" dirty="0">
                  <a:ea typeface="Arial" pitchFamily="-52" charset="0"/>
                  <a:cs typeface="Arial" pitchFamily="-52" charset="0"/>
                </a:rPr>
                <a:t>alignment</a:t>
              </a:r>
              <a:endParaRPr lang="en-US" sz="1400" dirty="0">
                <a:ea typeface="Arial" pitchFamily="-52" charset="0"/>
                <a:cs typeface="Arial" pitchFamily="-52" charset="0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DE0486A-A010-184E-B3EC-2D85AC7E3641}"/>
                </a:ext>
              </a:extLst>
            </p:cNvPr>
            <p:cNvGrpSpPr/>
            <p:nvPr/>
          </p:nvGrpSpPr>
          <p:grpSpPr>
            <a:xfrm>
              <a:off x="5691355" y="3552925"/>
              <a:ext cx="1821367" cy="851035"/>
              <a:chOff x="512871" y="4585468"/>
              <a:chExt cx="2116816" cy="959046"/>
            </a:xfrm>
          </p:grpSpPr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E793EFD1-0466-2B4B-A540-2BADD7B40984}"/>
                  </a:ext>
                </a:extLst>
              </p:cNvPr>
              <p:cNvCxnSpPr/>
              <p:nvPr/>
            </p:nvCxnSpPr>
            <p:spPr bwMode="auto">
              <a:xfrm flipV="1">
                <a:off x="512871" y="4585468"/>
                <a:ext cx="2116816" cy="1924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635D51E5-AD9D-824D-8236-2AEB10584473}"/>
                  </a:ext>
                </a:extLst>
              </p:cNvPr>
              <p:cNvCxnSpPr/>
              <p:nvPr/>
            </p:nvCxnSpPr>
            <p:spPr bwMode="auto">
              <a:xfrm flipV="1">
                <a:off x="512871" y="4750568"/>
                <a:ext cx="2116816" cy="1924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440FA275-F1E0-5346-BA4C-767AC6E48C00}"/>
                  </a:ext>
                </a:extLst>
              </p:cNvPr>
              <p:cNvCxnSpPr/>
              <p:nvPr/>
            </p:nvCxnSpPr>
            <p:spPr bwMode="auto">
              <a:xfrm flipV="1">
                <a:off x="512871" y="4928368"/>
                <a:ext cx="2116816" cy="1924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7475439D-8926-A343-9927-23D05E28447F}"/>
                  </a:ext>
                </a:extLst>
              </p:cNvPr>
              <p:cNvCxnSpPr/>
              <p:nvPr/>
            </p:nvCxnSpPr>
            <p:spPr bwMode="auto">
              <a:xfrm flipV="1">
                <a:off x="512871" y="5004568"/>
                <a:ext cx="2116816" cy="1924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FAB4573D-9D58-994D-8B18-EB6B73D43742}"/>
                  </a:ext>
                </a:extLst>
              </p:cNvPr>
              <p:cNvCxnSpPr/>
              <p:nvPr/>
            </p:nvCxnSpPr>
            <p:spPr bwMode="auto">
              <a:xfrm flipV="1">
                <a:off x="512871" y="4839468"/>
                <a:ext cx="2116816" cy="1924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35AA5C86-AFE4-9244-9B2E-850172D81C2D}"/>
                  </a:ext>
                </a:extLst>
              </p:cNvPr>
              <p:cNvCxnSpPr/>
              <p:nvPr/>
            </p:nvCxnSpPr>
            <p:spPr bwMode="auto">
              <a:xfrm flipV="1">
                <a:off x="512871" y="4674368"/>
                <a:ext cx="2116816" cy="1924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9BFEDFFE-A6CA-CB43-BCFA-4CE8D9982494}"/>
                  </a:ext>
                </a:extLst>
              </p:cNvPr>
              <p:cNvCxnSpPr/>
              <p:nvPr/>
            </p:nvCxnSpPr>
            <p:spPr bwMode="auto">
              <a:xfrm flipV="1">
                <a:off x="512871" y="5106168"/>
                <a:ext cx="2116816" cy="1924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EA9E418E-EB7A-D948-84BD-1C2EF55D2067}"/>
                  </a:ext>
                </a:extLst>
              </p:cNvPr>
              <p:cNvCxnSpPr/>
              <p:nvPr/>
            </p:nvCxnSpPr>
            <p:spPr bwMode="auto">
              <a:xfrm flipV="1">
                <a:off x="512871" y="5182368"/>
                <a:ext cx="2116816" cy="1924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ED24704E-99AA-1D46-A23B-593AF13FCB56}"/>
                  </a:ext>
                </a:extLst>
              </p:cNvPr>
              <p:cNvCxnSpPr/>
              <p:nvPr/>
            </p:nvCxnSpPr>
            <p:spPr bwMode="auto">
              <a:xfrm flipV="1">
                <a:off x="512871" y="5258568"/>
                <a:ext cx="2116816" cy="1924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AF130CF4-9189-B840-96D2-A82D4BAD6B7F}"/>
                  </a:ext>
                </a:extLst>
              </p:cNvPr>
              <p:cNvCxnSpPr/>
              <p:nvPr/>
            </p:nvCxnSpPr>
            <p:spPr bwMode="auto">
              <a:xfrm flipV="1">
                <a:off x="512871" y="5360168"/>
                <a:ext cx="2116816" cy="1924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5FD52029-199F-2F43-9CBC-3CB7B947CE8C}"/>
                  </a:ext>
                </a:extLst>
              </p:cNvPr>
              <p:cNvCxnSpPr/>
              <p:nvPr/>
            </p:nvCxnSpPr>
            <p:spPr bwMode="auto">
              <a:xfrm flipV="1">
                <a:off x="512871" y="5449068"/>
                <a:ext cx="2116816" cy="1924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21CB0B32-8FF9-F547-9EA8-4C1FC8344EE7}"/>
                  </a:ext>
                </a:extLst>
              </p:cNvPr>
              <p:cNvCxnSpPr/>
              <p:nvPr/>
            </p:nvCxnSpPr>
            <p:spPr bwMode="auto">
              <a:xfrm flipV="1">
                <a:off x="512871" y="5525268"/>
                <a:ext cx="2116816" cy="1924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</p:grp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534214A3-7D3F-9B47-B868-989F6C44C0CC}"/>
              </a:ext>
            </a:extLst>
          </p:cNvPr>
          <p:cNvCxnSpPr/>
          <p:nvPr/>
        </p:nvCxnSpPr>
        <p:spPr>
          <a:xfrm>
            <a:off x="6253474" y="2948628"/>
            <a:ext cx="0" cy="57048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CAE27672-0D3D-534C-B6C5-A6026E1A1D44}"/>
              </a:ext>
            </a:extLst>
          </p:cNvPr>
          <p:cNvCxnSpPr/>
          <p:nvPr/>
        </p:nvCxnSpPr>
        <p:spPr>
          <a:xfrm>
            <a:off x="6270797" y="4451903"/>
            <a:ext cx="0" cy="57048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52B7437-6EDD-BE48-B717-3779D1A22994}"/>
              </a:ext>
            </a:extLst>
          </p:cNvPr>
          <p:cNvGrpSpPr/>
          <p:nvPr/>
        </p:nvGrpSpPr>
        <p:grpSpPr>
          <a:xfrm>
            <a:off x="7454445" y="1927350"/>
            <a:ext cx="4519518" cy="4720875"/>
            <a:chOff x="7454445" y="1927350"/>
            <a:chExt cx="4519518" cy="472087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6D9E7B26-4AB6-7948-ABAF-79EF41413FC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454445" y="2450783"/>
              <a:ext cx="573913" cy="308081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52186DFA-A4AB-5F41-B1BA-E1DEF53CD82F}"/>
                </a:ext>
              </a:extLst>
            </p:cNvPr>
            <p:cNvGrpSpPr/>
            <p:nvPr/>
          </p:nvGrpSpPr>
          <p:grpSpPr>
            <a:xfrm>
              <a:off x="8281479" y="1927350"/>
              <a:ext cx="3692484" cy="523220"/>
              <a:chOff x="8565126" y="3527159"/>
              <a:chExt cx="3692484" cy="523220"/>
            </a:xfrm>
          </p:grpSpPr>
          <p:sp>
            <p:nvSpPr>
              <p:cNvPr id="22" name="Text Box 79">
                <a:extLst>
                  <a:ext uri="{FF2B5EF4-FFF2-40B4-BE49-F238E27FC236}">
                    <a16:creationId xmlns:a16="http://schemas.microsoft.com/office/drawing/2014/main" id="{2978E717-63FD-E144-BD1B-D0A19C7D85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06185" y="3527159"/>
                <a:ext cx="1751425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400" dirty="0">
                    <a:ea typeface="Arial" pitchFamily="-52" charset="0"/>
                    <a:cs typeface="Arial" pitchFamily="-52" charset="0"/>
                  </a:rPr>
                  <a:t>Call </a:t>
                </a:r>
                <a:r>
                  <a:rPr lang="en-US" sz="1400" b="1" dirty="0">
                    <a:ea typeface="Arial" pitchFamily="-52" charset="0"/>
                    <a:cs typeface="Arial" pitchFamily="-52" charset="0"/>
                  </a:rPr>
                  <a:t>SNPS </a:t>
                </a:r>
                <a:r>
                  <a:rPr lang="en-US" sz="1400" dirty="0">
                    <a:ea typeface="Arial" pitchFamily="-52" charset="0"/>
                    <a:cs typeface="Arial" pitchFamily="-52" charset="0"/>
                  </a:rPr>
                  <a:t>and create </a:t>
                </a:r>
                <a:r>
                  <a:rPr lang="en-US" sz="1400" dirty="0" err="1">
                    <a:ea typeface="Arial" pitchFamily="-52" charset="0"/>
                    <a:cs typeface="Arial" pitchFamily="-52" charset="0"/>
                  </a:rPr>
                  <a:t>pseudogenomes</a:t>
                </a:r>
                <a:r>
                  <a:rPr lang="en-US" sz="1400" dirty="0">
                    <a:ea typeface="Arial" pitchFamily="-52" charset="0"/>
                    <a:cs typeface="Arial" pitchFamily="-52" charset="0"/>
                  </a:rPr>
                  <a:t> *</a:t>
                </a:r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548B2F26-D0AB-2742-BDE0-EA3CC6D84829}"/>
                  </a:ext>
                </a:extLst>
              </p:cNvPr>
              <p:cNvGrpSpPr/>
              <p:nvPr/>
            </p:nvGrpSpPr>
            <p:grpSpPr>
              <a:xfrm>
                <a:off x="8565126" y="3676210"/>
                <a:ext cx="1878414" cy="112697"/>
                <a:chOff x="3789471" y="4775200"/>
                <a:chExt cx="2116816" cy="127000"/>
              </a:xfrm>
            </p:grpSpPr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97C58699-977F-7948-8EB1-3489D444243A}"/>
                    </a:ext>
                  </a:extLst>
                </p:cNvPr>
                <p:cNvCxnSpPr/>
                <p:nvPr/>
              </p:nvCxnSpPr>
              <p:spPr bwMode="auto">
                <a:xfrm flipV="1">
                  <a:off x="3789471" y="4826768"/>
                  <a:ext cx="2116816" cy="19246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6600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75CC5CD2-2F0E-E54A-B66F-449F79C62A4D}"/>
                    </a:ext>
                  </a:extLst>
                </p:cNvPr>
                <p:cNvCxnSpPr/>
                <p:nvPr/>
              </p:nvCxnSpPr>
              <p:spPr bwMode="auto">
                <a:xfrm flipV="1">
                  <a:off x="4152900" y="4775200"/>
                  <a:ext cx="0" cy="1143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71D93D12-4B16-9949-89A4-F1F9DFF2C5FF}"/>
                    </a:ext>
                  </a:extLst>
                </p:cNvPr>
                <p:cNvCxnSpPr/>
                <p:nvPr/>
              </p:nvCxnSpPr>
              <p:spPr bwMode="auto">
                <a:xfrm flipV="1">
                  <a:off x="5067300" y="4775200"/>
                  <a:ext cx="0" cy="1143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974EE6A7-7408-6841-B203-DD74976FFCC6}"/>
                    </a:ext>
                  </a:extLst>
                </p:cNvPr>
                <p:cNvCxnSpPr/>
                <p:nvPr/>
              </p:nvCxnSpPr>
              <p:spPr bwMode="auto">
                <a:xfrm flipV="1">
                  <a:off x="4305300" y="4787900"/>
                  <a:ext cx="0" cy="1143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534B1127-C35B-1D4E-89FB-D19A453CAD17}"/>
                    </a:ext>
                  </a:extLst>
                </p:cNvPr>
                <p:cNvCxnSpPr/>
                <p:nvPr/>
              </p:nvCxnSpPr>
              <p:spPr bwMode="auto">
                <a:xfrm flipV="1">
                  <a:off x="5194300" y="4775200"/>
                  <a:ext cx="0" cy="1143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AE3B0541-FB7F-704E-9F9C-1AE31FCCE940}"/>
                    </a:ext>
                  </a:extLst>
                </p:cNvPr>
                <p:cNvCxnSpPr/>
                <p:nvPr/>
              </p:nvCxnSpPr>
              <p:spPr bwMode="auto">
                <a:xfrm flipV="1">
                  <a:off x="5524500" y="4775200"/>
                  <a:ext cx="0" cy="1143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2183DA1A-FBD1-2D48-B9D2-9B60DBF832BD}"/>
                    </a:ext>
                  </a:extLst>
                </p:cNvPr>
                <p:cNvCxnSpPr/>
                <p:nvPr/>
              </p:nvCxnSpPr>
              <p:spPr bwMode="auto">
                <a:xfrm flipV="1">
                  <a:off x="4699000" y="4775200"/>
                  <a:ext cx="0" cy="1143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57CC8AC9-D5BE-7F4F-9609-ADE2A7CF6C1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8576395" y="3879746"/>
                <a:ext cx="1878414" cy="17078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93825204-D8A3-C741-835D-5CBEAF9D6A80}"/>
                </a:ext>
              </a:extLst>
            </p:cNvPr>
            <p:cNvGrpSpPr/>
            <p:nvPr/>
          </p:nvGrpSpPr>
          <p:grpSpPr>
            <a:xfrm>
              <a:off x="8881508" y="3213250"/>
              <a:ext cx="2752483" cy="851035"/>
              <a:chOff x="6494340" y="5254929"/>
              <a:chExt cx="2752483" cy="851035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6946BA6-AA6A-3E4C-8827-1F043660F312}"/>
                  </a:ext>
                </a:extLst>
              </p:cNvPr>
              <p:cNvSpPr/>
              <p:nvPr/>
            </p:nvSpPr>
            <p:spPr>
              <a:xfrm>
                <a:off x="6983476" y="5367884"/>
                <a:ext cx="226334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dirty="0">
                    <a:latin typeface="Arial"/>
                    <a:ea typeface="Arial" pitchFamily="-52" charset="0"/>
                    <a:cs typeface="Arial"/>
                  </a:rPr>
                  <a:t>Extract variable sites </a:t>
                </a:r>
              </a:p>
              <a:p>
                <a:pPr algn="ctr"/>
                <a:r>
                  <a:rPr lang="en-US" sz="1400" dirty="0">
                    <a:latin typeface="Arial"/>
                    <a:ea typeface="Arial" pitchFamily="-52" charset="0"/>
                    <a:cs typeface="Arial"/>
                  </a:rPr>
                  <a:t>and convert format </a:t>
                </a:r>
                <a:endParaRPr lang="en-US" sz="1400" dirty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endParaRPr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A40394A3-DBF8-0C4F-BD60-3F2F85F6D8D5}"/>
                  </a:ext>
                </a:extLst>
              </p:cNvPr>
              <p:cNvGrpSpPr/>
              <p:nvPr/>
            </p:nvGrpSpPr>
            <p:grpSpPr>
              <a:xfrm>
                <a:off x="6494340" y="5254929"/>
                <a:ext cx="446465" cy="851035"/>
                <a:chOff x="512869" y="4585468"/>
                <a:chExt cx="2116818" cy="959046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B8E79E3D-D465-304C-B9E0-5CB87872546C}"/>
                    </a:ext>
                  </a:extLst>
                </p:cNvPr>
                <p:cNvCxnSpPr/>
                <p:nvPr/>
              </p:nvCxnSpPr>
              <p:spPr bwMode="auto">
                <a:xfrm flipV="1">
                  <a:off x="512871" y="4585468"/>
                  <a:ext cx="2116816" cy="19246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E61988D2-98F9-D641-85DD-B0340596519C}"/>
                    </a:ext>
                  </a:extLst>
                </p:cNvPr>
                <p:cNvCxnSpPr/>
                <p:nvPr/>
              </p:nvCxnSpPr>
              <p:spPr bwMode="auto">
                <a:xfrm flipV="1">
                  <a:off x="512871" y="4750568"/>
                  <a:ext cx="2116816" cy="19246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6A733BD9-018B-B54F-A5E9-6586229B6B10}"/>
                    </a:ext>
                  </a:extLst>
                </p:cNvPr>
                <p:cNvCxnSpPr/>
                <p:nvPr/>
              </p:nvCxnSpPr>
              <p:spPr bwMode="auto">
                <a:xfrm flipV="1">
                  <a:off x="512871" y="4928368"/>
                  <a:ext cx="2116816" cy="19246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95DAC7B9-440F-C14C-B5C9-2FB5775631F5}"/>
                    </a:ext>
                  </a:extLst>
                </p:cNvPr>
                <p:cNvCxnSpPr/>
                <p:nvPr/>
              </p:nvCxnSpPr>
              <p:spPr bwMode="auto">
                <a:xfrm flipV="1">
                  <a:off x="512871" y="5004568"/>
                  <a:ext cx="2116816" cy="19246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667C68A1-23D1-F04F-8A6C-2F1539795DCA}"/>
                    </a:ext>
                  </a:extLst>
                </p:cNvPr>
                <p:cNvCxnSpPr/>
                <p:nvPr/>
              </p:nvCxnSpPr>
              <p:spPr bwMode="auto">
                <a:xfrm flipV="1">
                  <a:off x="512869" y="4839468"/>
                  <a:ext cx="2116818" cy="19246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8C89EFF9-1259-8F4F-96BF-29A44FC21DE3}"/>
                    </a:ext>
                  </a:extLst>
                </p:cNvPr>
                <p:cNvCxnSpPr/>
                <p:nvPr/>
              </p:nvCxnSpPr>
              <p:spPr bwMode="auto">
                <a:xfrm flipV="1">
                  <a:off x="512871" y="4674368"/>
                  <a:ext cx="2116816" cy="19246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F3E31A88-FE87-F147-8831-71767C9ADD3F}"/>
                    </a:ext>
                  </a:extLst>
                </p:cNvPr>
                <p:cNvCxnSpPr/>
                <p:nvPr/>
              </p:nvCxnSpPr>
              <p:spPr bwMode="auto">
                <a:xfrm flipV="1">
                  <a:off x="512871" y="5106168"/>
                  <a:ext cx="2116816" cy="19246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CBD597EF-1483-2847-9507-464FAFC6B3FA}"/>
                    </a:ext>
                  </a:extLst>
                </p:cNvPr>
                <p:cNvCxnSpPr/>
                <p:nvPr/>
              </p:nvCxnSpPr>
              <p:spPr bwMode="auto">
                <a:xfrm flipV="1">
                  <a:off x="512869" y="5182368"/>
                  <a:ext cx="2116818" cy="19245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8D5A7902-1833-8745-B52D-DF22121634E2}"/>
                    </a:ext>
                  </a:extLst>
                </p:cNvPr>
                <p:cNvCxnSpPr/>
                <p:nvPr/>
              </p:nvCxnSpPr>
              <p:spPr bwMode="auto">
                <a:xfrm flipV="1">
                  <a:off x="512871" y="5258568"/>
                  <a:ext cx="2116816" cy="19246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422A1C94-2C79-FE42-B6DA-8D2DC8EC767B}"/>
                    </a:ext>
                  </a:extLst>
                </p:cNvPr>
                <p:cNvCxnSpPr/>
                <p:nvPr/>
              </p:nvCxnSpPr>
              <p:spPr bwMode="auto">
                <a:xfrm flipV="1">
                  <a:off x="512871" y="5360168"/>
                  <a:ext cx="2116814" cy="19246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0B712243-E6C5-0949-B333-AD54BBF522FA}"/>
                    </a:ext>
                  </a:extLst>
                </p:cNvPr>
                <p:cNvCxnSpPr/>
                <p:nvPr/>
              </p:nvCxnSpPr>
              <p:spPr bwMode="auto">
                <a:xfrm flipV="1">
                  <a:off x="512870" y="5449068"/>
                  <a:ext cx="2116814" cy="19246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A85119A0-D3D5-C642-895D-B99B95F8BB6B}"/>
                    </a:ext>
                  </a:extLst>
                </p:cNvPr>
                <p:cNvCxnSpPr/>
                <p:nvPr/>
              </p:nvCxnSpPr>
              <p:spPr bwMode="auto">
                <a:xfrm flipV="1">
                  <a:off x="512869" y="5525268"/>
                  <a:ext cx="2116815" cy="19246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673A1A0-699B-DC4A-BD2D-C13AC21ECAED}"/>
                </a:ext>
              </a:extLst>
            </p:cNvPr>
            <p:cNvSpPr/>
            <p:nvPr/>
          </p:nvSpPr>
          <p:spPr>
            <a:xfrm>
              <a:off x="9929003" y="5319381"/>
              <a:ext cx="192769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latin typeface="Arial"/>
                  <a:ea typeface="Arial" pitchFamily="-52" charset="0"/>
                  <a:cs typeface="Arial"/>
                </a:rPr>
                <a:t>Construct </a:t>
              </a:r>
              <a:r>
                <a:rPr lang="en-US" sz="1400" dirty="0">
                  <a:latin typeface="Arial"/>
                  <a:ea typeface="Arial" pitchFamily="-52" charset="0"/>
                  <a:cs typeface="Arial"/>
                </a:rPr>
                <a:t>and </a:t>
              </a:r>
              <a:r>
                <a:rPr lang="en-US" sz="1400" b="1" dirty="0">
                  <a:latin typeface="Arial"/>
                  <a:ea typeface="Arial" pitchFamily="-52" charset="0"/>
                  <a:cs typeface="Arial"/>
                </a:rPr>
                <a:t>interpret phylogeny</a:t>
              </a:r>
              <a:endParaRPr lang="en-US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endParaRPr>
            </a:p>
          </p:txBody>
        </p:sp>
        <p:pic>
          <p:nvPicPr>
            <p:cNvPr id="30" name="Picture 29" descr="tree.pdf">
              <a:extLst>
                <a:ext uri="{FF2B5EF4-FFF2-40B4-BE49-F238E27FC236}">
                  <a16:creationId xmlns:a16="http://schemas.microsoft.com/office/drawing/2014/main" id="{F8B80570-B9BD-BE40-83B8-CB4A10917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22051" y="4791498"/>
              <a:ext cx="1490341" cy="1856727"/>
            </a:xfrm>
            <a:prstGeom prst="rect">
              <a:avLst/>
            </a:prstGeom>
          </p:spPr>
        </p:pic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B180CB62-55FA-A647-8A7A-0B9900FF7AB1}"/>
                </a:ext>
              </a:extLst>
            </p:cNvPr>
            <p:cNvCxnSpPr/>
            <p:nvPr/>
          </p:nvCxnSpPr>
          <p:spPr>
            <a:xfrm>
              <a:off x="9415395" y="2474659"/>
              <a:ext cx="0" cy="57048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E06175EE-5399-3747-9229-5022C76E6B1E}"/>
                </a:ext>
              </a:extLst>
            </p:cNvPr>
            <p:cNvCxnSpPr/>
            <p:nvPr/>
          </p:nvCxnSpPr>
          <p:spPr>
            <a:xfrm>
              <a:off x="9405237" y="4015389"/>
              <a:ext cx="0" cy="57048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F63A8690-AB96-653F-68AD-573153321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/>
              <a:t>   Common workflows and analyses</a:t>
            </a:r>
          </a:p>
        </p:txBody>
      </p:sp>
    </p:spTree>
    <p:extLst>
      <p:ext uri="{BB962C8B-B14F-4D97-AF65-F5344CB8AC3E}">
        <p14:creationId xmlns:p14="http://schemas.microsoft.com/office/powerpoint/2010/main" val="68195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43DD21E-31A8-4A41-B45A-466F8FB250F6}"/>
              </a:ext>
            </a:extLst>
          </p:cNvPr>
          <p:cNvGrpSpPr/>
          <p:nvPr/>
        </p:nvGrpSpPr>
        <p:grpSpPr>
          <a:xfrm>
            <a:off x="1524000" y="2182893"/>
            <a:ext cx="9144000" cy="3380754"/>
            <a:chOff x="1524000" y="2796209"/>
            <a:chExt cx="9144000" cy="338075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C19A56B-7316-CC4F-9180-EE7C34BBB2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34466"/>
            <a:stretch/>
          </p:blipFill>
          <p:spPr>
            <a:xfrm>
              <a:off x="1524000" y="3114261"/>
              <a:ext cx="9144000" cy="3062702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1C16A4E-08D0-0240-BB6C-4C07FEDCE41E}"/>
                </a:ext>
              </a:extLst>
            </p:cNvPr>
            <p:cNvSpPr/>
            <p:nvPr/>
          </p:nvSpPr>
          <p:spPr>
            <a:xfrm>
              <a:off x="2107096" y="2796209"/>
              <a:ext cx="2756452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5BAF8-6DF7-9349-BE5B-D05FE876F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 presence or absence based on differences in sequencing coverage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8048F8B-1B88-C3C3-5FA1-91A6393F9AF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   Common workflows and analyses</a:t>
            </a:r>
          </a:p>
        </p:txBody>
      </p:sp>
    </p:spTree>
    <p:extLst>
      <p:ext uri="{BB962C8B-B14F-4D97-AF65-F5344CB8AC3E}">
        <p14:creationId xmlns:p14="http://schemas.microsoft.com/office/powerpoint/2010/main" val="921094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5BAF8-6DF7-9349-BE5B-D05FE876F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Copy number variation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55B5FF-7588-224F-B08E-FCBAF8B731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768042" y="3903278"/>
            <a:ext cx="7531693" cy="30408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FBED74-A4E8-3744-91A4-4A735BC7488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768043" y="-360694"/>
            <a:ext cx="7531693" cy="51184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278E15-EC3C-F6B7-74BB-AD8A251F8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/>
              <a:t>   Common workflows and analyses</a:t>
            </a:r>
          </a:p>
        </p:txBody>
      </p:sp>
    </p:spTree>
    <p:extLst>
      <p:ext uri="{BB962C8B-B14F-4D97-AF65-F5344CB8AC3E}">
        <p14:creationId xmlns:p14="http://schemas.microsoft.com/office/powerpoint/2010/main" val="503457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11C68-BFC5-464B-9281-46912FF51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17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/>
              <a:t>   Your task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60DA2-2B46-434B-B7F7-A2C5C12CE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Analysing</a:t>
            </a:r>
            <a:r>
              <a:rPr lang="en-US" dirty="0"/>
              <a:t> the global diversity of the gastrointestinal nematode </a:t>
            </a:r>
            <a:r>
              <a:rPr lang="en-US" i="1" dirty="0"/>
              <a:t>Haemonchus contortus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74A8538-7C0F-8C46-A505-49353475C292}"/>
              </a:ext>
            </a:extLst>
          </p:cNvPr>
          <p:cNvSpPr txBox="1">
            <a:spLocks/>
          </p:cNvSpPr>
          <p:nvPr/>
        </p:nvSpPr>
        <p:spPr>
          <a:xfrm>
            <a:off x="1281347" y="2855433"/>
            <a:ext cx="5243397" cy="289601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103935" indent="-103935" algn="l" defTabSz="415739" rtl="0" eaLnBrk="1" latinLnBrk="0" hangingPunct="1">
              <a:lnSpc>
                <a:spcPct val="90000"/>
              </a:lnSpc>
              <a:spcBef>
                <a:spcPts val="454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1804" indent="-103935" algn="l" defTabSz="415739" rtl="0" eaLnBrk="1" latinLnBrk="0" hangingPunct="1">
              <a:lnSpc>
                <a:spcPct val="90000"/>
              </a:lnSpc>
              <a:spcBef>
                <a:spcPts val="228"/>
              </a:spcBef>
              <a:buFont typeface="Arial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9673" indent="-103935" algn="l" defTabSz="415739" rtl="0" eaLnBrk="1" latinLnBrk="0" hangingPunct="1">
              <a:lnSpc>
                <a:spcPct val="90000"/>
              </a:lnSpc>
              <a:spcBef>
                <a:spcPts val="228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7543" indent="-103935" algn="l" defTabSz="415739" rtl="0" eaLnBrk="1" latinLnBrk="0" hangingPunct="1">
              <a:lnSpc>
                <a:spcPct val="90000"/>
              </a:lnSpc>
              <a:spcBef>
                <a:spcPts val="228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413" indent="-103935" algn="l" defTabSz="415739" rtl="0" eaLnBrk="1" latinLnBrk="0" hangingPunct="1">
              <a:lnSpc>
                <a:spcPct val="90000"/>
              </a:lnSpc>
              <a:spcBef>
                <a:spcPts val="228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282" indent="-103935" algn="l" defTabSz="415739" rtl="0" eaLnBrk="1" latinLnBrk="0" hangingPunct="1">
              <a:lnSpc>
                <a:spcPct val="90000"/>
              </a:lnSpc>
              <a:spcBef>
                <a:spcPts val="228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1152" indent="-103935" algn="l" defTabSz="415739" rtl="0" eaLnBrk="1" latinLnBrk="0" hangingPunct="1">
              <a:lnSpc>
                <a:spcPct val="90000"/>
              </a:lnSpc>
              <a:spcBef>
                <a:spcPts val="228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9021" indent="-103935" algn="l" defTabSz="415739" rtl="0" eaLnBrk="1" latinLnBrk="0" hangingPunct="1">
              <a:lnSpc>
                <a:spcPct val="90000"/>
              </a:lnSpc>
              <a:spcBef>
                <a:spcPts val="228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66891" indent="-103935" algn="l" defTabSz="415739" rtl="0" eaLnBrk="1" latinLnBrk="0" hangingPunct="1">
              <a:lnSpc>
                <a:spcPct val="90000"/>
              </a:lnSpc>
              <a:spcBef>
                <a:spcPts val="228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 parasite found worldwide in wild and domesticated ruminants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r>
              <a:rPr lang="en-US" sz="2400" dirty="0"/>
              <a:t>Adult worms inhabit the abomasum, and feed on blood</a:t>
            </a:r>
          </a:p>
          <a:p>
            <a:endParaRPr lang="en-US" sz="2400" dirty="0"/>
          </a:p>
          <a:p>
            <a:r>
              <a:rPr lang="en-US" sz="2400" dirty="0"/>
              <a:t>Drug resistance is common (very high frequency in some regions), including all major classes of anthelmintics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1B7CB8-BEFE-E24D-ABCF-EA7256CBA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9719" y="2855433"/>
            <a:ext cx="1744071" cy="9744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21C1EA-E606-554B-B99C-22D0E1EE6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8766" y="2842831"/>
            <a:ext cx="1756709" cy="9870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CE979A-E6F3-5B4F-9FBF-A4036E7764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3083" y="2855433"/>
            <a:ext cx="1300933" cy="9744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B6C630-E714-774A-9E83-1032DCD3F3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9719" y="4611438"/>
            <a:ext cx="1500123" cy="11294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3253E8-8827-3F4B-87E0-E6A8302A63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4819" y="4611439"/>
            <a:ext cx="1504798" cy="11271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831446-AC0C-674E-82BF-5AB9B006FC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4595" y="4611438"/>
            <a:ext cx="1772352" cy="114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42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1840</TotalTime>
  <Words>466</Words>
  <Application>Microsoft Macintosh PowerPoint</Application>
  <PresentationFormat>Widescreen</PresentationFormat>
  <Paragraphs>79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Calibri Regular</vt:lpstr>
      <vt:lpstr>Times New Roman</vt:lpstr>
      <vt:lpstr>Office Theme</vt:lpstr>
      <vt:lpstr>Module 6:  Genetic variation</vt:lpstr>
      <vt:lpstr>   Using high-throughput sequencing to analyse genetic variation</vt:lpstr>
      <vt:lpstr>   Mapping short reads to a reference</vt:lpstr>
      <vt:lpstr>   Types of genetic variation we might be interested</vt:lpstr>
      <vt:lpstr>   Common workflows and analyses</vt:lpstr>
      <vt:lpstr>   Common workflows and analyses</vt:lpstr>
      <vt:lpstr>PowerPoint Presentation</vt:lpstr>
      <vt:lpstr>   Common workflows and analyses</vt:lpstr>
      <vt:lpstr>   Your task for today</vt:lpstr>
      <vt:lpstr>   Your task for today</vt:lpstr>
      <vt:lpstr>   Starting to use and understand a bioinformatics workflow</vt:lpstr>
      <vt:lpstr>   Aims of this module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6: Genetic Variation</dc:title>
  <dc:creator>Stephen Doyle</dc:creator>
  <cp:lastModifiedBy>Steve Doyle</cp:lastModifiedBy>
  <cp:revision>19</cp:revision>
  <dcterms:created xsi:type="dcterms:W3CDTF">2019-09-09T16:59:56Z</dcterms:created>
  <dcterms:modified xsi:type="dcterms:W3CDTF">2023-05-19T15:36:09Z</dcterms:modified>
</cp:coreProperties>
</file>