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366" r:id="rId2"/>
    <p:sldId id="256" r:id="rId3"/>
    <p:sldId id="323" r:id="rId4"/>
    <p:sldId id="318" r:id="rId5"/>
    <p:sldId id="356" r:id="rId6"/>
    <p:sldId id="359" r:id="rId7"/>
    <p:sldId id="368" r:id="rId8"/>
    <p:sldId id="369" r:id="rId9"/>
    <p:sldId id="265" r:id="rId10"/>
    <p:sldId id="258" r:id="rId11"/>
    <p:sldId id="261" r:id="rId12"/>
    <p:sldId id="367" r:id="rId13"/>
    <p:sldId id="360" r:id="rId14"/>
    <p:sldId id="361" r:id="rId15"/>
    <p:sldId id="362" r:id="rId16"/>
    <p:sldId id="370" r:id="rId17"/>
    <p:sldId id="371" r:id="rId18"/>
    <p:sldId id="372" r:id="rId19"/>
    <p:sldId id="373" r:id="rId20"/>
    <p:sldId id="331" r:id="rId21"/>
    <p:sldId id="335" r:id="rId22"/>
    <p:sldId id="345" r:id="rId23"/>
    <p:sldId id="365" r:id="rId24"/>
    <p:sldId id="316" r:id="rId25"/>
    <p:sldId id="348" r:id="rId26"/>
    <p:sldId id="288"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4"/>
    <p:restoredTop sz="95728"/>
  </p:normalViewPr>
  <p:slideViewPr>
    <p:cSldViewPr snapToGrid="0" showGuides="1">
      <p:cViewPr varScale="1">
        <p:scale>
          <a:sx n="104" d="100"/>
          <a:sy n="104" d="100"/>
        </p:scale>
        <p:origin x="240"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6535F-4926-214D-A46E-F061668F6882}" type="datetimeFigureOut">
              <a:rPr lang="en-US" smtClean="0"/>
              <a:t>5/22/23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39C79-29E6-7747-8EAD-843CD37E1F12}" type="slidenum">
              <a:rPr lang="en-US" smtClean="0"/>
              <a:t>‹#›</a:t>
            </a:fld>
            <a:endParaRPr lang="en-US"/>
          </a:p>
        </p:txBody>
      </p:sp>
    </p:spTree>
    <p:extLst>
      <p:ext uri="{BB962C8B-B14F-4D97-AF65-F5344CB8AC3E}">
        <p14:creationId xmlns:p14="http://schemas.microsoft.com/office/powerpoint/2010/main" val="387041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ciencing.com/different-variants-gene-called-8092322.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genomebiology.biomedcentral.com/articles/10.1186/gb-2001-2-8-interactions1002"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arasite.wormbase.org/"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parasite.wormbase.org/biomart/martview/"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sciencing.com/different-variants-gene-called-8092322.html"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genomebiology.biomedcentral.com/articles/10.1186/gb-2001-2-8-interactions1002"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parasite.wormbase.org/"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parasite.wormbase.org/biomart/martview/"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109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e20d4f5b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e20d4f5b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982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787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1398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7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978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407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531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801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da0b6785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22da0b678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A fast way to find out about the function of a gene’s product is to see which Gene Ontology (GO) terms have been associated with it.</a:t>
            </a:r>
          </a:p>
          <a:p>
            <a:pPr algn="l"/>
            <a:r>
              <a:rPr lang="en-GB" b="0" i="0" dirty="0">
                <a:solidFill>
                  <a:srgbClr val="C9D1D9"/>
                </a:solidFill>
                <a:effectLst/>
                <a:latin typeface="-apple-system"/>
              </a:rPr>
              <a:t>Gene ontology is a formal representation of knowledge about a gene with respect to three aspects: Molecular Function, Cellular Component and Biological Process. Cellular Component GO terms describe where a protein is localised (in the membrane, extracellular, in the nucleus etc). Molecular Function GO terms describe the biochemical activity of the protein. Biological Process GO terms describe the pathways and broader processes that the protein contributes to.</a:t>
            </a:r>
          </a:p>
        </p:txBody>
      </p:sp>
      <p:sp>
        <p:nvSpPr>
          <p:cNvPr id="4" name="Slide Number Placeholder 3"/>
          <p:cNvSpPr>
            <a:spLocks noGrp="1"/>
          </p:cNvSpPr>
          <p:nvPr>
            <p:ph type="sldNum" sz="quarter" idx="5"/>
          </p:nvPr>
        </p:nvSpPr>
        <p:spPr/>
        <p:txBody>
          <a:bodyPr/>
          <a:lstStyle/>
          <a:p>
            <a:fld id="{04A30183-5861-2E4A-98EA-9041BB6D8030}" type="slidenum">
              <a:rPr lang="en-US" smtClean="0"/>
              <a:t>20</a:t>
            </a:fld>
            <a:endParaRPr lang="en-US"/>
          </a:p>
        </p:txBody>
      </p:sp>
    </p:spTree>
    <p:extLst>
      <p:ext uri="{BB962C8B-B14F-4D97-AF65-F5344CB8AC3E}">
        <p14:creationId xmlns:p14="http://schemas.microsoft.com/office/powerpoint/2010/main" val="3755362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How we do go from a string of amino acids to predicting what this protein might do in the cell? This is where another type of database comes in: protein family databases. For the vast majority of predicted protein sequences, nobody will have done experiments to test what its function is. However, we can use the principle of homology to take proteins that are well-studied in one experimental system and infer that proteins of similar sequence in other organisms are likely to have similar structure, and therefore similar function. In reality, protein sequences are analysed in terms of domains: these are </a:t>
            </a:r>
            <a:r>
              <a:rPr lang="en-GB" b="0" i="0" dirty="0" err="1">
                <a:solidFill>
                  <a:srgbClr val="C9D1D9"/>
                </a:solidFill>
                <a:effectLst/>
                <a:latin typeface="-apple-system"/>
              </a:rPr>
              <a:t>subsequences</a:t>
            </a:r>
            <a:r>
              <a:rPr lang="en-GB" b="0" i="0" dirty="0">
                <a:solidFill>
                  <a:srgbClr val="C9D1D9"/>
                </a:solidFill>
                <a:effectLst/>
                <a:latin typeface="-apple-system"/>
              </a:rPr>
              <a:t> of a protein that have a defined tertiary structure or sequence motif, conferring a defined function. A protein can consist of several domains. When comparing proteins between organisms, often the region encoding a protein domain is highly conserved whilst the bit that connects different domains together is more divergent.</a:t>
            </a:r>
          </a:p>
          <a:p>
            <a:pPr algn="l"/>
            <a:endParaRPr lang="en-GB" b="0" i="0" dirty="0">
              <a:solidFill>
                <a:srgbClr val="C9D1D9"/>
              </a:solidFill>
              <a:effectLst/>
              <a:latin typeface="-apple-system"/>
            </a:endParaRPr>
          </a:p>
          <a:p>
            <a:pPr algn="l"/>
            <a:r>
              <a:rPr lang="en-GB" b="0" i="0" dirty="0">
                <a:solidFill>
                  <a:srgbClr val="C9D1D9"/>
                </a:solidFill>
                <a:effectLst/>
                <a:latin typeface="-apple-system"/>
              </a:rPr>
              <a:t>A well known example of a protein domain database is </a:t>
            </a:r>
            <a:r>
              <a:rPr lang="en-GB" b="0" i="0" dirty="0" err="1">
                <a:solidFill>
                  <a:srgbClr val="C9D1D9"/>
                </a:solidFill>
                <a:effectLst/>
                <a:latin typeface="-apple-system"/>
              </a:rPr>
              <a:t>Pfam</a:t>
            </a:r>
            <a:r>
              <a:rPr lang="en-GB" b="0" i="0" dirty="0">
                <a:solidFill>
                  <a:srgbClr val="C9D1D9"/>
                </a:solidFill>
                <a:effectLst/>
                <a:latin typeface="-apple-system"/>
              </a:rPr>
              <a:t>. </a:t>
            </a:r>
            <a:r>
              <a:rPr lang="en-GB" b="0" i="0" dirty="0" err="1">
                <a:solidFill>
                  <a:srgbClr val="C9D1D9"/>
                </a:solidFill>
                <a:effectLst/>
                <a:latin typeface="-apple-system"/>
              </a:rPr>
              <a:t>Pfam</a:t>
            </a:r>
            <a:r>
              <a:rPr lang="en-GB" b="0" i="0" dirty="0">
                <a:solidFill>
                  <a:srgbClr val="C9D1D9"/>
                </a:solidFill>
                <a:effectLst/>
                <a:latin typeface="-apple-system"/>
              </a:rPr>
              <a:t> uses multiple sequence alignments of the known proteins with a certain domain to capture a representative model (a profile Hidden Markov Model) of that domain. Other protein domain databases, that might use slightly different methods to define domains, are: CATH, CDD, HAMAP, </a:t>
            </a:r>
            <a:r>
              <a:rPr lang="en-GB" b="0" i="0" dirty="0" err="1">
                <a:solidFill>
                  <a:srgbClr val="C9D1D9"/>
                </a:solidFill>
                <a:effectLst/>
                <a:latin typeface="-apple-system"/>
              </a:rPr>
              <a:t>MobiDB</a:t>
            </a:r>
            <a:r>
              <a:rPr lang="en-GB" b="0" i="0" dirty="0">
                <a:solidFill>
                  <a:srgbClr val="C9D1D9"/>
                </a:solidFill>
                <a:effectLst/>
                <a:latin typeface="-apple-system"/>
              </a:rPr>
              <a:t> Lite, Panther, PIRSF, PRINTS, </a:t>
            </a:r>
            <a:r>
              <a:rPr lang="en-GB" b="0" i="0" dirty="0" err="1">
                <a:solidFill>
                  <a:srgbClr val="C9D1D9"/>
                </a:solidFill>
                <a:effectLst/>
                <a:latin typeface="-apple-system"/>
              </a:rPr>
              <a:t>Prosite</a:t>
            </a:r>
            <a:r>
              <a:rPr lang="en-GB" b="0" i="0" dirty="0">
                <a:solidFill>
                  <a:srgbClr val="C9D1D9"/>
                </a:solidFill>
                <a:effectLst/>
                <a:latin typeface="-apple-system"/>
              </a:rPr>
              <a:t>, SFLD, SMART, SUPERFAMILY and </a:t>
            </a:r>
            <a:r>
              <a:rPr lang="en-GB" b="0" i="0" dirty="0" err="1">
                <a:solidFill>
                  <a:srgbClr val="C9D1D9"/>
                </a:solidFill>
                <a:effectLst/>
                <a:latin typeface="-apple-system"/>
              </a:rPr>
              <a:t>TIGRfams</a:t>
            </a:r>
            <a:r>
              <a:rPr lang="en-GB" b="0" i="0" dirty="0">
                <a:solidFill>
                  <a:srgbClr val="C9D1D9"/>
                </a:solidFill>
                <a:effectLst/>
                <a:latin typeface="-apple-system"/>
              </a:rPr>
              <a:t>. Luckily for us, all of these databases are united under the </a:t>
            </a:r>
            <a:r>
              <a:rPr lang="en-GB" b="0" i="0" dirty="0" err="1">
                <a:solidFill>
                  <a:srgbClr val="C9D1D9"/>
                </a:solidFill>
                <a:effectLst/>
                <a:latin typeface="-apple-system"/>
              </a:rPr>
              <a:t>InterPro</a:t>
            </a:r>
            <a:r>
              <a:rPr lang="en-GB" b="0" i="0" dirty="0">
                <a:solidFill>
                  <a:srgbClr val="C9D1D9"/>
                </a:solidFill>
                <a:effectLst/>
                <a:latin typeface="-apple-system"/>
              </a:rPr>
              <a:t> consortium.</a:t>
            </a:r>
          </a:p>
        </p:txBody>
      </p:sp>
      <p:sp>
        <p:nvSpPr>
          <p:cNvPr id="4" name="Slide Number Placeholder 3"/>
          <p:cNvSpPr>
            <a:spLocks noGrp="1"/>
          </p:cNvSpPr>
          <p:nvPr>
            <p:ph type="sldNum" sz="quarter" idx="5"/>
          </p:nvPr>
        </p:nvSpPr>
        <p:spPr/>
        <p:txBody>
          <a:bodyPr/>
          <a:lstStyle/>
          <a:p>
            <a:fld id="{04A30183-5861-2E4A-98EA-9041BB6D8030}" type="slidenum">
              <a:rPr lang="en-US" smtClean="0"/>
              <a:t>21</a:t>
            </a:fld>
            <a:endParaRPr lang="en-US"/>
          </a:p>
        </p:txBody>
      </p:sp>
    </p:spTree>
    <p:extLst>
      <p:ext uri="{BB962C8B-B14F-4D97-AF65-F5344CB8AC3E}">
        <p14:creationId xmlns:p14="http://schemas.microsoft.com/office/powerpoint/2010/main" val="3612661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Knowledge of protein's 3D structure is a huge hint for understanding how the protein works, and use that information for different purposes; control or modify protein's function, predict what molecules bind to that protein and understand various biological interactions, assist drug discovery or even design our own proteins.</a:t>
            </a:r>
          </a:p>
          <a:p>
            <a:pPr algn="l"/>
            <a:r>
              <a:rPr lang="en-GB" b="0" i="0" dirty="0">
                <a:solidFill>
                  <a:srgbClr val="C9D1D9"/>
                </a:solidFill>
                <a:effectLst/>
                <a:latin typeface="-apple-system"/>
              </a:rPr>
              <a:t>Protein structure prediction is the inference of the three-dimensional structure of a protein from its amino acid sequence—that is, the prediction of its secondary and tertiary structure from primary structure.</a:t>
            </a:r>
          </a:p>
          <a:p>
            <a:pPr algn="l"/>
            <a:r>
              <a:rPr lang="en-GB" b="0" i="0" dirty="0">
                <a:solidFill>
                  <a:srgbClr val="C9D1D9"/>
                </a:solidFill>
                <a:effectLst/>
                <a:latin typeface="-apple-system"/>
              </a:rPr>
              <a:t>Predicting the 3D structure of proteins is one of the fundamental grand challenges in biology. By solving this challenge, we can dramatically deepen our understanding of human health, disease, and our environment, especially within areas like drug design and sustainability.</a:t>
            </a:r>
          </a:p>
          <a:p>
            <a:pPr algn="l"/>
            <a:endParaRPr lang="en-GB" b="0" i="0" dirty="0">
              <a:solidFill>
                <a:srgbClr val="C9D1D9"/>
              </a:solidFill>
              <a:effectLst/>
              <a:latin typeface="-apple-system"/>
            </a:endParaRPr>
          </a:p>
          <a:p>
            <a:pPr algn="l"/>
            <a:r>
              <a:rPr lang="en-GB" b="0" i="0" dirty="0">
                <a:solidFill>
                  <a:srgbClr val="C9D1D9"/>
                </a:solidFill>
                <a:effectLst/>
                <a:latin typeface="-apple-system"/>
              </a:rPr>
              <a:t>AlphaFold, the state-of-the-art AI system developed by DeepMind, is able to computationally predict protein structures with unprecedented accuracy and speed. Working in partnership with EMBL’s European Bioinformatics Institute (EMBL-EBI), we’ve released over 200 million protein structure predictions by AlphaFold that are freely and openly available to the global scientific community. Included are nearly all catalogued proteins known to science – with the potential to increase humanity’s understanding of biology by orders of magnitude.</a:t>
            </a:r>
          </a:p>
        </p:txBody>
      </p:sp>
      <p:sp>
        <p:nvSpPr>
          <p:cNvPr id="4" name="Slide Number Placeholder 3"/>
          <p:cNvSpPr>
            <a:spLocks noGrp="1"/>
          </p:cNvSpPr>
          <p:nvPr>
            <p:ph type="sldNum" sz="quarter" idx="5"/>
          </p:nvPr>
        </p:nvSpPr>
        <p:spPr/>
        <p:txBody>
          <a:bodyPr/>
          <a:lstStyle/>
          <a:p>
            <a:fld id="{04A30183-5861-2E4A-98EA-9041BB6D8030}" type="slidenum">
              <a:rPr lang="en-US" smtClean="0"/>
              <a:t>22</a:t>
            </a:fld>
            <a:endParaRPr lang="en-US"/>
          </a:p>
        </p:txBody>
      </p:sp>
    </p:spTree>
    <p:extLst>
      <p:ext uri="{BB962C8B-B14F-4D97-AF65-F5344CB8AC3E}">
        <p14:creationId xmlns:p14="http://schemas.microsoft.com/office/powerpoint/2010/main" val="1440630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GB" b="0" i="0" dirty="0">
              <a:solidFill>
                <a:srgbClr val="C9D1D9"/>
              </a:solidFill>
              <a:effectLst/>
              <a:latin typeface="-apple-system"/>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23</a:t>
            </a:fld>
            <a:endParaRPr lang="en-US"/>
          </a:p>
        </p:txBody>
      </p:sp>
    </p:spTree>
    <p:extLst>
      <p:ext uri="{BB962C8B-B14F-4D97-AF65-F5344CB8AC3E}">
        <p14:creationId xmlns:p14="http://schemas.microsoft.com/office/powerpoint/2010/main" val="90261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Another approach to understanding what a gene does is comparing its sequence to other genes, both within the same genome, and across different genomes.</a:t>
            </a:r>
          </a:p>
          <a:p>
            <a:pPr algn="l"/>
            <a:r>
              <a:rPr lang="en-GB" b="0" i="0" dirty="0">
                <a:solidFill>
                  <a:srgbClr val="C9D1D9"/>
                </a:solidFill>
                <a:effectLst/>
                <a:latin typeface="-apple-system"/>
              </a:rPr>
              <a:t>This analysis is called Comparative Genomics</a:t>
            </a:r>
          </a:p>
          <a:p>
            <a:pPr algn="l"/>
            <a:r>
              <a:rPr lang="en-GB" b="0" i="0" dirty="0">
                <a:solidFill>
                  <a:srgbClr val="C9D1D9"/>
                </a:solidFill>
                <a:effectLst/>
                <a:latin typeface="-apple-system"/>
              </a:rPr>
              <a:t>Wait! What orthologues and paralogues are? Read </a:t>
            </a:r>
            <a:r>
              <a:rPr lang="en-GB" b="0" i="0" u="none" strike="noStrike" dirty="0">
                <a:solidFill>
                  <a:srgbClr val="C9D1D9"/>
                </a:solidFill>
                <a:effectLst/>
                <a:latin typeface="-apple-system"/>
                <a:hlinkClick r:id="rId3"/>
              </a:rPr>
              <a:t>here</a:t>
            </a:r>
            <a:r>
              <a:rPr lang="en-GB" b="0" i="0" dirty="0">
                <a:solidFill>
                  <a:srgbClr val="C9D1D9"/>
                </a:solidFill>
                <a:effectLst/>
                <a:latin typeface="-apple-system"/>
              </a:rPr>
              <a:t> and/or </a:t>
            </a:r>
            <a:r>
              <a:rPr lang="en-GB" b="0" i="0" u="none" strike="noStrike" dirty="0">
                <a:solidFill>
                  <a:srgbClr val="C9D1D9"/>
                </a:solidFill>
                <a:effectLst/>
                <a:latin typeface="-apple-system"/>
                <a:hlinkClick r:id="rId4"/>
              </a:rPr>
              <a:t>here</a:t>
            </a:r>
            <a:r>
              <a:rPr lang="en-GB" b="0" i="0" dirty="0">
                <a:solidFill>
                  <a:srgbClr val="C9D1D9"/>
                </a:solidFill>
                <a:effectLst/>
                <a:latin typeface="-apple-system"/>
              </a:rPr>
              <a:t> to find more!</a:t>
            </a:r>
          </a:p>
          <a:p>
            <a:pPr algn="l"/>
            <a:r>
              <a:rPr lang="en-GB" b="0" i="0" dirty="0">
                <a:solidFill>
                  <a:srgbClr val="C9D1D9"/>
                </a:solidFill>
                <a:effectLst/>
                <a:latin typeface="-apple-system"/>
              </a:rPr>
              <a:t>In a nutshell</a:t>
            </a:r>
            <a:br>
              <a:rPr lang="en-GB" b="0" i="0" dirty="0">
                <a:solidFill>
                  <a:srgbClr val="C9D1D9"/>
                </a:solidFill>
                <a:effectLst/>
                <a:latin typeface="-apple-system"/>
              </a:rPr>
            </a:br>
            <a:r>
              <a:rPr lang="en-GB" b="1" i="0" dirty="0">
                <a:solidFill>
                  <a:srgbClr val="C9D1D9"/>
                </a:solidFill>
                <a:effectLst/>
                <a:latin typeface="-apple-system"/>
              </a:rPr>
              <a:t>Orthologues</a:t>
            </a:r>
            <a:r>
              <a:rPr lang="en-GB" b="0" i="0" dirty="0">
                <a:solidFill>
                  <a:srgbClr val="C9D1D9"/>
                </a:solidFill>
                <a:effectLst/>
                <a:latin typeface="-apple-system"/>
              </a:rPr>
              <a:t>: Genes which evolved from a common ancestral gene by speciation that usually have retained a similar function in different species.</a:t>
            </a:r>
            <a:br>
              <a:rPr lang="en-GB" b="0" i="0" dirty="0">
                <a:solidFill>
                  <a:srgbClr val="C9D1D9"/>
                </a:solidFill>
                <a:effectLst/>
                <a:latin typeface="-apple-system"/>
              </a:rPr>
            </a:br>
            <a:r>
              <a:rPr lang="en-GB" b="1" i="0" dirty="0">
                <a:solidFill>
                  <a:srgbClr val="C9D1D9"/>
                </a:solidFill>
                <a:effectLst/>
                <a:latin typeface="-apple-system"/>
              </a:rPr>
              <a:t>Paralogues</a:t>
            </a:r>
            <a:r>
              <a:rPr lang="en-GB" b="0" i="0" dirty="0">
                <a:solidFill>
                  <a:srgbClr val="C9D1D9"/>
                </a:solidFill>
                <a:effectLst/>
                <a:latin typeface="-apple-system"/>
              </a:rPr>
              <a:t>: Paralogs are homologous genes that arise from gene duplication events. Their common ancestry and replicated sequence often leads to similar structure and function in related pathways and protein complexes.</a:t>
            </a:r>
            <a:br>
              <a:rPr lang="en-GB" b="0" i="0" dirty="0">
                <a:solidFill>
                  <a:srgbClr val="C9D1D9"/>
                </a:solidFill>
                <a:effectLst/>
                <a:latin typeface="-apple-system"/>
              </a:rPr>
            </a:br>
            <a:endParaRPr lang="en-GB" b="0" i="0" dirty="0">
              <a:solidFill>
                <a:srgbClr val="C9D1D9"/>
              </a:solidFill>
              <a:effectLst/>
              <a:latin typeface="-apple-system"/>
            </a:endParaRPr>
          </a:p>
          <a:p>
            <a:r>
              <a:rPr lang="en-GB" dirty="0"/>
              <a:t>Why would researchers want to find orthologues in other species for their gene of interest?</a:t>
            </a:r>
            <a:r>
              <a:rPr lang="en-GB" b="0" i="0" dirty="0">
                <a:solidFill>
                  <a:srgbClr val="C9D1D9"/>
                </a:solidFill>
                <a:effectLst/>
                <a:latin typeface="-apple-system"/>
              </a:rPr>
              <a:t> Function Annotation! If the function of this gene in S. mansoni is not known, you can check the function of its orthologues genes in other species like C. elegans or other </a:t>
            </a:r>
            <a:r>
              <a:rPr lang="en-GB" b="0" i="0" dirty="0" err="1">
                <a:solidFill>
                  <a:srgbClr val="C9D1D9"/>
                </a:solidFill>
                <a:effectLst/>
                <a:latin typeface="-apple-system"/>
              </a:rPr>
              <a:t>Schistosomas</a:t>
            </a:r>
            <a:r>
              <a:rPr lang="en-GB" b="0" i="0" dirty="0">
                <a:solidFill>
                  <a:srgbClr val="C9D1D9"/>
                </a:solidFill>
                <a:effectLst/>
                <a:latin typeface="-apple-system"/>
              </a:rPr>
              <a:t>. Many times you will find that orthologous genes function will be similar to this of your gene of interest.</a:t>
            </a:r>
            <a:br>
              <a:rPr lang="en-GB" dirty="0"/>
            </a:br>
            <a:br>
              <a:rPr lang="en-GB" dirty="0"/>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24</a:t>
            </a:fld>
            <a:endParaRPr lang="en-US"/>
          </a:p>
        </p:txBody>
      </p:sp>
    </p:spTree>
    <p:extLst>
      <p:ext uri="{BB962C8B-B14F-4D97-AF65-F5344CB8AC3E}">
        <p14:creationId xmlns:p14="http://schemas.microsoft.com/office/powerpoint/2010/main" val="2746188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So far we have seen how you can manually browse </a:t>
            </a:r>
            <a:r>
              <a:rPr lang="en-GB" b="0" i="0" u="none" strike="noStrike" dirty="0">
                <a:solidFill>
                  <a:srgbClr val="C9D1D9"/>
                </a:solidFill>
                <a:effectLst/>
                <a:latin typeface="-apple-system"/>
                <a:hlinkClick r:id="rId3"/>
              </a:rPr>
              <a:t>WormBase ParaSite</a:t>
            </a:r>
            <a:r>
              <a:rPr lang="en-GB" b="0" i="0" dirty="0">
                <a:solidFill>
                  <a:srgbClr val="C9D1D9"/>
                </a:solidFill>
                <a:effectLst/>
                <a:latin typeface="-apple-system"/>
              </a:rPr>
              <a:t> by searching for genes and then navigating to their gene/transcript/protein pages. However, in many cases you might have to automatically extract information from </a:t>
            </a:r>
            <a:r>
              <a:rPr lang="en-GB" b="0" i="0" u="none" strike="noStrike" dirty="0">
                <a:solidFill>
                  <a:srgbClr val="C9D1D9"/>
                </a:solidFill>
                <a:effectLst/>
                <a:latin typeface="-apple-system"/>
                <a:hlinkClick r:id="rId3"/>
              </a:rPr>
              <a:t>WormBase ParaSite</a:t>
            </a:r>
            <a:r>
              <a:rPr lang="en-GB" b="0" i="0" dirty="0">
                <a:solidFill>
                  <a:srgbClr val="C9D1D9"/>
                </a:solidFill>
                <a:effectLst/>
                <a:latin typeface="-apple-system"/>
              </a:rPr>
              <a:t> for multiple entries. Or simply you might need to extract information about your favourite genome's features that </a:t>
            </a:r>
            <a:r>
              <a:rPr lang="en-GB" b="0" i="0" dirty="0" err="1">
                <a:solidFill>
                  <a:srgbClr val="C9D1D9"/>
                </a:solidFill>
                <a:effectLst/>
                <a:latin typeface="-apple-system"/>
              </a:rPr>
              <a:t>fullfil</a:t>
            </a:r>
            <a:r>
              <a:rPr lang="en-GB" b="0" i="0" dirty="0">
                <a:solidFill>
                  <a:srgbClr val="C9D1D9"/>
                </a:solidFill>
                <a:effectLst/>
                <a:latin typeface="-apple-system"/>
              </a:rPr>
              <a:t> some criteria.</a:t>
            </a:r>
            <a:br>
              <a:rPr lang="en-GB" b="0" i="0" dirty="0">
                <a:solidFill>
                  <a:srgbClr val="C9D1D9"/>
                </a:solidFill>
                <a:effectLst/>
                <a:latin typeface="-apple-system"/>
              </a:rPr>
            </a:br>
            <a:br>
              <a:rPr lang="en-GB" b="0" i="0" dirty="0">
                <a:solidFill>
                  <a:srgbClr val="C9D1D9"/>
                </a:solidFill>
                <a:effectLst/>
                <a:latin typeface="-apple-system"/>
              </a:rPr>
            </a:br>
            <a:r>
              <a:rPr lang="en-GB" b="0" i="0" u="none" strike="noStrike" dirty="0">
                <a:solidFill>
                  <a:srgbClr val="C9D1D9"/>
                </a:solidFill>
                <a:effectLst/>
                <a:latin typeface="-apple-system"/>
                <a:hlinkClick r:id="rId4"/>
              </a:rPr>
              <a:t>WormBase ParaSite's BioMart</a:t>
            </a:r>
            <a:r>
              <a:rPr lang="en-GB" b="0" i="0" dirty="0">
                <a:solidFill>
                  <a:srgbClr val="C9D1D9"/>
                </a:solidFill>
                <a:effectLst/>
                <a:latin typeface="-apple-system"/>
              </a:rPr>
              <a:t> enables you to perform multiple queries like that as it is an easy-to-use web-based tool that allows extraction of data without any programming knowledge or understanding of the underlying database structure.</a:t>
            </a:r>
          </a:p>
          <a:p>
            <a:pPr algn="l"/>
            <a:r>
              <a:rPr lang="en-GB" b="1" i="0" dirty="0">
                <a:solidFill>
                  <a:srgbClr val="C9D1D9"/>
                </a:solidFill>
                <a:effectLst/>
                <a:latin typeface="-apple-system"/>
              </a:rPr>
              <a:t>Back to our paper</a:t>
            </a:r>
            <a:r>
              <a:rPr lang="en-GB" b="0" i="0" dirty="0">
                <a:solidFill>
                  <a:srgbClr val="C9D1D9"/>
                </a:solidFill>
                <a:effectLst/>
                <a:latin typeface="-apple-system"/>
              </a:rPr>
              <a:t>, following population genomic analyses, researchers identified a list of genomic regions as being under strong selection in </a:t>
            </a:r>
            <a:r>
              <a:rPr lang="en-GB" b="0" i="0" dirty="0" err="1">
                <a:solidFill>
                  <a:srgbClr val="C9D1D9"/>
                </a:solidFill>
                <a:effectLst/>
                <a:latin typeface="-apple-system"/>
              </a:rPr>
              <a:t>Mayuge</a:t>
            </a:r>
            <a:r>
              <a:rPr lang="en-GB" b="0" i="0" dirty="0">
                <a:solidFill>
                  <a:srgbClr val="C9D1D9"/>
                </a:solidFill>
                <a:effectLst/>
                <a:latin typeface="-apple-system"/>
              </a:rPr>
              <a:t> where we expect selection for survival following praziquantel treatment to be strongest!</a:t>
            </a:r>
          </a:p>
        </p:txBody>
      </p:sp>
      <p:sp>
        <p:nvSpPr>
          <p:cNvPr id="4" name="Slide Number Placeholder 3"/>
          <p:cNvSpPr>
            <a:spLocks noGrp="1"/>
          </p:cNvSpPr>
          <p:nvPr>
            <p:ph type="sldNum" sz="quarter" idx="5"/>
          </p:nvPr>
        </p:nvSpPr>
        <p:spPr/>
        <p:txBody>
          <a:bodyPr/>
          <a:lstStyle/>
          <a:p>
            <a:fld id="{04A30183-5861-2E4A-98EA-9041BB6D8030}" type="slidenum">
              <a:rPr lang="en-US" smtClean="0"/>
              <a:t>25</a:t>
            </a:fld>
            <a:endParaRPr lang="en-US"/>
          </a:p>
        </p:txBody>
      </p:sp>
    </p:spTree>
    <p:extLst>
      <p:ext uri="{BB962C8B-B14F-4D97-AF65-F5344CB8AC3E}">
        <p14:creationId xmlns:p14="http://schemas.microsoft.com/office/powerpoint/2010/main" val="2508115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2f291ea43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2f291ea43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109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da0b6785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g22da0b6785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This figure represents the steps that are needed to transform information encoded in the DNA into a polypeptide and eventually a functional protein. The starting information is encoded in the genome. A gene encodes, among other things, the transcription start and transcription end. These are the nucleotides from where an RNA copy of the DNA will be generated. UTRs. This is the gene’s transcript + multiple transcripts This copy is the pre-mRNA which is formed by exons and introns. Maturation of the mRNA molecule happens as it is transcribed and involves the splicing (removal) of introns with the concomitant joining of exons, addition of a CAP at the 5’ end and a polyadenylation tail (many As - AAAAAAA) at the 3’end. A processed mRNA will be the template for the translation of the mRNA message into a protein by the ribosome.</a:t>
            </a: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29</a:t>
            </a:fld>
            <a:endParaRPr lang="en-US"/>
          </a:p>
        </p:txBody>
      </p:sp>
    </p:spTree>
    <p:extLst>
      <p:ext uri="{BB962C8B-B14F-4D97-AF65-F5344CB8AC3E}">
        <p14:creationId xmlns:p14="http://schemas.microsoft.com/office/powerpoint/2010/main" val="327036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This figure represents the steps that are needed to transform information encoded in the DNA into a polypeptide and eventually a functional protein. The starting information is encoded in the genome. A gene encodes, among other things, the transcription start and transcription end. These are the nucleotides from where an RNA copy of the DNA will be generated. UTRs. This is the gene’s transcript + multiple transcripts This copy is the pre-mRNA which is formed by exons and introns. Maturation of the mRNA molecule happens as it is transcribed and involves the splicing (removal) of introns with the concomitant joining of exons, addition of a CAP at the 5’ end and a polyadenylation tail (many As - AAAAAAA) at the 3’end. A processed mRNA will be the template for the translation of the mRNA message into a protein by the ribosome.</a:t>
            </a: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3</a:t>
            </a:fld>
            <a:endParaRPr lang="en-US"/>
          </a:p>
        </p:txBody>
      </p:sp>
    </p:spTree>
    <p:extLst>
      <p:ext uri="{BB962C8B-B14F-4D97-AF65-F5344CB8AC3E}">
        <p14:creationId xmlns:p14="http://schemas.microsoft.com/office/powerpoint/2010/main" val="3270367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A </a:t>
            </a:r>
            <a:r>
              <a:rPr lang="en-GB" b="1" i="0" dirty="0">
                <a:solidFill>
                  <a:srgbClr val="C9D1D9"/>
                </a:solidFill>
                <a:effectLst/>
                <a:latin typeface="-apple-system"/>
              </a:rPr>
              <a:t>genome</a:t>
            </a:r>
            <a:r>
              <a:rPr lang="en-GB" b="0" i="0" dirty="0">
                <a:solidFill>
                  <a:srgbClr val="C9D1D9"/>
                </a:solidFill>
                <a:effectLst/>
                <a:latin typeface="-apple-system"/>
              </a:rPr>
              <a:t> is an organism’s complete set of genetic material. Although every individual's genome is unique, the genomes of individuals of the same species will be very similar. It is useful to have a representative genome sequence for each species, and this is referred to as a reference genome.</a:t>
            </a:r>
          </a:p>
          <a:p>
            <a:pPr algn="l"/>
            <a:r>
              <a:rPr lang="en-GB" b="0" i="0" dirty="0">
                <a:solidFill>
                  <a:srgbClr val="C9D1D9"/>
                </a:solidFill>
                <a:effectLst/>
                <a:latin typeface="-apple-system"/>
              </a:rPr>
              <a:t>In the cell, genomes are organised into chromosomes. In practice, current DNA sequencing methods are unable to read the DNA sequence of a whole chromosome without errors. We therefore use the technique of sequencing shorter segments of chromosomes, and do it in such a way that the segments overlap and can be pieced together like a jigsaw puzzle. This process is referred to as genome assembly. For now, we will focus on what genome assemblies look like, and how they are represented in genome databases.</a:t>
            </a:r>
          </a:p>
          <a:p>
            <a:pPr algn="l"/>
            <a:r>
              <a:rPr lang="en-GB" b="0" i="0" dirty="0">
                <a:solidFill>
                  <a:srgbClr val="C9D1D9"/>
                </a:solidFill>
                <a:effectLst/>
                <a:latin typeface="-apple-system"/>
              </a:rPr>
              <a:t>The diagram below shows the structure of a typical assembly. It has 3 layers: the contigs are stretches of contiguous DNA sequence without gaps. The scaffolds are ordered sets of contigs separated by gaps of estimated length. In order to make scaffolds from contigs, techniques such as optical mapping and Hi-C are used. Finally, the chromosome is an ordered set of scaffolds separated by gaps on unknown length. To make the chromosome sequence from the scaffold, techniques such linkage mapping and FISH are used.</a:t>
            </a:r>
          </a:p>
          <a:p>
            <a:endParaRPr lang="en-GB" dirty="0"/>
          </a:p>
          <a:p>
            <a:r>
              <a:rPr lang="en-GB" b="0" i="0" dirty="0">
                <a:solidFill>
                  <a:srgbClr val="C9D1D9"/>
                </a:solidFill>
                <a:effectLst/>
                <a:latin typeface="-apple-system"/>
              </a:rPr>
              <a:t>Sometimes, there is insufficient (or no) data to reliably place a scaffold into a specific position on a chromosome. In the figure above, this is true of the scaffold on the right. The assembly above therefore comprises 2 </a:t>
            </a:r>
            <a:r>
              <a:rPr lang="en-GB" b="0" i="0" dirty="0" err="1">
                <a:solidFill>
                  <a:srgbClr val="C9D1D9"/>
                </a:solidFill>
                <a:effectLst/>
                <a:latin typeface="-apple-system"/>
              </a:rPr>
              <a:t>toplevel</a:t>
            </a:r>
            <a:r>
              <a:rPr lang="en-GB" b="0" i="0" dirty="0">
                <a:solidFill>
                  <a:srgbClr val="C9D1D9"/>
                </a:solidFill>
                <a:effectLst/>
                <a:latin typeface="-apple-system"/>
              </a:rPr>
              <a:t> sequences: 1 chromosome, and one unplaced scaffold.</a:t>
            </a:r>
            <a:br>
              <a:rPr lang="en-GB" dirty="0"/>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30</a:t>
            </a:fld>
            <a:endParaRPr lang="en-US"/>
          </a:p>
        </p:txBody>
      </p:sp>
    </p:spTree>
    <p:extLst>
      <p:ext uri="{BB962C8B-B14F-4D97-AF65-F5344CB8AC3E}">
        <p14:creationId xmlns:p14="http://schemas.microsoft.com/office/powerpoint/2010/main" val="3835492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A </a:t>
            </a:r>
            <a:r>
              <a:rPr lang="en-GB" b="1" i="0" dirty="0">
                <a:solidFill>
                  <a:srgbClr val="C9D1D9"/>
                </a:solidFill>
                <a:effectLst/>
                <a:latin typeface="-apple-system"/>
              </a:rPr>
              <a:t>genome</a:t>
            </a:r>
            <a:r>
              <a:rPr lang="en-GB" b="0" i="0" dirty="0">
                <a:solidFill>
                  <a:srgbClr val="C9D1D9"/>
                </a:solidFill>
                <a:effectLst/>
                <a:latin typeface="-apple-system"/>
              </a:rPr>
              <a:t> is an organism’s complete set of genetic material. Although every individual's genome is unique, the genomes of individuals of the same species will be very similar. It is useful to have a representative genome sequence for each species, and this is referred to as a reference genome.</a:t>
            </a:r>
          </a:p>
          <a:p>
            <a:pPr algn="l"/>
            <a:r>
              <a:rPr lang="en-GB" b="0" i="0" dirty="0">
                <a:solidFill>
                  <a:srgbClr val="C9D1D9"/>
                </a:solidFill>
                <a:effectLst/>
                <a:latin typeface="-apple-system"/>
              </a:rPr>
              <a:t>In the cell, genomes are organised into chromosomes. In practice, current DNA sequencing methods are unable to read the DNA sequence of a whole chromosome without errors. We therefore use the technique of sequencing shorter segments of chromosomes, and do it in such a way that the segments overlap and can be pieced together like a jigsaw puzzle. This process is referred to as genome assembly. For now, we will focus on what genome assemblies look like, and how they are represented in genome databases.</a:t>
            </a:r>
          </a:p>
          <a:p>
            <a:pPr algn="l"/>
            <a:r>
              <a:rPr lang="en-GB" b="0" i="0" dirty="0">
                <a:solidFill>
                  <a:srgbClr val="C9D1D9"/>
                </a:solidFill>
                <a:effectLst/>
                <a:latin typeface="-apple-system"/>
              </a:rPr>
              <a:t>The diagram below shows the structure of a typical assembly. It has 3 layers: the contigs are stretches of contiguous DNA sequence without gaps. The scaffolds are ordered sets of contigs separated by gaps of estimated length. In order to make scaffolds from contigs, techniques such as optical mapping and Hi-C are used. Finally, the chromosome is an ordered set of scaffolds separated by gaps on unknown length. To make the chromosome sequence from the scaffold, techniques such linkage mapping and FISH are used.</a:t>
            </a:r>
          </a:p>
          <a:p>
            <a:endParaRPr lang="en-GB" dirty="0"/>
          </a:p>
          <a:p>
            <a:r>
              <a:rPr lang="en-GB" b="0" i="0" dirty="0">
                <a:solidFill>
                  <a:srgbClr val="C9D1D9"/>
                </a:solidFill>
                <a:effectLst/>
                <a:latin typeface="-apple-system"/>
              </a:rPr>
              <a:t>Sometimes, there is insufficient (or no) data to reliably place a scaffold into a specific position on a chromosome. In the figure above, this is true of the scaffold on the right. The assembly above therefore comprises 2 </a:t>
            </a:r>
            <a:r>
              <a:rPr lang="en-GB" b="0" i="0" dirty="0" err="1">
                <a:solidFill>
                  <a:srgbClr val="C9D1D9"/>
                </a:solidFill>
                <a:effectLst/>
                <a:latin typeface="-apple-system"/>
              </a:rPr>
              <a:t>toplevel</a:t>
            </a:r>
            <a:r>
              <a:rPr lang="en-GB" b="0" i="0" dirty="0">
                <a:solidFill>
                  <a:srgbClr val="C9D1D9"/>
                </a:solidFill>
                <a:effectLst/>
                <a:latin typeface="-apple-system"/>
              </a:rPr>
              <a:t> sequences: 1 chromosome, and one unplaced scaffold.</a:t>
            </a:r>
            <a:br>
              <a:rPr lang="en-GB" dirty="0"/>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31</a:t>
            </a:fld>
            <a:endParaRPr lang="en-US"/>
          </a:p>
        </p:txBody>
      </p:sp>
    </p:spTree>
    <p:extLst>
      <p:ext uri="{BB962C8B-B14F-4D97-AF65-F5344CB8AC3E}">
        <p14:creationId xmlns:p14="http://schemas.microsoft.com/office/powerpoint/2010/main" val="1899544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A </a:t>
            </a:r>
            <a:r>
              <a:rPr lang="en-GB" b="1" i="0" dirty="0">
                <a:solidFill>
                  <a:srgbClr val="C9D1D9"/>
                </a:solidFill>
                <a:effectLst/>
                <a:latin typeface="-apple-system"/>
              </a:rPr>
              <a:t>genome</a:t>
            </a:r>
            <a:r>
              <a:rPr lang="en-GB" b="0" i="0" dirty="0">
                <a:solidFill>
                  <a:srgbClr val="C9D1D9"/>
                </a:solidFill>
                <a:effectLst/>
                <a:latin typeface="-apple-system"/>
              </a:rPr>
              <a:t> is an organism’s complete set of genetic material. Although every individual's genome is unique, the genomes of individuals of the same species will be very similar. It is useful to have a representative genome sequence for each species, and this is referred to as a reference genome.</a:t>
            </a:r>
          </a:p>
          <a:p>
            <a:pPr algn="l"/>
            <a:r>
              <a:rPr lang="en-GB" b="0" i="0" dirty="0">
                <a:solidFill>
                  <a:srgbClr val="C9D1D9"/>
                </a:solidFill>
                <a:effectLst/>
                <a:latin typeface="-apple-system"/>
              </a:rPr>
              <a:t>In the cell, genomes are organised into chromosomes. In practice, current DNA sequencing methods are unable to read the DNA sequence of a whole chromosome without errors. We therefore use the technique of sequencing shorter segments of chromosomes, and do it in such a way that the segments overlap and can be pieced together like a jigsaw puzzle. This process is referred to as genome assembly. For now, we will focus on what genome assemblies look like, and how they are represented in genome databases.</a:t>
            </a:r>
          </a:p>
          <a:p>
            <a:pPr algn="l"/>
            <a:r>
              <a:rPr lang="en-GB" b="0" i="0" dirty="0">
                <a:solidFill>
                  <a:srgbClr val="C9D1D9"/>
                </a:solidFill>
                <a:effectLst/>
                <a:latin typeface="-apple-system"/>
              </a:rPr>
              <a:t>The diagram below shows the structure of a typical assembly. It has 3 layers: the contigs are stretches of contiguous DNA sequence without gaps. The scaffolds are ordered sets of contigs separated by gaps of estimated length. In order to make scaffolds from contigs, techniques such as optical mapping and Hi-C are used. Finally, the chromosome is an ordered set of scaffolds separated by gaps on unknown length. To make the chromosome sequence from the scaffold, techniques such linkage mapping and FISH are used.</a:t>
            </a:r>
          </a:p>
          <a:p>
            <a:endParaRPr lang="en-GB" dirty="0"/>
          </a:p>
          <a:p>
            <a:r>
              <a:rPr lang="en-GB" b="0" i="0" dirty="0">
                <a:solidFill>
                  <a:srgbClr val="C9D1D9"/>
                </a:solidFill>
                <a:effectLst/>
                <a:latin typeface="-apple-system"/>
              </a:rPr>
              <a:t>Sometimes, there is insufficient (or no) data to reliably place a scaffold into a specific position on a chromosome. In the figure above, this is true of the scaffold on the right. The assembly above therefore comprises 2 </a:t>
            </a:r>
            <a:r>
              <a:rPr lang="en-GB" b="0" i="0" dirty="0" err="1">
                <a:solidFill>
                  <a:srgbClr val="C9D1D9"/>
                </a:solidFill>
                <a:effectLst/>
                <a:latin typeface="-apple-system"/>
              </a:rPr>
              <a:t>toplevel</a:t>
            </a:r>
            <a:r>
              <a:rPr lang="en-GB" b="0" i="0" dirty="0">
                <a:solidFill>
                  <a:srgbClr val="C9D1D9"/>
                </a:solidFill>
                <a:effectLst/>
                <a:latin typeface="-apple-system"/>
              </a:rPr>
              <a:t> sequences: 1 chromosome, and one unplaced scaffold.</a:t>
            </a:r>
            <a:br>
              <a:rPr lang="en-GB" dirty="0"/>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32</a:t>
            </a:fld>
            <a:endParaRPr lang="en-US"/>
          </a:p>
        </p:txBody>
      </p:sp>
    </p:spTree>
    <p:extLst>
      <p:ext uri="{BB962C8B-B14F-4D97-AF65-F5344CB8AC3E}">
        <p14:creationId xmlns:p14="http://schemas.microsoft.com/office/powerpoint/2010/main" val="1882628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A </a:t>
            </a:r>
            <a:r>
              <a:rPr lang="en-GB" b="1" i="0" dirty="0">
                <a:solidFill>
                  <a:srgbClr val="C9D1D9"/>
                </a:solidFill>
                <a:effectLst/>
                <a:latin typeface="-apple-system"/>
              </a:rPr>
              <a:t>genome</a:t>
            </a:r>
            <a:r>
              <a:rPr lang="en-GB" b="0" i="0" dirty="0">
                <a:solidFill>
                  <a:srgbClr val="C9D1D9"/>
                </a:solidFill>
                <a:effectLst/>
                <a:latin typeface="-apple-system"/>
              </a:rPr>
              <a:t> is an organism’s complete set of genetic material. Although every individual's genome is unique, the genomes of individuals of the same species will be very similar. It is useful to have a representative genome sequence for each species, and this is referred to as a reference genome.</a:t>
            </a:r>
          </a:p>
          <a:p>
            <a:pPr algn="l"/>
            <a:r>
              <a:rPr lang="en-GB" b="0" i="0" dirty="0">
                <a:solidFill>
                  <a:srgbClr val="C9D1D9"/>
                </a:solidFill>
                <a:effectLst/>
                <a:latin typeface="-apple-system"/>
              </a:rPr>
              <a:t>In the cell, genomes are organised into chromosomes. In practice, current DNA sequencing methods are unable to read the DNA sequence of a whole chromosome without errors. We therefore use the technique of sequencing shorter segments of chromosomes, and do it in such a way that the segments overlap and can be pieced together like a jigsaw puzzle. This process is referred to as genome assembly. For now, we will focus on what genome assemblies look like, and how they are represented in genome databases.</a:t>
            </a:r>
          </a:p>
          <a:p>
            <a:pPr algn="l"/>
            <a:r>
              <a:rPr lang="en-GB" b="0" i="0" dirty="0">
                <a:solidFill>
                  <a:srgbClr val="C9D1D9"/>
                </a:solidFill>
                <a:effectLst/>
                <a:latin typeface="-apple-system"/>
              </a:rPr>
              <a:t>The diagram below shows the structure of a typical assembly. It has 3 layers: the contigs are stretches of contiguous DNA sequence without gaps. The scaffolds are ordered sets of contigs separated by gaps of estimated length. In order to make scaffolds from contigs, techniques such as optical mapping and Hi-C are used. Finally, the chromosome is an ordered set of scaffolds separated by gaps on unknown length. To make the chromosome sequence from the scaffold, techniques such linkage mapping and FISH are used.</a:t>
            </a:r>
          </a:p>
          <a:p>
            <a:endParaRPr lang="en-GB" dirty="0"/>
          </a:p>
          <a:p>
            <a:r>
              <a:rPr lang="en-GB" b="0" i="0" dirty="0">
                <a:solidFill>
                  <a:srgbClr val="C9D1D9"/>
                </a:solidFill>
                <a:effectLst/>
                <a:latin typeface="-apple-system"/>
              </a:rPr>
              <a:t>Sometimes, there is insufficient (or no) data to reliably place a scaffold into a specific position on a chromosome. In the figure above, this is true of the scaffold on the right. The assembly above therefore comprises 2 </a:t>
            </a:r>
            <a:r>
              <a:rPr lang="en-GB" b="0" i="0" dirty="0" err="1">
                <a:solidFill>
                  <a:srgbClr val="C9D1D9"/>
                </a:solidFill>
                <a:effectLst/>
                <a:latin typeface="-apple-system"/>
              </a:rPr>
              <a:t>toplevel</a:t>
            </a:r>
            <a:r>
              <a:rPr lang="en-GB" b="0" i="0" dirty="0">
                <a:solidFill>
                  <a:srgbClr val="C9D1D9"/>
                </a:solidFill>
                <a:effectLst/>
                <a:latin typeface="-apple-system"/>
              </a:rPr>
              <a:t> sequences: 1 chromosome, and one unplaced scaffold.</a:t>
            </a:r>
            <a:br>
              <a:rPr lang="en-GB" dirty="0"/>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33</a:t>
            </a:fld>
            <a:endParaRPr lang="en-US"/>
          </a:p>
        </p:txBody>
      </p:sp>
    </p:spTree>
    <p:extLst>
      <p:ext uri="{BB962C8B-B14F-4D97-AF65-F5344CB8AC3E}">
        <p14:creationId xmlns:p14="http://schemas.microsoft.com/office/powerpoint/2010/main" val="2563153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A </a:t>
            </a:r>
            <a:r>
              <a:rPr lang="en-GB" b="1" i="0" dirty="0">
                <a:solidFill>
                  <a:srgbClr val="C9D1D9"/>
                </a:solidFill>
                <a:effectLst/>
                <a:latin typeface="-apple-system"/>
              </a:rPr>
              <a:t>genome</a:t>
            </a:r>
            <a:r>
              <a:rPr lang="en-GB" b="0" i="0" dirty="0">
                <a:solidFill>
                  <a:srgbClr val="C9D1D9"/>
                </a:solidFill>
                <a:effectLst/>
                <a:latin typeface="-apple-system"/>
              </a:rPr>
              <a:t> is an organism’s complete set of genetic material. Although every individual's genome is unique, the genomes of individuals of the same species will be very similar. It is useful to have a representative genome sequence for each species, and this is referred to as a reference genome.</a:t>
            </a:r>
          </a:p>
          <a:p>
            <a:pPr algn="l"/>
            <a:r>
              <a:rPr lang="en-GB" b="0" i="0" dirty="0">
                <a:solidFill>
                  <a:srgbClr val="C9D1D9"/>
                </a:solidFill>
                <a:effectLst/>
                <a:latin typeface="-apple-system"/>
              </a:rPr>
              <a:t>In the cell, genomes are organised into chromosomes. In practice, current DNA sequencing methods are unable to read the DNA sequence of a whole chromosome without errors. We therefore use the technique of sequencing shorter segments of chromosomes, and do it in such a way that the segments overlap and can be pieced together like a jigsaw puzzle. This process is referred to as genome assembly. For now, we will focus on what genome assemblies look like, and how they are represented in genome databases.</a:t>
            </a:r>
          </a:p>
          <a:p>
            <a:pPr algn="l"/>
            <a:r>
              <a:rPr lang="en-GB" b="0" i="0" dirty="0">
                <a:solidFill>
                  <a:srgbClr val="C9D1D9"/>
                </a:solidFill>
                <a:effectLst/>
                <a:latin typeface="-apple-system"/>
              </a:rPr>
              <a:t>The diagram below shows the structure of a typical assembly. It has 3 layers: the contigs are stretches of contiguous DNA sequence without gaps. The scaffolds are ordered sets of contigs separated by gaps of estimated length. In order to make scaffolds from contigs, techniques such as optical mapping and Hi-C are used. Finally, the chromosome is an ordered set of scaffolds separated by gaps on unknown length. To make the chromosome sequence from the scaffold, techniques such linkage mapping and FISH are used.</a:t>
            </a:r>
          </a:p>
          <a:p>
            <a:endParaRPr lang="en-GB" dirty="0"/>
          </a:p>
          <a:p>
            <a:r>
              <a:rPr lang="en-GB" b="0" i="0" dirty="0">
                <a:solidFill>
                  <a:srgbClr val="C9D1D9"/>
                </a:solidFill>
                <a:effectLst/>
                <a:latin typeface="-apple-system"/>
              </a:rPr>
              <a:t>Sometimes, there is insufficient (or no) data to reliably place a scaffold into a specific position on a chromosome. In the figure above, this is true of the scaffold on the right. The assembly above therefore comprises 2 </a:t>
            </a:r>
            <a:r>
              <a:rPr lang="en-GB" b="0" i="0" dirty="0" err="1">
                <a:solidFill>
                  <a:srgbClr val="C9D1D9"/>
                </a:solidFill>
                <a:effectLst/>
                <a:latin typeface="-apple-system"/>
              </a:rPr>
              <a:t>toplevel</a:t>
            </a:r>
            <a:r>
              <a:rPr lang="en-GB" b="0" i="0" dirty="0">
                <a:solidFill>
                  <a:srgbClr val="C9D1D9"/>
                </a:solidFill>
                <a:effectLst/>
                <a:latin typeface="-apple-system"/>
              </a:rPr>
              <a:t> sequences: 1 chromosome, and one unplaced scaffold.</a:t>
            </a:r>
            <a:br>
              <a:rPr lang="en-GB" dirty="0"/>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34</a:t>
            </a:fld>
            <a:endParaRPr lang="en-US"/>
          </a:p>
        </p:txBody>
      </p:sp>
    </p:spTree>
    <p:extLst>
      <p:ext uri="{BB962C8B-B14F-4D97-AF65-F5344CB8AC3E}">
        <p14:creationId xmlns:p14="http://schemas.microsoft.com/office/powerpoint/2010/main" val="2991367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35</a:t>
            </a:fld>
            <a:endParaRPr lang="en-US"/>
          </a:p>
        </p:txBody>
      </p:sp>
    </p:spTree>
    <p:extLst>
      <p:ext uri="{BB962C8B-B14F-4D97-AF65-F5344CB8AC3E}">
        <p14:creationId xmlns:p14="http://schemas.microsoft.com/office/powerpoint/2010/main" val="818494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e20d4f5b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e20d4f5b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982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78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A </a:t>
            </a:r>
            <a:r>
              <a:rPr lang="en-GB" b="1" i="0" dirty="0">
                <a:solidFill>
                  <a:srgbClr val="C9D1D9"/>
                </a:solidFill>
                <a:effectLst/>
                <a:latin typeface="-apple-system"/>
              </a:rPr>
              <a:t>genome</a:t>
            </a:r>
            <a:r>
              <a:rPr lang="en-GB" b="0" i="0" dirty="0">
                <a:solidFill>
                  <a:srgbClr val="C9D1D9"/>
                </a:solidFill>
                <a:effectLst/>
                <a:latin typeface="-apple-system"/>
              </a:rPr>
              <a:t> is an organism’s complete set of genetic material. Although every individual's genome is unique, the genomes of individuals of the same species will be very similar. It is useful to have a representative genome sequence for each species, and this is referred to as a reference genome.</a:t>
            </a:r>
          </a:p>
          <a:p>
            <a:pPr algn="l"/>
            <a:r>
              <a:rPr lang="en-GB" b="0" i="0" dirty="0">
                <a:solidFill>
                  <a:srgbClr val="C9D1D9"/>
                </a:solidFill>
                <a:effectLst/>
                <a:latin typeface="-apple-system"/>
              </a:rPr>
              <a:t>In the cell, genomes are organised into chromosomes. In practice, current DNA sequencing methods are unable to read the DNA sequence of a whole chromosome without errors. We therefore use the technique of sequencing shorter segments of chromosomes, and do it in such a way that the segments overlap and can be pieced together like a jigsaw puzzle. This process is referred to as genome assembly. For now, we will focus on what genome assemblies look like, and how they are represented in genome databases.</a:t>
            </a:r>
          </a:p>
          <a:p>
            <a:pPr algn="l"/>
            <a:r>
              <a:rPr lang="en-GB" b="0" i="0" dirty="0">
                <a:solidFill>
                  <a:srgbClr val="C9D1D9"/>
                </a:solidFill>
                <a:effectLst/>
                <a:latin typeface="-apple-system"/>
              </a:rPr>
              <a:t>The diagram below shows the structure of a typical assembly. It has 3 layers: the contigs are stretches of contiguous DNA sequence without gaps. The scaffolds are ordered sets of contigs separated by gaps of estimated length. In order to make scaffolds from contigs, techniques such as optical mapping and Hi-C are used. Finally, the chromosome is an ordered set of scaffolds separated by gaps on unknown length. To make the chromosome sequence from the scaffold, techniques such linkage mapping and FISH are used.</a:t>
            </a:r>
          </a:p>
          <a:p>
            <a:endParaRPr lang="en-GB" dirty="0"/>
          </a:p>
          <a:p>
            <a:r>
              <a:rPr lang="en-GB" b="0" i="0" dirty="0">
                <a:solidFill>
                  <a:srgbClr val="C9D1D9"/>
                </a:solidFill>
                <a:effectLst/>
                <a:latin typeface="-apple-system"/>
              </a:rPr>
              <a:t>Sometimes, there is insufficient (or no) data to reliably place a scaffold into a specific position on a chromosome. In the figure above, this is true of the scaffold on the right. The assembly above therefore comprises 2 </a:t>
            </a:r>
            <a:r>
              <a:rPr lang="en-GB" b="0" i="0" dirty="0" err="1">
                <a:solidFill>
                  <a:srgbClr val="C9D1D9"/>
                </a:solidFill>
                <a:effectLst/>
                <a:latin typeface="-apple-system"/>
              </a:rPr>
              <a:t>toplevel</a:t>
            </a:r>
            <a:r>
              <a:rPr lang="en-GB" b="0" i="0" dirty="0">
                <a:solidFill>
                  <a:srgbClr val="C9D1D9"/>
                </a:solidFill>
                <a:effectLst/>
                <a:latin typeface="-apple-system"/>
              </a:rPr>
              <a:t> sequences: 1 chromosome, and one unplaced scaffold.</a:t>
            </a:r>
            <a:br>
              <a:rPr lang="en-GB" dirty="0"/>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4</a:t>
            </a:fld>
            <a:endParaRPr lang="en-US"/>
          </a:p>
        </p:txBody>
      </p:sp>
    </p:spTree>
    <p:extLst>
      <p:ext uri="{BB962C8B-B14F-4D97-AF65-F5344CB8AC3E}">
        <p14:creationId xmlns:p14="http://schemas.microsoft.com/office/powerpoint/2010/main" val="38354928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1398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792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978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407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05312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e13a7030c1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e13a7030c1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8016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A fast way to find out about the function of a gene’s product is to see which Gene Ontology (GO) terms have been associated with it.</a:t>
            </a:r>
          </a:p>
          <a:p>
            <a:pPr algn="l"/>
            <a:r>
              <a:rPr lang="en-GB" b="0" i="0" dirty="0">
                <a:solidFill>
                  <a:srgbClr val="C9D1D9"/>
                </a:solidFill>
                <a:effectLst/>
                <a:latin typeface="-apple-system"/>
              </a:rPr>
              <a:t>Gene ontology is a formal representation of knowledge about a gene with respect to three aspects: Molecular Function, Cellular Component and Biological Process. Cellular Component GO terms describe where a protein is localised (in the membrane, extracellular, in the nucleus etc). Molecular Function GO terms describe the biochemical activity of the protein. Biological Process GO terms describe the pathways and broader processes that the protein contributes to.</a:t>
            </a:r>
          </a:p>
        </p:txBody>
      </p:sp>
      <p:sp>
        <p:nvSpPr>
          <p:cNvPr id="4" name="Slide Number Placeholder 3"/>
          <p:cNvSpPr>
            <a:spLocks noGrp="1"/>
          </p:cNvSpPr>
          <p:nvPr>
            <p:ph type="sldNum" sz="quarter" idx="5"/>
          </p:nvPr>
        </p:nvSpPr>
        <p:spPr/>
        <p:txBody>
          <a:bodyPr/>
          <a:lstStyle/>
          <a:p>
            <a:fld id="{04A30183-5861-2E4A-98EA-9041BB6D8030}" type="slidenum">
              <a:rPr lang="en-US" smtClean="0"/>
              <a:t>46</a:t>
            </a:fld>
            <a:endParaRPr lang="en-US"/>
          </a:p>
        </p:txBody>
      </p:sp>
    </p:spTree>
    <p:extLst>
      <p:ext uri="{BB962C8B-B14F-4D97-AF65-F5344CB8AC3E}">
        <p14:creationId xmlns:p14="http://schemas.microsoft.com/office/powerpoint/2010/main" val="37553626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How we do go from a string of amino acids to predicting what this protein might do in the cell? This is where another type of database comes in: protein family databases. For the vast majority of predicted protein sequences, nobody will have done experiments to test what its function is. However, we can use the principle of homology to take proteins that are well-studied in one experimental system and infer that proteins of similar sequence in other organisms are likely to have similar structure, and therefore similar function. In reality, protein sequences are analysed in terms of domains: these are </a:t>
            </a:r>
            <a:r>
              <a:rPr lang="en-GB" b="0" i="0" dirty="0" err="1">
                <a:solidFill>
                  <a:srgbClr val="C9D1D9"/>
                </a:solidFill>
                <a:effectLst/>
                <a:latin typeface="-apple-system"/>
              </a:rPr>
              <a:t>subsequences</a:t>
            </a:r>
            <a:r>
              <a:rPr lang="en-GB" b="0" i="0" dirty="0">
                <a:solidFill>
                  <a:srgbClr val="C9D1D9"/>
                </a:solidFill>
                <a:effectLst/>
                <a:latin typeface="-apple-system"/>
              </a:rPr>
              <a:t> of a protein that have a defined tertiary structure or sequence motif, conferring a defined function. A protein can consist of several domains. When comparing proteins between organisms, often the region encoding a protein domain is highly conserved whilst the bit that connects different domains together is more divergent.</a:t>
            </a:r>
          </a:p>
          <a:p>
            <a:pPr algn="l"/>
            <a:endParaRPr lang="en-GB" b="0" i="0" dirty="0">
              <a:solidFill>
                <a:srgbClr val="C9D1D9"/>
              </a:solidFill>
              <a:effectLst/>
              <a:latin typeface="-apple-system"/>
            </a:endParaRPr>
          </a:p>
          <a:p>
            <a:pPr algn="l"/>
            <a:r>
              <a:rPr lang="en-GB" b="0" i="0" dirty="0">
                <a:solidFill>
                  <a:srgbClr val="C9D1D9"/>
                </a:solidFill>
                <a:effectLst/>
                <a:latin typeface="-apple-system"/>
              </a:rPr>
              <a:t>A well known example of a protein domain database is </a:t>
            </a:r>
            <a:r>
              <a:rPr lang="en-GB" b="0" i="0" dirty="0" err="1">
                <a:solidFill>
                  <a:srgbClr val="C9D1D9"/>
                </a:solidFill>
                <a:effectLst/>
                <a:latin typeface="-apple-system"/>
              </a:rPr>
              <a:t>Pfam</a:t>
            </a:r>
            <a:r>
              <a:rPr lang="en-GB" b="0" i="0" dirty="0">
                <a:solidFill>
                  <a:srgbClr val="C9D1D9"/>
                </a:solidFill>
                <a:effectLst/>
                <a:latin typeface="-apple-system"/>
              </a:rPr>
              <a:t>. </a:t>
            </a:r>
            <a:r>
              <a:rPr lang="en-GB" b="0" i="0" dirty="0" err="1">
                <a:solidFill>
                  <a:srgbClr val="C9D1D9"/>
                </a:solidFill>
                <a:effectLst/>
                <a:latin typeface="-apple-system"/>
              </a:rPr>
              <a:t>Pfam</a:t>
            </a:r>
            <a:r>
              <a:rPr lang="en-GB" b="0" i="0" dirty="0">
                <a:solidFill>
                  <a:srgbClr val="C9D1D9"/>
                </a:solidFill>
                <a:effectLst/>
                <a:latin typeface="-apple-system"/>
              </a:rPr>
              <a:t> uses multiple sequence alignments of the known proteins with a certain domain to capture a representative model (a profile Hidden Markov Model) of that domain. Other protein domain databases, that might use slightly different methods to define domains, are: CATH, CDD, HAMAP, </a:t>
            </a:r>
            <a:r>
              <a:rPr lang="en-GB" b="0" i="0" dirty="0" err="1">
                <a:solidFill>
                  <a:srgbClr val="C9D1D9"/>
                </a:solidFill>
                <a:effectLst/>
                <a:latin typeface="-apple-system"/>
              </a:rPr>
              <a:t>MobiDB</a:t>
            </a:r>
            <a:r>
              <a:rPr lang="en-GB" b="0" i="0" dirty="0">
                <a:solidFill>
                  <a:srgbClr val="C9D1D9"/>
                </a:solidFill>
                <a:effectLst/>
                <a:latin typeface="-apple-system"/>
              </a:rPr>
              <a:t> Lite, Panther, PIRSF, PRINTS, </a:t>
            </a:r>
            <a:r>
              <a:rPr lang="en-GB" b="0" i="0" dirty="0" err="1">
                <a:solidFill>
                  <a:srgbClr val="C9D1D9"/>
                </a:solidFill>
                <a:effectLst/>
                <a:latin typeface="-apple-system"/>
              </a:rPr>
              <a:t>Prosite</a:t>
            </a:r>
            <a:r>
              <a:rPr lang="en-GB" b="0" i="0" dirty="0">
                <a:solidFill>
                  <a:srgbClr val="C9D1D9"/>
                </a:solidFill>
                <a:effectLst/>
                <a:latin typeface="-apple-system"/>
              </a:rPr>
              <a:t>, SFLD, SMART, SUPERFAMILY and </a:t>
            </a:r>
            <a:r>
              <a:rPr lang="en-GB" b="0" i="0" dirty="0" err="1">
                <a:solidFill>
                  <a:srgbClr val="C9D1D9"/>
                </a:solidFill>
                <a:effectLst/>
                <a:latin typeface="-apple-system"/>
              </a:rPr>
              <a:t>TIGRfams</a:t>
            </a:r>
            <a:r>
              <a:rPr lang="en-GB" b="0" i="0" dirty="0">
                <a:solidFill>
                  <a:srgbClr val="C9D1D9"/>
                </a:solidFill>
                <a:effectLst/>
                <a:latin typeface="-apple-system"/>
              </a:rPr>
              <a:t>. Luckily for us, all of these databases are united under the </a:t>
            </a:r>
            <a:r>
              <a:rPr lang="en-GB" b="0" i="0" dirty="0" err="1">
                <a:solidFill>
                  <a:srgbClr val="C9D1D9"/>
                </a:solidFill>
                <a:effectLst/>
                <a:latin typeface="-apple-system"/>
              </a:rPr>
              <a:t>InterPro</a:t>
            </a:r>
            <a:r>
              <a:rPr lang="en-GB" b="0" i="0" dirty="0">
                <a:solidFill>
                  <a:srgbClr val="C9D1D9"/>
                </a:solidFill>
                <a:effectLst/>
                <a:latin typeface="-apple-system"/>
              </a:rPr>
              <a:t> consortium.</a:t>
            </a:r>
          </a:p>
        </p:txBody>
      </p:sp>
      <p:sp>
        <p:nvSpPr>
          <p:cNvPr id="4" name="Slide Number Placeholder 3"/>
          <p:cNvSpPr>
            <a:spLocks noGrp="1"/>
          </p:cNvSpPr>
          <p:nvPr>
            <p:ph type="sldNum" sz="quarter" idx="5"/>
          </p:nvPr>
        </p:nvSpPr>
        <p:spPr/>
        <p:txBody>
          <a:bodyPr/>
          <a:lstStyle/>
          <a:p>
            <a:fld id="{04A30183-5861-2E4A-98EA-9041BB6D8030}" type="slidenum">
              <a:rPr lang="en-US" smtClean="0"/>
              <a:t>47</a:t>
            </a:fld>
            <a:endParaRPr lang="en-US"/>
          </a:p>
        </p:txBody>
      </p:sp>
    </p:spTree>
    <p:extLst>
      <p:ext uri="{BB962C8B-B14F-4D97-AF65-F5344CB8AC3E}">
        <p14:creationId xmlns:p14="http://schemas.microsoft.com/office/powerpoint/2010/main" val="36126616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Knowledge of protein's 3D structure is a huge hint for understanding how the protein works, and use that information for different purposes; control or modify protein's function, predict what molecules bind to that protein and understand various biological interactions, assist drug discovery or even design our own proteins.</a:t>
            </a:r>
          </a:p>
          <a:p>
            <a:pPr algn="l"/>
            <a:r>
              <a:rPr lang="en-GB" b="0" i="0" dirty="0">
                <a:solidFill>
                  <a:srgbClr val="C9D1D9"/>
                </a:solidFill>
                <a:effectLst/>
                <a:latin typeface="-apple-system"/>
              </a:rPr>
              <a:t>Protein structure prediction is the inference of the three-dimensional structure of a protein from its amino acid sequence—that is, the prediction of its secondary and tertiary structure from primary structure.</a:t>
            </a:r>
          </a:p>
          <a:p>
            <a:pPr algn="l"/>
            <a:r>
              <a:rPr lang="en-GB" b="0" i="0" dirty="0">
                <a:solidFill>
                  <a:srgbClr val="C9D1D9"/>
                </a:solidFill>
                <a:effectLst/>
                <a:latin typeface="-apple-system"/>
              </a:rPr>
              <a:t>Predicting the 3D structure of proteins is one of the fundamental grand challenges in biology. By solving this challenge, we can dramatically deepen our understanding of human health, disease, and our environment, especially within areas like drug design and sustainability.</a:t>
            </a:r>
          </a:p>
          <a:p>
            <a:pPr algn="l"/>
            <a:endParaRPr lang="en-GB" b="0" i="0" dirty="0">
              <a:solidFill>
                <a:srgbClr val="C9D1D9"/>
              </a:solidFill>
              <a:effectLst/>
              <a:latin typeface="-apple-system"/>
            </a:endParaRPr>
          </a:p>
          <a:p>
            <a:pPr algn="l"/>
            <a:r>
              <a:rPr lang="en-GB" b="0" i="0" dirty="0">
                <a:solidFill>
                  <a:srgbClr val="C9D1D9"/>
                </a:solidFill>
                <a:effectLst/>
                <a:latin typeface="-apple-system"/>
              </a:rPr>
              <a:t>AlphaFold, the state-of-the-art AI system developed by DeepMind, is able to computationally predict protein structures with unprecedented accuracy and speed. Working in partnership with EMBL’s European Bioinformatics Institute (EMBL-EBI), we’ve released over 200 million protein structure predictions by AlphaFold that are freely and openly available to the global scientific community. Included are nearly all catalogued proteins known to science – with the potential to increase humanity’s understanding of biology by orders of magnitude.</a:t>
            </a:r>
          </a:p>
        </p:txBody>
      </p:sp>
      <p:sp>
        <p:nvSpPr>
          <p:cNvPr id="4" name="Slide Number Placeholder 3"/>
          <p:cNvSpPr>
            <a:spLocks noGrp="1"/>
          </p:cNvSpPr>
          <p:nvPr>
            <p:ph type="sldNum" sz="quarter" idx="5"/>
          </p:nvPr>
        </p:nvSpPr>
        <p:spPr/>
        <p:txBody>
          <a:bodyPr/>
          <a:lstStyle/>
          <a:p>
            <a:fld id="{04A30183-5861-2E4A-98EA-9041BB6D8030}" type="slidenum">
              <a:rPr lang="en-US" smtClean="0"/>
              <a:t>48</a:t>
            </a:fld>
            <a:endParaRPr lang="en-US"/>
          </a:p>
        </p:txBody>
      </p:sp>
    </p:spTree>
    <p:extLst>
      <p:ext uri="{BB962C8B-B14F-4D97-AF65-F5344CB8AC3E}">
        <p14:creationId xmlns:p14="http://schemas.microsoft.com/office/powerpoint/2010/main" val="1440630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GB" b="0" i="0" dirty="0">
              <a:solidFill>
                <a:srgbClr val="C9D1D9"/>
              </a:solidFill>
              <a:effectLst/>
              <a:latin typeface="-apple-system"/>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49</a:t>
            </a:fld>
            <a:endParaRPr lang="en-US"/>
          </a:p>
        </p:txBody>
      </p:sp>
    </p:spTree>
    <p:extLst>
      <p:ext uri="{BB962C8B-B14F-4D97-AF65-F5344CB8AC3E}">
        <p14:creationId xmlns:p14="http://schemas.microsoft.com/office/powerpoint/2010/main" val="9026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A </a:t>
            </a:r>
            <a:r>
              <a:rPr lang="en-GB" b="1" i="0" dirty="0">
                <a:solidFill>
                  <a:srgbClr val="C9D1D9"/>
                </a:solidFill>
                <a:effectLst/>
                <a:latin typeface="-apple-system"/>
              </a:rPr>
              <a:t>genome</a:t>
            </a:r>
            <a:r>
              <a:rPr lang="en-GB" b="0" i="0" dirty="0">
                <a:solidFill>
                  <a:srgbClr val="C9D1D9"/>
                </a:solidFill>
                <a:effectLst/>
                <a:latin typeface="-apple-system"/>
              </a:rPr>
              <a:t> is an organism’s complete set of genetic material. Although every individual's genome is unique, the genomes of individuals of the same species will be very similar. It is useful to have a representative genome sequence for each species, and this is referred to as a reference genome.</a:t>
            </a:r>
          </a:p>
          <a:p>
            <a:pPr algn="l"/>
            <a:r>
              <a:rPr lang="en-GB" b="0" i="0" dirty="0">
                <a:solidFill>
                  <a:srgbClr val="C9D1D9"/>
                </a:solidFill>
                <a:effectLst/>
                <a:latin typeface="-apple-system"/>
              </a:rPr>
              <a:t>In the cell, genomes are organised into chromosomes. In practice, current DNA sequencing methods are unable to read the DNA sequence of a whole chromosome without errors. We therefore use the technique of sequencing shorter segments of chromosomes, and do it in such a way that the segments overlap and can be pieced together like a jigsaw puzzle. This process is referred to as genome assembly. For now, we will focus on what genome assemblies look like, and how they are represented in genome databases.</a:t>
            </a:r>
          </a:p>
          <a:p>
            <a:pPr algn="l"/>
            <a:r>
              <a:rPr lang="en-GB" b="0" i="0" dirty="0">
                <a:solidFill>
                  <a:srgbClr val="C9D1D9"/>
                </a:solidFill>
                <a:effectLst/>
                <a:latin typeface="-apple-system"/>
              </a:rPr>
              <a:t>The diagram below shows the structure of a typical assembly. It has 3 layers: the contigs are stretches of contiguous DNA sequence without gaps. The scaffolds are ordered sets of contigs separated by gaps of estimated length. In order to make scaffolds from contigs, techniques such as optical mapping and Hi-C are used. Finally, the chromosome is an ordered set of scaffolds separated by gaps on unknown length. To make the chromosome sequence from the scaffold, techniques such linkage mapping and FISH are used.</a:t>
            </a:r>
          </a:p>
          <a:p>
            <a:endParaRPr lang="en-GB" dirty="0"/>
          </a:p>
          <a:p>
            <a:r>
              <a:rPr lang="en-GB" b="0" i="0" dirty="0">
                <a:solidFill>
                  <a:srgbClr val="C9D1D9"/>
                </a:solidFill>
                <a:effectLst/>
                <a:latin typeface="-apple-system"/>
              </a:rPr>
              <a:t>Sometimes, there is insufficient (or no) data to reliably place a scaffold into a specific position on a chromosome. In the figure above, this is true of the scaffold on the right. The assembly above therefore comprises 2 </a:t>
            </a:r>
            <a:r>
              <a:rPr lang="en-GB" b="0" i="0" dirty="0" err="1">
                <a:solidFill>
                  <a:srgbClr val="C9D1D9"/>
                </a:solidFill>
                <a:effectLst/>
                <a:latin typeface="-apple-system"/>
              </a:rPr>
              <a:t>toplevel</a:t>
            </a:r>
            <a:r>
              <a:rPr lang="en-GB" b="0" i="0" dirty="0">
                <a:solidFill>
                  <a:srgbClr val="C9D1D9"/>
                </a:solidFill>
                <a:effectLst/>
                <a:latin typeface="-apple-system"/>
              </a:rPr>
              <a:t> sequences: 1 chromosome, and one unplaced scaffold.</a:t>
            </a:r>
            <a:br>
              <a:rPr lang="en-GB" dirty="0"/>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5</a:t>
            </a:fld>
            <a:endParaRPr lang="en-US"/>
          </a:p>
        </p:txBody>
      </p:sp>
    </p:spTree>
    <p:extLst>
      <p:ext uri="{BB962C8B-B14F-4D97-AF65-F5344CB8AC3E}">
        <p14:creationId xmlns:p14="http://schemas.microsoft.com/office/powerpoint/2010/main" val="18995441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Another approach to understanding what a gene does is comparing its sequence to other genes, both within the same genome, and across different genomes.</a:t>
            </a:r>
          </a:p>
          <a:p>
            <a:pPr algn="l"/>
            <a:r>
              <a:rPr lang="en-GB" b="0" i="0" dirty="0">
                <a:solidFill>
                  <a:srgbClr val="C9D1D9"/>
                </a:solidFill>
                <a:effectLst/>
                <a:latin typeface="-apple-system"/>
              </a:rPr>
              <a:t>This analysis is called Comparative Genomics</a:t>
            </a:r>
          </a:p>
          <a:p>
            <a:pPr algn="l"/>
            <a:r>
              <a:rPr lang="en-GB" b="0" i="0" dirty="0">
                <a:solidFill>
                  <a:srgbClr val="C9D1D9"/>
                </a:solidFill>
                <a:effectLst/>
                <a:latin typeface="-apple-system"/>
              </a:rPr>
              <a:t>Wait! What orthologues and paralogues are? Read </a:t>
            </a:r>
            <a:r>
              <a:rPr lang="en-GB" b="0" i="0" u="none" strike="noStrike" dirty="0">
                <a:solidFill>
                  <a:srgbClr val="C9D1D9"/>
                </a:solidFill>
                <a:effectLst/>
                <a:latin typeface="-apple-system"/>
                <a:hlinkClick r:id="rId3"/>
              </a:rPr>
              <a:t>here</a:t>
            </a:r>
            <a:r>
              <a:rPr lang="en-GB" b="0" i="0" dirty="0">
                <a:solidFill>
                  <a:srgbClr val="C9D1D9"/>
                </a:solidFill>
                <a:effectLst/>
                <a:latin typeface="-apple-system"/>
              </a:rPr>
              <a:t> and/or </a:t>
            </a:r>
            <a:r>
              <a:rPr lang="en-GB" b="0" i="0" u="none" strike="noStrike" dirty="0">
                <a:solidFill>
                  <a:srgbClr val="C9D1D9"/>
                </a:solidFill>
                <a:effectLst/>
                <a:latin typeface="-apple-system"/>
                <a:hlinkClick r:id="rId4"/>
              </a:rPr>
              <a:t>here</a:t>
            </a:r>
            <a:r>
              <a:rPr lang="en-GB" b="0" i="0" dirty="0">
                <a:solidFill>
                  <a:srgbClr val="C9D1D9"/>
                </a:solidFill>
                <a:effectLst/>
                <a:latin typeface="-apple-system"/>
              </a:rPr>
              <a:t> to find more!</a:t>
            </a:r>
          </a:p>
          <a:p>
            <a:pPr algn="l"/>
            <a:r>
              <a:rPr lang="en-GB" b="0" i="0" dirty="0">
                <a:solidFill>
                  <a:srgbClr val="C9D1D9"/>
                </a:solidFill>
                <a:effectLst/>
                <a:latin typeface="-apple-system"/>
              </a:rPr>
              <a:t>In a nutshell</a:t>
            </a:r>
            <a:br>
              <a:rPr lang="en-GB" b="0" i="0" dirty="0">
                <a:solidFill>
                  <a:srgbClr val="C9D1D9"/>
                </a:solidFill>
                <a:effectLst/>
                <a:latin typeface="-apple-system"/>
              </a:rPr>
            </a:br>
            <a:r>
              <a:rPr lang="en-GB" b="1" i="0" dirty="0">
                <a:solidFill>
                  <a:srgbClr val="C9D1D9"/>
                </a:solidFill>
                <a:effectLst/>
                <a:latin typeface="-apple-system"/>
              </a:rPr>
              <a:t>Orthologues</a:t>
            </a:r>
            <a:r>
              <a:rPr lang="en-GB" b="0" i="0" dirty="0">
                <a:solidFill>
                  <a:srgbClr val="C9D1D9"/>
                </a:solidFill>
                <a:effectLst/>
                <a:latin typeface="-apple-system"/>
              </a:rPr>
              <a:t>: Genes which evolved from a common ancestral gene by speciation that usually have retained a similar function in different species.</a:t>
            </a:r>
            <a:br>
              <a:rPr lang="en-GB" b="0" i="0" dirty="0">
                <a:solidFill>
                  <a:srgbClr val="C9D1D9"/>
                </a:solidFill>
                <a:effectLst/>
                <a:latin typeface="-apple-system"/>
              </a:rPr>
            </a:br>
            <a:r>
              <a:rPr lang="en-GB" b="1" i="0" dirty="0">
                <a:solidFill>
                  <a:srgbClr val="C9D1D9"/>
                </a:solidFill>
                <a:effectLst/>
                <a:latin typeface="-apple-system"/>
              </a:rPr>
              <a:t>Paralogues</a:t>
            </a:r>
            <a:r>
              <a:rPr lang="en-GB" b="0" i="0" dirty="0">
                <a:solidFill>
                  <a:srgbClr val="C9D1D9"/>
                </a:solidFill>
                <a:effectLst/>
                <a:latin typeface="-apple-system"/>
              </a:rPr>
              <a:t>: Paralogs are homologous genes that arise from gene duplication events. Their common ancestry and replicated sequence often leads to similar structure and function in related pathways and protein complexes.</a:t>
            </a:r>
            <a:br>
              <a:rPr lang="en-GB" b="0" i="0" dirty="0">
                <a:solidFill>
                  <a:srgbClr val="C9D1D9"/>
                </a:solidFill>
                <a:effectLst/>
                <a:latin typeface="-apple-system"/>
              </a:rPr>
            </a:br>
            <a:endParaRPr lang="en-GB" b="0" i="0" dirty="0">
              <a:solidFill>
                <a:srgbClr val="C9D1D9"/>
              </a:solidFill>
              <a:effectLst/>
              <a:latin typeface="-apple-system"/>
            </a:endParaRPr>
          </a:p>
          <a:p>
            <a:r>
              <a:rPr lang="en-GB" dirty="0"/>
              <a:t>Why would researchers want to find orthologues in other species for their gene of interest?</a:t>
            </a:r>
            <a:r>
              <a:rPr lang="en-GB" b="0" i="0" dirty="0">
                <a:solidFill>
                  <a:srgbClr val="C9D1D9"/>
                </a:solidFill>
                <a:effectLst/>
                <a:latin typeface="-apple-system"/>
              </a:rPr>
              <a:t> Function Annotation! If the function of this gene in S. mansoni is not known, you can check the function of its orthologues genes in other species like C. elegans or other </a:t>
            </a:r>
            <a:r>
              <a:rPr lang="en-GB" b="0" i="0" dirty="0" err="1">
                <a:solidFill>
                  <a:srgbClr val="C9D1D9"/>
                </a:solidFill>
                <a:effectLst/>
                <a:latin typeface="-apple-system"/>
              </a:rPr>
              <a:t>Schistosomas</a:t>
            </a:r>
            <a:r>
              <a:rPr lang="en-GB" b="0" i="0" dirty="0">
                <a:solidFill>
                  <a:srgbClr val="C9D1D9"/>
                </a:solidFill>
                <a:effectLst/>
                <a:latin typeface="-apple-system"/>
              </a:rPr>
              <a:t>. Many times you will find that orthologous genes function will be similar to this of your gene of interest.</a:t>
            </a:r>
            <a:br>
              <a:rPr lang="en-GB" dirty="0"/>
            </a:br>
            <a:br>
              <a:rPr lang="en-GB" dirty="0"/>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50</a:t>
            </a:fld>
            <a:endParaRPr lang="en-US"/>
          </a:p>
        </p:txBody>
      </p:sp>
    </p:spTree>
    <p:extLst>
      <p:ext uri="{BB962C8B-B14F-4D97-AF65-F5344CB8AC3E}">
        <p14:creationId xmlns:p14="http://schemas.microsoft.com/office/powerpoint/2010/main" val="2746188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So far we have seen how you can manually browse </a:t>
            </a:r>
            <a:r>
              <a:rPr lang="en-GB" b="0" i="0" u="none" strike="noStrike" dirty="0">
                <a:solidFill>
                  <a:srgbClr val="C9D1D9"/>
                </a:solidFill>
                <a:effectLst/>
                <a:latin typeface="-apple-system"/>
                <a:hlinkClick r:id="rId3"/>
              </a:rPr>
              <a:t>WormBase ParaSite</a:t>
            </a:r>
            <a:r>
              <a:rPr lang="en-GB" b="0" i="0" dirty="0">
                <a:solidFill>
                  <a:srgbClr val="C9D1D9"/>
                </a:solidFill>
                <a:effectLst/>
                <a:latin typeface="-apple-system"/>
              </a:rPr>
              <a:t> by searching for genes and then navigating to their gene/transcript/protein pages. However, in many cases you might have to automatically extract information from </a:t>
            </a:r>
            <a:r>
              <a:rPr lang="en-GB" b="0" i="0" u="none" strike="noStrike" dirty="0">
                <a:solidFill>
                  <a:srgbClr val="C9D1D9"/>
                </a:solidFill>
                <a:effectLst/>
                <a:latin typeface="-apple-system"/>
                <a:hlinkClick r:id="rId3"/>
              </a:rPr>
              <a:t>WormBase ParaSite</a:t>
            </a:r>
            <a:r>
              <a:rPr lang="en-GB" b="0" i="0" dirty="0">
                <a:solidFill>
                  <a:srgbClr val="C9D1D9"/>
                </a:solidFill>
                <a:effectLst/>
                <a:latin typeface="-apple-system"/>
              </a:rPr>
              <a:t> for multiple entries. Or simply you might need to extract information about your favourite genome's features that </a:t>
            </a:r>
            <a:r>
              <a:rPr lang="en-GB" b="0" i="0" dirty="0" err="1">
                <a:solidFill>
                  <a:srgbClr val="C9D1D9"/>
                </a:solidFill>
                <a:effectLst/>
                <a:latin typeface="-apple-system"/>
              </a:rPr>
              <a:t>fullfil</a:t>
            </a:r>
            <a:r>
              <a:rPr lang="en-GB" b="0" i="0" dirty="0">
                <a:solidFill>
                  <a:srgbClr val="C9D1D9"/>
                </a:solidFill>
                <a:effectLst/>
                <a:latin typeface="-apple-system"/>
              </a:rPr>
              <a:t> some criteria.</a:t>
            </a:r>
            <a:br>
              <a:rPr lang="en-GB" b="0" i="0" dirty="0">
                <a:solidFill>
                  <a:srgbClr val="C9D1D9"/>
                </a:solidFill>
                <a:effectLst/>
                <a:latin typeface="-apple-system"/>
              </a:rPr>
            </a:br>
            <a:br>
              <a:rPr lang="en-GB" b="0" i="0" dirty="0">
                <a:solidFill>
                  <a:srgbClr val="C9D1D9"/>
                </a:solidFill>
                <a:effectLst/>
                <a:latin typeface="-apple-system"/>
              </a:rPr>
            </a:br>
            <a:r>
              <a:rPr lang="en-GB" b="0" i="0" u="none" strike="noStrike" dirty="0">
                <a:solidFill>
                  <a:srgbClr val="C9D1D9"/>
                </a:solidFill>
                <a:effectLst/>
                <a:latin typeface="-apple-system"/>
                <a:hlinkClick r:id="rId4"/>
              </a:rPr>
              <a:t>WormBase ParaSite's BioMart</a:t>
            </a:r>
            <a:r>
              <a:rPr lang="en-GB" b="0" i="0" dirty="0">
                <a:solidFill>
                  <a:srgbClr val="C9D1D9"/>
                </a:solidFill>
                <a:effectLst/>
                <a:latin typeface="-apple-system"/>
              </a:rPr>
              <a:t> enables you to perform multiple queries like that as it is an easy-to-use web-based tool that allows extraction of data without any programming knowledge or understanding of the underlying database structure.</a:t>
            </a:r>
          </a:p>
          <a:p>
            <a:pPr algn="l"/>
            <a:r>
              <a:rPr lang="en-GB" b="1" i="0" dirty="0">
                <a:solidFill>
                  <a:srgbClr val="C9D1D9"/>
                </a:solidFill>
                <a:effectLst/>
                <a:latin typeface="-apple-system"/>
              </a:rPr>
              <a:t>Back to our paper</a:t>
            </a:r>
            <a:r>
              <a:rPr lang="en-GB" b="0" i="0" dirty="0">
                <a:solidFill>
                  <a:srgbClr val="C9D1D9"/>
                </a:solidFill>
                <a:effectLst/>
                <a:latin typeface="-apple-system"/>
              </a:rPr>
              <a:t>, following population genomic analyses, researchers identified a list of genomic regions as being under strong selection in </a:t>
            </a:r>
            <a:r>
              <a:rPr lang="en-GB" b="0" i="0" dirty="0" err="1">
                <a:solidFill>
                  <a:srgbClr val="C9D1D9"/>
                </a:solidFill>
                <a:effectLst/>
                <a:latin typeface="-apple-system"/>
              </a:rPr>
              <a:t>Mayuge</a:t>
            </a:r>
            <a:r>
              <a:rPr lang="en-GB" b="0" i="0" dirty="0">
                <a:solidFill>
                  <a:srgbClr val="C9D1D9"/>
                </a:solidFill>
                <a:effectLst/>
                <a:latin typeface="-apple-system"/>
              </a:rPr>
              <a:t> where we expect selection for survival following praziquantel treatment to be strongest!</a:t>
            </a:r>
          </a:p>
        </p:txBody>
      </p:sp>
      <p:sp>
        <p:nvSpPr>
          <p:cNvPr id="4" name="Slide Number Placeholder 3"/>
          <p:cNvSpPr>
            <a:spLocks noGrp="1"/>
          </p:cNvSpPr>
          <p:nvPr>
            <p:ph type="sldNum" sz="quarter" idx="5"/>
          </p:nvPr>
        </p:nvSpPr>
        <p:spPr/>
        <p:txBody>
          <a:bodyPr/>
          <a:lstStyle/>
          <a:p>
            <a:fld id="{04A30183-5861-2E4A-98EA-9041BB6D8030}" type="slidenum">
              <a:rPr lang="en-US" smtClean="0"/>
              <a:t>51</a:t>
            </a:fld>
            <a:endParaRPr lang="en-US"/>
          </a:p>
        </p:txBody>
      </p:sp>
    </p:spTree>
    <p:extLst>
      <p:ext uri="{BB962C8B-B14F-4D97-AF65-F5344CB8AC3E}">
        <p14:creationId xmlns:p14="http://schemas.microsoft.com/office/powerpoint/2010/main" val="25081159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2f291ea43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2f291ea43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A </a:t>
            </a:r>
            <a:r>
              <a:rPr lang="en-GB" b="1" i="0" dirty="0">
                <a:solidFill>
                  <a:srgbClr val="C9D1D9"/>
                </a:solidFill>
                <a:effectLst/>
                <a:latin typeface="-apple-system"/>
              </a:rPr>
              <a:t>genome</a:t>
            </a:r>
            <a:r>
              <a:rPr lang="en-GB" b="0" i="0" dirty="0">
                <a:solidFill>
                  <a:srgbClr val="C9D1D9"/>
                </a:solidFill>
                <a:effectLst/>
                <a:latin typeface="-apple-system"/>
              </a:rPr>
              <a:t> is an organism’s complete set of genetic material. Although every individual's genome is unique, the genomes of individuals of the same species will be very similar. It is useful to have a representative genome sequence for each species, and this is referred to as a reference genome.</a:t>
            </a:r>
          </a:p>
          <a:p>
            <a:pPr algn="l"/>
            <a:r>
              <a:rPr lang="en-GB" b="0" i="0" dirty="0">
                <a:solidFill>
                  <a:srgbClr val="C9D1D9"/>
                </a:solidFill>
                <a:effectLst/>
                <a:latin typeface="-apple-system"/>
              </a:rPr>
              <a:t>In the cell, genomes are organised into chromosomes. In practice, current DNA sequencing methods are unable to read the DNA sequence of a whole chromosome without errors. We therefore use the technique of sequencing shorter segments of chromosomes, and do it in such a way that the segments overlap and can be pieced together like a jigsaw puzzle. This process is referred to as genome assembly. For now, we will focus on what genome assemblies look like, and how they are represented in genome databases.</a:t>
            </a:r>
          </a:p>
          <a:p>
            <a:pPr algn="l"/>
            <a:r>
              <a:rPr lang="en-GB" b="0" i="0" dirty="0">
                <a:solidFill>
                  <a:srgbClr val="C9D1D9"/>
                </a:solidFill>
                <a:effectLst/>
                <a:latin typeface="-apple-system"/>
              </a:rPr>
              <a:t>The diagram below shows the structure of a typical assembly. It has 3 layers: the contigs are stretches of contiguous DNA sequence without gaps. The scaffolds are ordered sets of contigs separated by gaps of estimated length. In order to make scaffolds from contigs, techniques such as optical mapping and Hi-C are used. Finally, the chromosome is an ordered set of scaffolds separated by gaps on unknown length. To make the chromosome sequence from the scaffold, techniques such linkage mapping and FISH are used.</a:t>
            </a:r>
          </a:p>
          <a:p>
            <a:endParaRPr lang="en-GB" dirty="0"/>
          </a:p>
          <a:p>
            <a:r>
              <a:rPr lang="en-GB" b="0" i="0" dirty="0">
                <a:solidFill>
                  <a:srgbClr val="C9D1D9"/>
                </a:solidFill>
                <a:effectLst/>
                <a:latin typeface="-apple-system"/>
              </a:rPr>
              <a:t>Sometimes, there is insufficient (or no) data to reliably place a scaffold into a specific position on a chromosome. In the figure above, this is true of the scaffold on the right. The assembly above therefore comprises 2 </a:t>
            </a:r>
            <a:r>
              <a:rPr lang="en-GB" b="0" i="0" dirty="0" err="1">
                <a:solidFill>
                  <a:srgbClr val="C9D1D9"/>
                </a:solidFill>
                <a:effectLst/>
                <a:latin typeface="-apple-system"/>
              </a:rPr>
              <a:t>toplevel</a:t>
            </a:r>
            <a:r>
              <a:rPr lang="en-GB" b="0" i="0" dirty="0">
                <a:solidFill>
                  <a:srgbClr val="C9D1D9"/>
                </a:solidFill>
                <a:effectLst/>
                <a:latin typeface="-apple-system"/>
              </a:rPr>
              <a:t> sequences: 1 chromosome, and one unplaced scaffold.</a:t>
            </a:r>
            <a:br>
              <a:rPr lang="en-GB" dirty="0"/>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6</a:t>
            </a:fld>
            <a:endParaRPr lang="en-US"/>
          </a:p>
        </p:txBody>
      </p:sp>
    </p:spTree>
    <p:extLst>
      <p:ext uri="{BB962C8B-B14F-4D97-AF65-F5344CB8AC3E}">
        <p14:creationId xmlns:p14="http://schemas.microsoft.com/office/powerpoint/2010/main" val="188262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A </a:t>
            </a:r>
            <a:r>
              <a:rPr lang="en-GB" b="1" i="0" dirty="0">
                <a:solidFill>
                  <a:srgbClr val="C9D1D9"/>
                </a:solidFill>
                <a:effectLst/>
                <a:latin typeface="-apple-system"/>
              </a:rPr>
              <a:t>genome</a:t>
            </a:r>
            <a:r>
              <a:rPr lang="en-GB" b="0" i="0" dirty="0">
                <a:solidFill>
                  <a:srgbClr val="C9D1D9"/>
                </a:solidFill>
                <a:effectLst/>
                <a:latin typeface="-apple-system"/>
              </a:rPr>
              <a:t> is an organism’s complete set of genetic material. Although every individual's genome is unique, the genomes of individuals of the same species will be very similar. It is useful to have a representative genome sequence for each species, and this is referred to as a reference genome.</a:t>
            </a:r>
          </a:p>
          <a:p>
            <a:pPr algn="l"/>
            <a:r>
              <a:rPr lang="en-GB" b="0" i="0" dirty="0">
                <a:solidFill>
                  <a:srgbClr val="C9D1D9"/>
                </a:solidFill>
                <a:effectLst/>
                <a:latin typeface="-apple-system"/>
              </a:rPr>
              <a:t>In the cell, genomes are organised into chromosomes. In practice, current DNA sequencing methods are unable to read the DNA sequence of a whole chromosome without errors. We therefore use the technique of sequencing shorter segments of chromosomes, and do it in such a way that the segments overlap and can be pieced together like a jigsaw puzzle. This process is referred to as genome assembly. For now, we will focus on what genome assemblies look like, and how they are represented in genome databases.</a:t>
            </a:r>
          </a:p>
          <a:p>
            <a:pPr algn="l"/>
            <a:r>
              <a:rPr lang="en-GB" b="0" i="0" dirty="0">
                <a:solidFill>
                  <a:srgbClr val="C9D1D9"/>
                </a:solidFill>
                <a:effectLst/>
                <a:latin typeface="-apple-system"/>
              </a:rPr>
              <a:t>The diagram below shows the structure of a typical assembly. It has 3 layers: the contigs are stretches of contiguous DNA sequence without gaps. The scaffolds are ordered sets of contigs separated by gaps of estimated length. In order to make scaffolds from contigs, techniques such as optical mapping and Hi-C are used. Finally, the chromosome is an ordered set of scaffolds separated by gaps on unknown length. To make the chromosome sequence from the scaffold, techniques such linkage mapping and FISH are used.</a:t>
            </a:r>
          </a:p>
          <a:p>
            <a:endParaRPr lang="en-GB" dirty="0"/>
          </a:p>
          <a:p>
            <a:r>
              <a:rPr lang="en-GB" b="0" i="0" dirty="0">
                <a:solidFill>
                  <a:srgbClr val="C9D1D9"/>
                </a:solidFill>
                <a:effectLst/>
                <a:latin typeface="-apple-system"/>
              </a:rPr>
              <a:t>Sometimes, there is insufficient (or no) data to reliably place a scaffold into a specific position on a chromosome. In the figure above, this is true of the scaffold on the right. The assembly above therefore comprises 2 </a:t>
            </a:r>
            <a:r>
              <a:rPr lang="en-GB" b="0" i="0" dirty="0" err="1">
                <a:solidFill>
                  <a:srgbClr val="C9D1D9"/>
                </a:solidFill>
                <a:effectLst/>
                <a:latin typeface="-apple-system"/>
              </a:rPr>
              <a:t>toplevel</a:t>
            </a:r>
            <a:r>
              <a:rPr lang="en-GB" b="0" i="0" dirty="0">
                <a:solidFill>
                  <a:srgbClr val="C9D1D9"/>
                </a:solidFill>
                <a:effectLst/>
                <a:latin typeface="-apple-system"/>
              </a:rPr>
              <a:t> sequences: 1 chromosome, and one unplaced scaffold.</a:t>
            </a:r>
            <a:br>
              <a:rPr lang="en-GB" dirty="0"/>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7</a:t>
            </a:fld>
            <a:endParaRPr lang="en-US"/>
          </a:p>
        </p:txBody>
      </p:sp>
    </p:spTree>
    <p:extLst>
      <p:ext uri="{BB962C8B-B14F-4D97-AF65-F5344CB8AC3E}">
        <p14:creationId xmlns:p14="http://schemas.microsoft.com/office/powerpoint/2010/main" val="256315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GB" b="0" i="0" dirty="0">
                <a:solidFill>
                  <a:srgbClr val="C9D1D9"/>
                </a:solidFill>
                <a:effectLst/>
                <a:latin typeface="-apple-system"/>
              </a:rPr>
              <a:t>A </a:t>
            </a:r>
            <a:r>
              <a:rPr lang="en-GB" b="1" i="0" dirty="0">
                <a:solidFill>
                  <a:srgbClr val="C9D1D9"/>
                </a:solidFill>
                <a:effectLst/>
                <a:latin typeface="-apple-system"/>
              </a:rPr>
              <a:t>genome</a:t>
            </a:r>
            <a:r>
              <a:rPr lang="en-GB" b="0" i="0" dirty="0">
                <a:solidFill>
                  <a:srgbClr val="C9D1D9"/>
                </a:solidFill>
                <a:effectLst/>
                <a:latin typeface="-apple-system"/>
              </a:rPr>
              <a:t> is an organism’s complete set of genetic material. Although every individual's genome is unique, the genomes of individuals of the same species will be very similar. It is useful to have a representative genome sequence for each species, and this is referred to as a reference genome.</a:t>
            </a:r>
          </a:p>
          <a:p>
            <a:pPr algn="l"/>
            <a:r>
              <a:rPr lang="en-GB" b="0" i="0" dirty="0">
                <a:solidFill>
                  <a:srgbClr val="C9D1D9"/>
                </a:solidFill>
                <a:effectLst/>
                <a:latin typeface="-apple-system"/>
              </a:rPr>
              <a:t>In the cell, genomes are organised into chromosomes. In practice, current DNA sequencing methods are unable to read the DNA sequence of a whole chromosome without errors. We therefore use the technique of sequencing shorter segments of chromosomes, and do it in such a way that the segments overlap and can be pieced together like a jigsaw puzzle. This process is referred to as genome assembly. For now, we will focus on what genome assemblies look like, and how they are represented in genome databases.</a:t>
            </a:r>
          </a:p>
          <a:p>
            <a:pPr algn="l"/>
            <a:r>
              <a:rPr lang="en-GB" b="0" i="0" dirty="0">
                <a:solidFill>
                  <a:srgbClr val="C9D1D9"/>
                </a:solidFill>
                <a:effectLst/>
                <a:latin typeface="-apple-system"/>
              </a:rPr>
              <a:t>The diagram below shows the structure of a typical assembly. It has 3 layers: the contigs are stretches of contiguous DNA sequence without gaps. The scaffolds are ordered sets of contigs separated by gaps of estimated length. In order to make scaffolds from contigs, techniques such as optical mapping and Hi-C are used. Finally, the chromosome is an ordered set of scaffolds separated by gaps on unknown length. To make the chromosome sequence from the scaffold, techniques such linkage mapping and FISH are used.</a:t>
            </a:r>
          </a:p>
          <a:p>
            <a:endParaRPr lang="en-GB" dirty="0"/>
          </a:p>
          <a:p>
            <a:r>
              <a:rPr lang="en-GB" b="0" i="0" dirty="0">
                <a:solidFill>
                  <a:srgbClr val="C9D1D9"/>
                </a:solidFill>
                <a:effectLst/>
                <a:latin typeface="-apple-system"/>
              </a:rPr>
              <a:t>Sometimes, there is insufficient (or no) data to reliably place a scaffold into a specific position on a chromosome. In the figure above, this is true of the scaffold on the right. The assembly above therefore comprises 2 </a:t>
            </a:r>
            <a:r>
              <a:rPr lang="en-GB" b="0" i="0" dirty="0" err="1">
                <a:solidFill>
                  <a:srgbClr val="C9D1D9"/>
                </a:solidFill>
                <a:effectLst/>
                <a:latin typeface="-apple-system"/>
              </a:rPr>
              <a:t>toplevel</a:t>
            </a:r>
            <a:r>
              <a:rPr lang="en-GB" b="0" i="0" dirty="0">
                <a:solidFill>
                  <a:srgbClr val="C9D1D9"/>
                </a:solidFill>
                <a:effectLst/>
                <a:latin typeface="-apple-system"/>
              </a:rPr>
              <a:t> sequences: 1 chromosome, and one unplaced scaffold.</a:t>
            </a:r>
            <a:br>
              <a:rPr lang="en-GB" dirty="0"/>
            </a:b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8</a:t>
            </a:fld>
            <a:endParaRPr lang="en-US"/>
          </a:p>
        </p:txBody>
      </p:sp>
    </p:spTree>
    <p:extLst>
      <p:ext uri="{BB962C8B-B14F-4D97-AF65-F5344CB8AC3E}">
        <p14:creationId xmlns:p14="http://schemas.microsoft.com/office/powerpoint/2010/main" val="2991367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4A30183-5861-2E4A-98EA-9041BB6D8030}" type="slidenum">
              <a:rPr lang="en-US" smtClean="0"/>
              <a:t>9</a:t>
            </a:fld>
            <a:endParaRPr lang="en-US"/>
          </a:p>
        </p:txBody>
      </p:sp>
    </p:spTree>
    <p:extLst>
      <p:ext uri="{BB962C8B-B14F-4D97-AF65-F5344CB8AC3E}">
        <p14:creationId xmlns:p14="http://schemas.microsoft.com/office/powerpoint/2010/main" val="81849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27B0-86DC-8ACF-E119-88389E53389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4B0634F-A5CE-A605-F77F-AC27CD99D8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0C8C65A-ABA6-DB11-1163-EE9679ACBF49}"/>
              </a:ext>
            </a:extLst>
          </p:cNvPr>
          <p:cNvSpPr>
            <a:spLocks noGrp="1"/>
          </p:cNvSpPr>
          <p:nvPr>
            <p:ph type="dt" sz="half" idx="10"/>
          </p:nvPr>
        </p:nvSpPr>
        <p:spPr/>
        <p:txBody>
          <a:bodyPr/>
          <a:lstStyle/>
          <a:p>
            <a:fld id="{3D1CB5F1-9836-D44B-B80F-812BB8A3B1D3}" type="datetimeFigureOut">
              <a:rPr lang="en-US" smtClean="0"/>
              <a:t>5/22/23</a:t>
            </a:fld>
            <a:endParaRPr lang="en-US"/>
          </a:p>
        </p:txBody>
      </p:sp>
      <p:sp>
        <p:nvSpPr>
          <p:cNvPr id="5" name="Footer Placeholder 4">
            <a:extLst>
              <a:ext uri="{FF2B5EF4-FFF2-40B4-BE49-F238E27FC236}">
                <a16:creationId xmlns:a16="http://schemas.microsoft.com/office/drawing/2014/main" id="{E15233EE-0F4B-7370-D672-ECA3AF9AA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0BA5B-5E6D-6B8B-8053-41B69DAD59FA}"/>
              </a:ext>
            </a:extLst>
          </p:cNvPr>
          <p:cNvSpPr>
            <a:spLocks noGrp="1"/>
          </p:cNvSpPr>
          <p:nvPr>
            <p:ph type="sldNum" sz="quarter" idx="12"/>
          </p:nvPr>
        </p:nvSpPr>
        <p:spPr/>
        <p:txBody>
          <a:bodyPr/>
          <a:lstStyle/>
          <a:p>
            <a:fld id="{B9D0DA9C-B3ED-7947-8F17-D138CBF8E1AB}" type="slidenum">
              <a:rPr lang="en-US" smtClean="0"/>
              <a:t>‹#›</a:t>
            </a:fld>
            <a:endParaRPr lang="en-US"/>
          </a:p>
        </p:txBody>
      </p:sp>
    </p:spTree>
    <p:extLst>
      <p:ext uri="{BB962C8B-B14F-4D97-AF65-F5344CB8AC3E}">
        <p14:creationId xmlns:p14="http://schemas.microsoft.com/office/powerpoint/2010/main" val="679591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3940-9082-A928-6830-2905F14F841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EBF625-6CDF-094C-196D-D17765F2481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6108F9-0DBB-ED27-9392-E6943D9039F3}"/>
              </a:ext>
            </a:extLst>
          </p:cNvPr>
          <p:cNvSpPr>
            <a:spLocks noGrp="1"/>
          </p:cNvSpPr>
          <p:nvPr>
            <p:ph type="dt" sz="half" idx="10"/>
          </p:nvPr>
        </p:nvSpPr>
        <p:spPr/>
        <p:txBody>
          <a:bodyPr/>
          <a:lstStyle/>
          <a:p>
            <a:fld id="{3D1CB5F1-9836-D44B-B80F-812BB8A3B1D3}" type="datetimeFigureOut">
              <a:rPr lang="en-US" smtClean="0"/>
              <a:t>5/22/23</a:t>
            </a:fld>
            <a:endParaRPr lang="en-US"/>
          </a:p>
        </p:txBody>
      </p:sp>
      <p:sp>
        <p:nvSpPr>
          <p:cNvPr id="5" name="Footer Placeholder 4">
            <a:extLst>
              <a:ext uri="{FF2B5EF4-FFF2-40B4-BE49-F238E27FC236}">
                <a16:creationId xmlns:a16="http://schemas.microsoft.com/office/drawing/2014/main" id="{785F92FD-E65A-99AF-9822-1181D6010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A568B4-5824-87F5-9E8B-08768782AC7A}"/>
              </a:ext>
            </a:extLst>
          </p:cNvPr>
          <p:cNvSpPr>
            <a:spLocks noGrp="1"/>
          </p:cNvSpPr>
          <p:nvPr>
            <p:ph type="sldNum" sz="quarter" idx="12"/>
          </p:nvPr>
        </p:nvSpPr>
        <p:spPr/>
        <p:txBody>
          <a:bodyPr/>
          <a:lstStyle/>
          <a:p>
            <a:fld id="{B9D0DA9C-B3ED-7947-8F17-D138CBF8E1AB}" type="slidenum">
              <a:rPr lang="en-US" smtClean="0"/>
              <a:t>‹#›</a:t>
            </a:fld>
            <a:endParaRPr lang="en-US"/>
          </a:p>
        </p:txBody>
      </p:sp>
    </p:spTree>
    <p:extLst>
      <p:ext uri="{BB962C8B-B14F-4D97-AF65-F5344CB8AC3E}">
        <p14:creationId xmlns:p14="http://schemas.microsoft.com/office/powerpoint/2010/main" val="236099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D2753C-479E-63CF-618E-658791E67BA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9CD4B4A-FE63-5272-2176-CF873F6E74D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C47EB8-4C08-8A01-E2BD-C4CC50F1321C}"/>
              </a:ext>
            </a:extLst>
          </p:cNvPr>
          <p:cNvSpPr>
            <a:spLocks noGrp="1"/>
          </p:cNvSpPr>
          <p:nvPr>
            <p:ph type="dt" sz="half" idx="10"/>
          </p:nvPr>
        </p:nvSpPr>
        <p:spPr/>
        <p:txBody>
          <a:bodyPr/>
          <a:lstStyle/>
          <a:p>
            <a:fld id="{3D1CB5F1-9836-D44B-B80F-812BB8A3B1D3}" type="datetimeFigureOut">
              <a:rPr lang="en-US" smtClean="0"/>
              <a:t>5/22/23</a:t>
            </a:fld>
            <a:endParaRPr lang="en-US"/>
          </a:p>
        </p:txBody>
      </p:sp>
      <p:sp>
        <p:nvSpPr>
          <p:cNvPr id="5" name="Footer Placeholder 4">
            <a:extLst>
              <a:ext uri="{FF2B5EF4-FFF2-40B4-BE49-F238E27FC236}">
                <a16:creationId xmlns:a16="http://schemas.microsoft.com/office/drawing/2014/main" id="{8DB8E9CB-E86C-D13C-5BA4-86E910393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666CB-F888-5B5B-C27B-A7D795FDFC76}"/>
              </a:ext>
            </a:extLst>
          </p:cNvPr>
          <p:cNvSpPr>
            <a:spLocks noGrp="1"/>
          </p:cNvSpPr>
          <p:nvPr>
            <p:ph type="sldNum" sz="quarter" idx="12"/>
          </p:nvPr>
        </p:nvSpPr>
        <p:spPr/>
        <p:txBody>
          <a:bodyPr/>
          <a:lstStyle/>
          <a:p>
            <a:fld id="{B9D0DA9C-B3ED-7947-8F17-D138CBF8E1AB}" type="slidenum">
              <a:rPr lang="en-US" smtClean="0"/>
              <a:t>‹#›</a:t>
            </a:fld>
            <a:endParaRPr lang="en-US"/>
          </a:p>
        </p:txBody>
      </p:sp>
    </p:spTree>
    <p:extLst>
      <p:ext uri="{BB962C8B-B14F-4D97-AF65-F5344CB8AC3E}">
        <p14:creationId xmlns:p14="http://schemas.microsoft.com/office/powerpoint/2010/main" val="793637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3868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19A20-E39C-F106-1A36-BFCBEF9CB9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D865761-E029-1489-1093-789B979641E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327181-B09D-3E20-43B8-525E1B378D5F}"/>
              </a:ext>
            </a:extLst>
          </p:cNvPr>
          <p:cNvSpPr>
            <a:spLocks noGrp="1"/>
          </p:cNvSpPr>
          <p:nvPr>
            <p:ph type="dt" sz="half" idx="10"/>
          </p:nvPr>
        </p:nvSpPr>
        <p:spPr/>
        <p:txBody>
          <a:bodyPr/>
          <a:lstStyle/>
          <a:p>
            <a:fld id="{3D1CB5F1-9836-D44B-B80F-812BB8A3B1D3}" type="datetimeFigureOut">
              <a:rPr lang="en-US" smtClean="0"/>
              <a:t>5/22/23</a:t>
            </a:fld>
            <a:endParaRPr lang="en-US"/>
          </a:p>
        </p:txBody>
      </p:sp>
      <p:sp>
        <p:nvSpPr>
          <p:cNvPr id="5" name="Footer Placeholder 4">
            <a:extLst>
              <a:ext uri="{FF2B5EF4-FFF2-40B4-BE49-F238E27FC236}">
                <a16:creationId xmlns:a16="http://schemas.microsoft.com/office/drawing/2014/main" id="{89FC8967-05D4-4F9F-F242-E7B2E6DF7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00E86-BC96-A998-1761-E1EA07E7FC7C}"/>
              </a:ext>
            </a:extLst>
          </p:cNvPr>
          <p:cNvSpPr>
            <a:spLocks noGrp="1"/>
          </p:cNvSpPr>
          <p:nvPr>
            <p:ph type="sldNum" sz="quarter" idx="12"/>
          </p:nvPr>
        </p:nvSpPr>
        <p:spPr/>
        <p:txBody>
          <a:bodyPr/>
          <a:lstStyle/>
          <a:p>
            <a:fld id="{B9D0DA9C-B3ED-7947-8F17-D138CBF8E1AB}" type="slidenum">
              <a:rPr lang="en-US" smtClean="0"/>
              <a:t>‹#›</a:t>
            </a:fld>
            <a:endParaRPr lang="en-US"/>
          </a:p>
        </p:txBody>
      </p:sp>
    </p:spTree>
    <p:extLst>
      <p:ext uri="{BB962C8B-B14F-4D97-AF65-F5344CB8AC3E}">
        <p14:creationId xmlns:p14="http://schemas.microsoft.com/office/powerpoint/2010/main" val="1290910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2C0B-6505-5D8C-13A6-3123F5A864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FFD6D0-4CF9-40A7-41FF-B2C150F8EE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F18A676-4BDC-4580-EBBE-85AB47811D94}"/>
              </a:ext>
            </a:extLst>
          </p:cNvPr>
          <p:cNvSpPr>
            <a:spLocks noGrp="1"/>
          </p:cNvSpPr>
          <p:nvPr>
            <p:ph type="dt" sz="half" idx="10"/>
          </p:nvPr>
        </p:nvSpPr>
        <p:spPr/>
        <p:txBody>
          <a:bodyPr/>
          <a:lstStyle/>
          <a:p>
            <a:fld id="{3D1CB5F1-9836-D44B-B80F-812BB8A3B1D3}" type="datetimeFigureOut">
              <a:rPr lang="en-US" smtClean="0"/>
              <a:t>5/22/23</a:t>
            </a:fld>
            <a:endParaRPr lang="en-US"/>
          </a:p>
        </p:txBody>
      </p:sp>
      <p:sp>
        <p:nvSpPr>
          <p:cNvPr id="5" name="Footer Placeholder 4">
            <a:extLst>
              <a:ext uri="{FF2B5EF4-FFF2-40B4-BE49-F238E27FC236}">
                <a16:creationId xmlns:a16="http://schemas.microsoft.com/office/drawing/2014/main" id="{28CE26D2-A33F-D3BF-C906-FAB4DCFEE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4E45E-995D-4FE7-E15D-FE81BA2D885E}"/>
              </a:ext>
            </a:extLst>
          </p:cNvPr>
          <p:cNvSpPr>
            <a:spLocks noGrp="1"/>
          </p:cNvSpPr>
          <p:nvPr>
            <p:ph type="sldNum" sz="quarter" idx="12"/>
          </p:nvPr>
        </p:nvSpPr>
        <p:spPr/>
        <p:txBody>
          <a:bodyPr/>
          <a:lstStyle/>
          <a:p>
            <a:fld id="{B9D0DA9C-B3ED-7947-8F17-D138CBF8E1AB}" type="slidenum">
              <a:rPr lang="en-US" smtClean="0"/>
              <a:t>‹#›</a:t>
            </a:fld>
            <a:endParaRPr lang="en-US"/>
          </a:p>
        </p:txBody>
      </p:sp>
    </p:spTree>
    <p:extLst>
      <p:ext uri="{BB962C8B-B14F-4D97-AF65-F5344CB8AC3E}">
        <p14:creationId xmlns:p14="http://schemas.microsoft.com/office/powerpoint/2010/main" val="248238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EA53-2B77-7354-AE40-429FE74E1F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7E1241B-9B11-64D9-5B14-31A9BB5912C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BB3D1BB-25BD-0EE2-67CE-DBAEFE22F13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CB329D6-951D-4A40-5AEB-86B1113517CF}"/>
              </a:ext>
            </a:extLst>
          </p:cNvPr>
          <p:cNvSpPr>
            <a:spLocks noGrp="1"/>
          </p:cNvSpPr>
          <p:nvPr>
            <p:ph type="dt" sz="half" idx="10"/>
          </p:nvPr>
        </p:nvSpPr>
        <p:spPr/>
        <p:txBody>
          <a:bodyPr/>
          <a:lstStyle/>
          <a:p>
            <a:fld id="{3D1CB5F1-9836-D44B-B80F-812BB8A3B1D3}" type="datetimeFigureOut">
              <a:rPr lang="en-US" smtClean="0"/>
              <a:t>5/22/23</a:t>
            </a:fld>
            <a:endParaRPr lang="en-US"/>
          </a:p>
        </p:txBody>
      </p:sp>
      <p:sp>
        <p:nvSpPr>
          <p:cNvPr id="6" name="Footer Placeholder 5">
            <a:extLst>
              <a:ext uri="{FF2B5EF4-FFF2-40B4-BE49-F238E27FC236}">
                <a16:creationId xmlns:a16="http://schemas.microsoft.com/office/drawing/2014/main" id="{9AD663C8-CB14-0D7D-3622-9E5D38B48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6AFC6-A57F-5AF3-B425-AE43F8641AF1}"/>
              </a:ext>
            </a:extLst>
          </p:cNvPr>
          <p:cNvSpPr>
            <a:spLocks noGrp="1"/>
          </p:cNvSpPr>
          <p:nvPr>
            <p:ph type="sldNum" sz="quarter" idx="12"/>
          </p:nvPr>
        </p:nvSpPr>
        <p:spPr/>
        <p:txBody>
          <a:bodyPr/>
          <a:lstStyle/>
          <a:p>
            <a:fld id="{B9D0DA9C-B3ED-7947-8F17-D138CBF8E1AB}" type="slidenum">
              <a:rPr lang="en-US" smtClean="0"/>
              <a:t>‹#›</a:t>
            </a:fld>
            <a:endParaRPr lang="en-US"/>
          </a:p>
        </p:txBody>
      </p:sp>
    </p:spTree>
    <p:extLst>
      <p:ext uri="{BB962C8B-B14F-4D97-AF65-F5344CB8AC3E}">
        <p14:creationId xmlns:p14="http://schemas.microsoft.com/office/powerpoint/2010/main" val="241389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AC636-DF03-F52D-E3C8-A58578C969D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2278144-6405-B2A5-A943-C6FACC7D4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9AC52C-5785-91F0-0843-A553A218000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1AD6973-7E65-4511-8E6B-2AE587A4F0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7CF4B91-199A-3570-54B7-A015E892390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2B5F47-572D-90C5-3F84-EBDF064C8BBB}"/>
              </a:ext>
            </a:extLst>
          </p:cNvPr>
          <p:cNvSpPr>
            <a:spLocks noGrp="1"/>
          </p:cNvSpPr>
          <p:nvPr>
            <p:ph type="dt" sz="half" idx="10"/>
          </p:nvPr>
        </p:nvSpPr>
        <p:spPr/>
        <p:txBody>
          <a:bodyPr/>
          <a:lstStyle/>
          <a:p>
            <a:fld id="{3D1CB5F1-9836-D44B-B80F-812BB8A3B1D3}" type="datetimeFigureOut">
              <a:rPr lang="en-US" smtClean="0"/>
              <a:t>5/22/23</a:t>
            </a:fld>
            <a:endParaRPr lang="en-US"/>
          </a:p>
        </p:txBody>
      </p:sp>
      <p:sp>
        <p:nvSpPr>
          <p:cNvPr id="8" name="Footer Placeholder 7">
            <a:extLst>
              <a:ext uri="{FF2B5EF4-FFF2-40B4-BE49-F238E27FC236}">
                <a16:creationId xmlns:a16="http://schemas.microsoft.com/office/drawing/2014/main" id="{57B19C2E-5F0E-F682-C035-E66727407B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F18DCF-6C57-C8D8-5D68-2FCB042DD52C}"/>
              </a:ext>
            </a:extLst>
          </p:cNvPr>
          <p:cNvSpPr>
            <a:spLocks noGrp="1"/>
          </p:cNvSpPr>
          <p:nvPr>
            <p:ph type="sldNum" sz="quarter" idx="12"/>
          </p:nvPr>
        </p:nvSpPr>
        <p:spPr/>
        <p:txBody>
          <a:bodyPr/>
          <a:lstStyle/>
          <a:p>
            <a:fld id="{B9D0DA9C-B3ED-7947-8F17-D138CBF8E1AB}" type="slidenum">
              <a:rPr lang="en-US" smtClean="0"/>
              <a:t>‹#›</a:t>
            </a:fld>
            <a:endParaRPr lang="en-US"/>
          </a:p>
        </p:txBody>
      </p:sp>
    </p:spTree>
    <p:extLst>
      <p:ext uri="{BB962C8B-B14F-4D97-AF65-F5344CB8AC3E}">
        <p14:creationId xmlns:p14="http://schemas.microsoft.com/office/powerpoint/2010/main" val="377322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4E3C-F54C-78BB-3443-49042A9D2C2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D12FF5-3BD0-9CE4-9B0C-22EEB6BFD70F}"/>
              </a:ext>
            </a:extLst>
          </p:cNvPr>
          <p:cNvSpPr>
            <a:spLocks noGrp="1"/>
          </p:cNvSpPr>
          <p:nvPr>
            <p:ph type="dt" sz="half" idx="10"/>
          </p:nvPr>
        </p:nvSpPr>
        <p:spPr/>
        <p:txBody>
          <a:bodyPr/>
          <a:lstStyle/>
          <a:p>
            <a:fld id="{3D1CB5F1-9836-D44B-B80F-812BB8A3B1D3}" type="datetimeFigureOut">
              <a:rPr lang="en-US" smtClean="0"/>
              <a:t>5/22/23</a:t>
            </a:fld>
            <a:endParaRPr lang="en-US"/>
          </a:p>
        </p:txBody>
      </p:sp>
      <p:sp>
        <p:nvSpPr>
          <p:cNvPr id="4" name="Footer Placeholder 3">
            <a:extLst>
              <a:ext uri="{FF2B5EF4-FFF2-40B4-BE49-F238E27FC236}">
                <a16:creationId xmlns:a16="http://schemas.microsoft.com/office/drawing/2014/main" id="{29BB1188-AE1B-B67A-33FF-5F153485BC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EC3550-BDE0-FCBE-B596-BF26A9414ACE}"/>
              </a:ext>
            </a:extLst>
          </p:cNvPr>
          <p:cNvSpPr>
            <a:spLocks noGrp="1"/>
          </p:cNvSpPr>
          <p:nvPr>
            <p:ph type="sldNum" sz="quarter" idx="12"/>
          </p:nvPr>
        </p:nvSpPr>
        <p:spPr/>
        <p:txBody>
          <a:bodyPr/>
          <a:lstStyle/>
          <a:p>
            <a:fld id="{B9D0DA9C-B3ED-7947-8F17-D138CBF8E1AB}" type="slidenum">
              <a:rPr lang="en-US" smtClean="0"/>
              <a:t>‹#›</a:t>
            </a:fld>
            <a:endParaRPr lang="en-US"/>
          </a:p>
        </p:txBody>
      </p:sp>
    </p:spTree>
    <p:extLst>
      <p:ext uri="{BB962C8B-B14F-4D97-AF65-F5344CB8AC3E}">
        <p14:creationId xmlns:p14="http://schemas.microsoft.com/office/powerpoint/2010/main" val="9676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C7DE87-67F3-E4E5-01E3-81E84DCF251D}"/>
              </a:ext>
            </a:extLst>
          </p:cNvPr>
          <p:cNvSpPr>
            <a:spLocks noGrp="1"/>
          </p:cNvSpPr>
          <p:nvPr>
            <p:ph type="dt" sz="half" idx="10"/>
          </p:nvPr>
        </p:nvSpPr>
        <p:spPr/>
        <p:txBody>
          <a:bodyPr/>
          <a:lstStyle/>
          <a:p>
            <a:fld id="{3D1CB5F1-9836-D44B-B80F-812BB8A3B1D3}" type="datetimeFigureOut">
              <a:rPr lang="en-US" smtClean="0"/>
              <a:t>5/22/23</a:t>
            </a:fld>
            <a:endParaRPr lang="en-US"/>
          </a:p>
        </p:txBody>
      </p:sp>
      <p:sp>
        <p:nvSpPr>
          <p:cNvPr id="3" name="Footer Placeholder 2">
            <a:extLst>
              <a:ext uri="{FF2B5EF4-FFF2-40B4-BE49-F238E27FC236}">
                <a16:creationId xmlns:a16="http://schemas.microsoft.com/office/drawing/2014/main" id="{EEDFB516-1C0E-8D7F-D1C6-137F75D14F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F698EF-E803-DDA5-07E3-9A2CCA308204}"/>
              </a:ext>
            </a:extLst>
          </p:cNvPr>
          <p:cNvSpPr>
            <a:spLocks noGrp="1"/>
          </p:cNvSpPr>
          <p:nvPr>
            <p:ph type="sldNum" sz="quarter" idx="12"/>
          </p:nvPr>
        </p:nvSpPr>
        <p:spPr/>
        <p:txBody>
          <a:bodyPr/>
          <a:lstStyle/>
          <a:p>
            <a:fld id="{B9D0DA9C-B3ED-7947-8F17-D138CBF8E1AB}" type="slidenum">
              <a:rPr lang="en-US" smtClean="0"/>
              <a:t>‹#›</a:t>
            </a:fld>
            <a:endParaRPr lang="en-US"/>
          </a:p>
        </p:txBody>
      </p:sp>
    </p:spTree>
    <p:extLst>
      <p:ext uri="{BB962C8B-B14F-4D97-AF65-F5344CB8AC3E}">
        <p14:creationId xmlns:p14="http://schemas.microsoft.com/office/powerpoint/2010/main" val="3534258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6CCD-639E-CB93-4B45-DE8E539FF3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60D86F2-6726-EC02-0C1C-1372BBB997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6BBAEBF-E03F-859E-7AD5-0B4D21521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FA9FFE-76A2-603D-E8BE-06F63B4CC248}"/>
              </a:ext>
            </a:extLst>
          </p:cNvPr>
          <p:cNvSpPr>
            <a:spLocks noGrp="1"/>
          </p:cNvSpPr>
          <p:nvPr>
            <p:ph type="dt" sz="half" idx="10"/>
          </p:nvPr>
        </p:nvSpPr>
        <p:spPr/>
        <p:txBody>
          <a:bodyPr/>
          <a:lstStyle/>
          <a:p>
            <a:fld id="{3D1CB5F1-9836-D44B-B80F-812BB8A3B1D3}" type="datetimeFigureOut">
              <a:rPr lang="en-US" smtClean="0"/>
              <a:t>5/22/23</a:t>
            </a:fld>
            <a:endParaRPr lang="en-US"/>
          </a:p>
        </p:txBody>
      </p:sp>
      <p:sp>
        <p:nvSpPr>
          <p:cNvPr id="6" name="Footer Placeholder 5">
            <a:extLst>
              <a:ext uri="{FF2B5EF4-FFF2-40B4-BE49-F238E27FC236}">
                <a16:creationId xmlns:a16="http://schemas.microsoft.com/office/drawing/2014/main" id="{33811FF8-C7B2-518B-E8F9-4194D8CD4A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3E3FD-354D-429F-B8DE-15FE5C48E3CE}"/>
              </a:ext>
            </a:extLst>
          </p:cNvPr>
          <p:cNvSpPr>
            <a:spLocks noGrp="1"/>
          </p:cNvSpPr>
          <p:nvPr>
            <p:ph type="sldNum" sz="quarter" idx="12"/>
          </p:nvPr>
        </p:nvSpPr>
        <p:spPr/>
        <p:txBody>
          <a:bodyPr/>
          <a:lstStyle/>
          <a:p>
            <a:fld id="{B9D0DA9C-B3ED-7947-8F17-D138CBF8E1AB}" type="slidenum">
              <a:rPr lang="en-US" smtClean="0"/>
              <a:t>‹#›</a:t>
            </a:fld>
            <a:endParaRPr lang="en-US"/>
          </a:p>
        </p:txBody>
      </p:sp>
    </p:spTree>
    <p:extLst>
      <p:ext uri="{BB962C8B-B14F-4D97-AF65-F5344CB8AC3E}">
        <p14:creationId xmlns:p14="http://schemas.microsoft.com/office/powerpoint/2010/main" val="198344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27F03-7F0B-E775-397E-9F2B89CBE7A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C1E670-06CE-9EFF-8CE6-ED3C5635D0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8F65BB-8DFA-7711-D146-E548F433A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33F11FF-DAD2-8294-7A7D-B83E38080551}"/>
              </a:ext>
            </a:extLst>
          </p:cNvPr>
          <p:cNvSpPr>
            <a:spLocks noGrp="1"/>
          </p:cNvSpPr>
          <p:nvPr>
            <p:ph type="dt" sz="half" idx="10"/>
          </p:nvPr>
        </p:nvSpPr>
        <p:spPr/>
        <p:txBody>
          <a:bodyPr/>
          <a:lstStyle/>
          <a:p>
            <a:fld id="{3D1CB5F1-9836-D44B-B80F-812BB8A3B1D3}" type="datetimeFigureOut">
              <a:rPr lang="en-US" smtClean="0"/>
              <a:t>5/22/23</a:t>
            </a:fld>
            <a:endParaRPr lang="en-US"/>
          </a:p>
        </p:txBody>
      </p:sp>
      <p:sp>
        <p:nvSpPr>
          <p:cNvPr id="6" name="Footer Placeholder 5">
            <a:extLst>
              <a:ext uri="{FF2B5EF4-FFF2-40B4-BE49-F238E27FC236}">
                <a16:creationId xmlns:a16="http://schemas.microsoft.com/office/drawing/2014/main" id="{2295CD0A-D2B7-F147-A4AA-6901CCF55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FDD46-C99D-802D-5816-365EE925E85A}"/>
              </a:ext>
            </a:extLst>
          </p:cNvPr>
          <p:cNvSpPr>
            <a:spLocks noGrp="1"/>
          </p:cNvSpPr>
          <p:nvPr>
            <p:ph type="sldNum" sz="quarter" idx="12"/>
          </p:nvPr>
        </p:nvSpPr>
        <p:spPr/>
        <p:txBody>
          <a:bodyPr/>
          <a:lstStyle/>
          <a:p>
            <a:fld id="{B9D0DA9C-B3ED-7947-8F17-D138CBF8E1AB}" type="slidenum">
              <a:rPr lang="en-US" smtClean="0"/>
              <a:t>‹#›</a:t>
            </a:fld>
            <a:endParaRPr lang="en-US"/>
          </a:p>
        </p:txBody>
      </p:sp>
    </p:spTree>
    <p:extLst>
      <p:ext uri="{BB962C8B-B14F-4D97-AF65-F5344CB8AC3E}">
        <p14:creationId xmlns:p14="http://schemas.microsoft.com/office/powerpoint/2010/main" val="2765992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A0787F-C841-B841-446E-1BA382267A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60C445-AB0A-5A0A-98F4-B9542865C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18BE36-CF00-8933-5ED0-40B6143333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CB5F1-9836-D44B-B80F-812BB8A3B1D3}" type="datetimeFigureOut">
              <a:rPr lang="en-US" smtClean="0"/>
              <a:t>5/22/23</a:t>
            </a:fld>
            <a:endParaRPr lang="en-US"/>
          </a:p>
        </p:txBody>
      </p:sp>
      <p:sp>
        <p:nvSpPr>
          <p:cNvPr id="5" name="Footer Placeholder 4">
            <a:extLst>
              <a:ext uri="{FF2B5EF4-FFF2-40B4-BE49-F238E27FC236}">
                <a16:creationId xmlns:a16="http://schemas.microsoft.com/office/drawing/2014/main" id="{2B4BAD57-3326-AC8E-88AA-5B463A469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E8E0BA-5417-7D35-F117-CAEF89731E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0DA9C-B3ED-7947-8F17-D138CBF8E1AB}" type="slidenum">
              <a:rPr lang="en-US" smtClean="0"/>
              <a:t>‹#›</a:t>
            </a:fld>
            <a:endParaRPr lang="en-US"/>
          </a:p>
        </p:txBody>
      </p:sp>
    </p:spTree>
    <p:extLst>
      <p:ext uri="{BB962C8B-B14F-4D97-AF65-F5344CB8AC3E}">
        <p14:creationId xmlns:p14="http://schemas.microsoft.com/office/powerpoint/2010/main" val="1152074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11.pn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8.emf"/><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hyperlink" Target="http://www.swissdock.ch/"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zhanggroup.org/TM-align/" TargetMode="External"/><Relationship Id="rId5" Type="http://schemas.openxmlformats.org/officeDocument/2006/relationships/hyperlink" Target="https://zhanggroup.org/EDock/" TargetMode="External"/><Relationship Id="rId4" Type="http://schemas.openxmlformats.org/officeDocument/2006/relationships/hyperlink" Target="https://zhanggroup.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34.png"/><Relationship Id="rId12"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2.wdp"/></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2.wdp"/></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13.png"/><Relationship Id="rId5" Type="http://schemas.microsoft.com/office/2007/relationships/hdphoto" Target="../media/hdphoto1.wdp"/><Relationship Id="rId10" Type="http://schemas.openxmlformats.org/officeDocument/2006/relationships/image" Target="../media/image15.png"/><Relationship Id="rId4" Type="http://schemas.openxmlformats.org/officeDocument/2006/relationships/image" Target="../media/image11.png"/><Relationship Id="rId9" Type="http://schemas.microsoft.com/office/2007/relationships/hdphoto" Target="../media/hdphoto3.wdp"/></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8.emf"/><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hyperlink" Target="http://www.swissdock.ch/"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zhanggroup.org/TM-align/" TargetMode="External"/><Relationship Id="rId5" Type="http://schemas.openxmlformats.org/officeDocument/2006/relationships/hyperlink" Target="https://zhanggroup.org/EDock/" TargetMode="External"/><Relationship Id="rId4" Type="http://schemas.openxmlformats.org/officeDocument/2006/relationships/hyperlink" Target="https://zhanggroup.or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8.emf"/></Relationships>
</file>

<file path=ppt/slides/_rels/slide5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34.png"/><Relationship Id="rId12"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164" name="Google Shape;164;p18"/>
          <p:cNvSpPr txBox="1"/>
          <p:nvPr/>
        </p:nvSpPr>
        <p:spPr>
          <a:xfrm>
            <a:off x="4096000" y="2273316"/>
            <a:ext cx="4000000"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Course website</a:t>
            </a:r>
            <a:endParaRPr sz="2267" dirty="0">
              <a:solidFill>
                <a:srgbClr val="C3D5E8"/>
              </a:solidFill>
            </a:endParaRPr>
          </a:p>
        </p:txBody>
      </p:sp>
      <p:sp>
        <p:nvSpPr>
          <p:cNvPr id="4" name="TextBox 3">
            <a:extLst>
              <a:ext uri="{FF2B5EF4-FFF2-40B4-BE49-F238E27FC236}">
                <a16:creationId xmlns:a16="http://schemas.microsoft.com/office/drawing/2014/main" id="{610DE64D-23F9-3DB8-D461-89C469B6566A}"/>
              </a:ext>
            </a:extLst>
          </p:cNvPr>
          <p:cNvSpPr txBox="1"/>
          <p:nvPr/>
        </p:nvSpPr>
        <p:spPr>
          <a:xfrm>
            <a:off x="1245142" y="3081809"/>
            <a:ext cx="9701719" cy="502766"/>
          </a:xfrm>
          <a:prstGeom prst="rect">
            <a:avLst/>
          </a:prstGeom>
          <a:noFill/>
        </p:spPr>
        <p:txBody>
          <a:bodyPr wrap="square">
            <a:spAutoFit/>
          </a:bodyPr>
          <a:lstStyle/>
          <a:p>
            <a:r>
              <a:rPr lang="en-US" sz="2667" b="1" dirty="0">
                <a:solidFill>
                  <a:schemeClr val="bg1"/>
                </a:solidFill>
              </a:rPr>
              <a:t>https://</a:t>
            </a:r>
            <a:r>
              <a:rPr lang="en-US" sz="2667" b="1" dirty="0" err="1">
                <a:solidFill>
                  <a:schemeClr val="bg1"/>
                </a:solidFill>
              </a:rPr>
              <a:t>wcscourses.github.io</a:t>
            </a:r>
            <a:r>
              <a:rPr lang="en-US" sz="2667" b="1" dirty="0">
                <a:solidFill>
                  <a:schemeClr val="bg1"/>
                </a:solidFill>
              </a:rPr>
              <a:t>/HelminthBioinformatics_2023</a:t>
            </a:r>
          </a:p>
        </p:txBody>
      </p:sp>
    </p:spTree>
    <p:extLst>
      <p:ext uri="{BB962C8B-B14F-4D97-AF65-F5344CB8AC3E}">
        <p14:creationId xmlns:p14="http://schemas.microsoft.com/office/powerpoint/2010/main" val="271579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5"/>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84" name="Google Shape;84;p15"/>
          <p:cNvSpPr txBox="1"/>
          <p:nvPr/>
        </p:nvSpPr>
        <p:spPr>
          <a:xfrm>
            <a:off x="4096000" y="509367"/>
            <a:ext cx="4000000" cy="595059"/>
          </a:xfrm>
          <a:prstGeom prst="rect">
            <a:avLst/>
          </a:prstGeom>
          <a:noFill/>
          <a:ln>
            <a:noFill/>
          </a:ln>
        </p:spPr>
        <p:txBody>
          <a:bodyPr spcFirstLastPara="1" wrap="square" lIns="121900" tIns="121900" rIns="121900" bIns="121900" anchor="t" anchorCtr="0">
            <a:spAutoFit/>
          </a:bodyPr>
          <a:lstStyle/>
          <a:p>
            <a:pPr algn="ctr"/>
            <a:r>
              <a:rPr lang="en-GB" sz="2267">
                <a:solidFill>
                  <a:srgbClr val="C3D5E8"/>
                </a:solidFill>
              </a:rPr>
              <a:t>in 2023</a:t>
            </a:r>
            <a:endParaRPr sz="2267">
              <a:solidFill>
                <a:srgbClr val="C3D5E8"/>
              </a:solidFill>
            </a:endParaRPr>
          </a:p>
        </p:txBody>
      </p:sp>
      <p:pic>
        <p:nvPicPr>
          <p:cNvPr id="85" name="Google Shape;85;p15"/>
          <p:cNvPicPr preferRelativeResize="0"/>
          <p:nvPr/>
        </p:nvPicPr>
        <p:blipFill rotWithShape="1">
          <a:blip r:embed="rId4">
            <a:alphaModFix/>
          </a:blip>
          <a:srcRect b="37872"/>
          <a:stretch/>
        </p:blipFill>
        <p:spPr>
          <a:xfrm>
            <a:off x="3633168" y="1185200"/>
            <a:ext cx="4925665" cy="3060267"/>
          </a:xfrm>
          <a:prstGeom prst="rect">
            <a:avLst/>
          </a:prstGeom>
          <a:noFill/>
          <a:ln>
            <a:noFill/>
          </a:ln>
        </p:spPr>
      </p:pic>
      <p:pic>
        <p:nvPicPr>
          <p:cNvPr id="86" name="Google Shape;86;p15"/>
          <p:cNvPicPr preferRelativeResize="0"/>
          <p:nvPr/>
        </p:nvPicPr>
        <p:blipFill>
          <a:blip r:embed="rId5">
            <a:alphaModFix/>
          </a:blip>
          <a:stretch>
            <a:fillRect/>
          </a:stretch>
        </p:blipFill>
        <p:spPr>
          <a:xfrm>
            <a:off x="4277767" y="1608267"/>
            <a:ext cx="3687301" cy="2254632"/>
          </a:xfrm>
          <a:prstGeom prst="rect">
            <a:avLst/>
          </a:prstGeom>
          <a:noFill/>
          <a:ln>
            <a:noFill/>
          </a:ln>
        </p:spPr>
      </p:pic>
      <p:sp>
        <p:nvSpPr>
          <p:cNvPr id="87" name="Google Shape;87;p15"/>
          <p:cNvSpPr txBox="1"/>
          <p:nvPr/>
        </p:nvSpPr>
        <p:spPr>
          <a:xfrm>
            <a:off x="3617800" y="4211033"/>
            <a:ext cx="4956400" cy="451302"/>
          </a:xfrm>
          <a:prstGeom prst="rect">
            <a:avLst/>
          </a:prstGeom>
          <a:noFill/>
          <a:ln>
            <a:noFill/>
          </a:ln>
        </p:spPr>
        <p:txBody>
          <a:bodyPr spcFirstLastPara="1" wrap="square" lIns="121900" tIns="121900" rIns="121900" bIns="121900" anchor="t" anchorCtr="0">
            <a:spAutoFit/>
          </a:bodyPr>
          <a:lstStyle/>
          <a:p>
            <a:pPr algn="ctr"/>
            <a:r>
              <a:rPr lang="en-GB" sz="1333">
                <a:solidFill>
                  <a:srgbClr val="FFFFFF"/>
                </a:solidFill>
              </a:rPr>
              <a:t>parasite.wormbase.org</a:t>
            </a:r>
            <a:endParaRPr sz="1333">
              <a:solidFill>
                <a:srgbClr val="FFFFFF"/>
              </a:solidFill>
            </a:endParaRPr>
          </a:p>
        </p:txBody>
      </p:sp>
      <p:sp>
        <p:nvSpPr>
          <p:cNvPr id="88" name="Google Shape;88;p15"/>
          <p:cNvSpPr/>
          <p:nvPr/>
        </p:nvSpPr>
        <p:spPr>
          <a:xfrm>
            <a:off x="0" y="5222567"/>
            <a:ext cx="12192000" cy="713600"/>
          </a:xfrm>
          <a:prstGeom prst="rect">
            <a:avLst/>
          </a:prstGeom>
          <a:solidFill>
            <a:schemeClr val="lt2"/>
          </a:solidFill>
          <a:ln>
            <a:noFill/>
          </a:ln>
        </p:spPr>
        <p:txBody>
          <a:bodyPr spcFirstLastPara="1" wrap="square" lIns="121900" tIns="121900" rIns="121900" bIns="121900" anchor="ctr" anchorCtr="0">
            <a:noAutofit/>
          </a:bodyPr>
          <a:lstStyle/>
          <a:p>
            <a:endParaRPr sz="2400"/>
          </a:p>
        </p:txBody>
      </p:sp>
      <p:pic>
        <p:nvPicPr>
          <p:cNvPr id="89" name="Google Shape;89;p15"/>
          <p:cNvPicPr preferRelativeResize="0"/>
          <p:nvPr/>
        </p:nvPicPr>
        <p:blipFill>
          <a:blip r:embed="rId6">
            <a:alphaModFix/>
          </a:blip>
          <a:stretch>
            <a:fillRect/>
          </a:stretch>
        </p:blipFill>
        <p:spPr>
          <a:xfrm>
            <a:off x="203034" y="5257900"/>
            <a:ext cx="11785919" cy="713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164" name="Google Shape;164;p18"/>
          <p:cNvSpPr txBox="1"/>
          <p:nvPr/>
        </p:nvSpPr>
        <p:spPr>
          <a:xfrm>
            <a:off x="4096000" y="509367"/>
            <a:ext cx="4000000" cy="595059"/>
          </a:xfrm>
          <a:prstGeom prst="rect">
            <a:avLst/>
          </a:prstGeom>
          <a:noFill/>
          <a:ln>
            <a:noFill/>
          </a:ln>
        </p:spPr>
        <p:txBody>
          <a:bodyPr spcFirstLastPara="1" wrap="square" lIns="121900" tIns="121900" rIns="121900" bIns="121900" anchor="t" anchorCtr="0">
            <a:spAutoFit/>
          </a:bodyPr>
          <a:lstStyle/>
          <a:p>
            <a:pPr algn="ctr"/>
            <a:r>
              <a:rPr lang="en-GB" sz="2267">
                <a:solidFill>
                  <a:srgbClr val="C3D5E8"/>
                </a:solidFill>
              </a:rPr>
              <a:t>in 2023</a:t>
            </a:r>
            <a:endParaRPr sz="2267">
              <a:solidFill>
                <a:srgbClr val="C3D5E8"/>
              </a:solidFill>
            </a:endParaRPr>
          </a:p>
        </p:txBody>
      </p:sp>
      <p:sp>
        <p:nvSpPr>
          <p:cNvPr id="165" name="Google Shape;165;p18"/>
          <p:cNvSpPr txBox="1"/>
          <p:nvPr/>
        </p:nvSpPr>
        <p:spPr>
          <a:xfrm>
            <a:off x="6266084" y="1594784"/>
            <a:ext cx="1564400" cy="615513"/>
          </a:xfrm>
          <a:prstGeom prst="rect">
            <a:avLst/>
          </a:prstGeom>
          <a:noFill/>
          <a:ln>
            <a:noFill/>
          </a:ln>
        </p:spPr>
        <p:txBody>
          <a:bodyPr spcFirstLastPara="1" wrap="square" lIns="121900" tIns="121900" rIns="121900" bIns="121900" anchor="t" anchorCtr="0">
            <a:spAutoFit/>
          </a:bodyPr>
          <a:lstStyle/>
          <a:p>
            <a:pPr algn="ctr"/>
            <a:r>
              <a:rPr lang="en-GB" sz="2400">
                <a:solidFill>
                  <a:srgbClr val="C3D5E8"/>
                </a:solidFill>
              </a:rPr>
              <a:t>Release</a:t>
            </a:r>
            <a:endParaRPr sz="2400">
              <a:solidFill>
                <a:srgbClr val="C3D5E8"/>
              </a:solidFill>
            </a:endParaRPr>
          </a:p>
        </p:txBody>
      </p:sp>
      <p:sp>
        <p:nvSpPr>
          <p:cNvPr id="166" name="Google Shape;166;p18"/>
          <p:cNvSpPr txBox="1"/>
          <p:nvPr/>
        </p:nvSpPr>
        <p:spPr>
          <a:xfrm>
            <a:off x="8070992" y="1591517"/>
            <a:ext cx="1564400" cy="615513"/>
          </a:xfrm>
          <a:prstGeom prst="rect">
            <a:avLst/>
          </a:prstGeom>
          <a:noFill/>
          <a:ln>
            <a:noFill/>
          </a:ln>
        </p:spPr>
        <p:txBody>
          <a:bodyPr spcFirstLastPara="1" wrap="square" lIns="121900" tIns="121900" rIns="121900" bIns="121900" anchor="t" anchorCtr="0">
            <a:spAutoFit/>
          </a:bodyPr>
          <a:lstStyle/>
          <a:p>
            <a:pPr algn="ctr"/>
            <a:r>
              <a:rPr lang="en-GB" sz="2400">
                <a:solidFill>
                  <a:srgbClr val="C3D5E8"/>
                </a:solidFill>
              </a:rPr>
              <a:t>Species</a:t>
            </a:r>
            <a:endParaRPr sz="2400">
              <a:solidFill>
                <a:srgbClr val="C3D5E8"/>
              </a:solidFill>
            </a:endParaRPr>
          </a:p>
        </p:txBody>
      </p:sp>
      <p:sp>
        <p:nvSpPr>
          <p:cNvPr id="167" name="Google Shape;167;p18"/>
          <p:cNvSpPr txBox="1"/>
          <p:nvPr/>
        </p:nvSpPr>
        <p:spPr>
          <a:xfrm>
            <a:off x="9875900" y="1594785"/>
            <a:ext cx="1564400" cy="615513"/>
          </a:xfrm>
          <a:prstGeom prst="rect">
            <a:avLst/>
          </a:prstGeom>
          <a:noFill/>
          <a:ln>
            <a:noFill/>
          </a:ln>
        </p:spPr>
        <p:txBody>
          <a:bodyPr spcFirstLastPara="1" wrap="square" lIns="121900" tIns="121900" rIns="121900" bIns="121900" anchor="t" anchorCtr="0">
            <a:spAutoFit/>
          </a:bodyPr>
          <a:lstStyle/>
          <a:p>
            <a:pPr algn="ctr"/>
            <a:r>
              <a:rPr lang="en-GB" sz="2400">
                <a:solidFill>
                  <a:srgbClr val="C3D5E8"/>
                </a:solidFill>
              </a:rPr>
              <a:t>Genomes</a:t>
            </a:r>
            <a:endParaRPr sz="2400">
              <a:solidFill>
                <a:srgbClr val="C3D5E8"/>
              </a:solidFill>
            </a:endParaRPr>
          </a:p>
        </p:txBody>
      </p:sp>
      <p:sp>
        <p:nvSpPr>
          <p:cNvPr id="168" name="Google Shape;168;p18"/>
          <p:cNvSpPr txBox="1"/>
          <p:nvPr/>
        </p:nvSpPr>
        <p:spPr>
          <a:xfrm>
            <a:off x="6747100" y="1928485"/>
            <a:ext cx="602400" cy="492402"/>
          </a:xfrm>
          <a:prstGeom prst="rect">
            <a:avLst/>
          </a:prstGeom>
          <a:noFill/>
          <a:ln>
            <a:noFill/>
          </a:ln>
        </p:spPr>
        <p:txBody>
          <a:bodyPr spcFirstLastPara="1" wrap="square" lIns="121900" tIns="121900" rIns="121900" bIns="121900" anchor="t" anchorCtr="0">
            <a:spAutoFit/>
          </a:bodyPr>
          <a:lstStyle/>
          <a:p>
            <a:pPr algn="ctr"/>
            <a:r>
              <a:rPr lang="en-GB" sz="1600" b="1">
                <a:solidFill>
                  <a:schemeClr val="lt1"/>
                </a:solidFill>
                <a:latin typeface="Oswald"/>
                <a:ea typeface="Oswald"/>
                <a:cs typeface="Oswald"/>
                <a:sym typeface="Oswald"/>
              </a:rPr>
              <a:t>18</a:t>
            </a:r>
            <a:endParaRPr sz="1600" b="1">
              <a:solidFill>
                <a:schemeClr val="lt1"/>
              </a:solidFill>
              <a:latin typeface="Oswald"/>
              <a:ea typeface="Oswald"/>
              <a:cs typeface="Oswald"/>
              <a:sym typeface="Oswald"/>
            </a:endParaRPr>
          </a:p>
        </p:txBody>
      </p:sp>
      <p:sp>
        <p:nvSpPr>
          <p:cNvPr id="169" name="Google Shape;169;p18"/>
          <p:cNvSpPr txBox="1"/>
          <p:nvPr/>
        </p:nvSpPr>
        <p:spPr>
          <a:xfrm>
            <a:off x="8552000" y="1928485"/>
            <a:ext cx="602400" cy="492402"/>
          </a:xfrm>
          <a:prstGeom prst="rect">
            <a:avLst/>
          </a:prstGeom>
          <a:noFill/>
          <a:ln>
            <a:noFill/>
          </a:ln>
        </p:spPr>
        <p:txBody>
          <a:bodyPr spcFirstLastPara="1" wrap="square" lIns="121900" tIns="121900" rIns="121900" bIns="121900" anchor="t" anchorCtr="0">
            <a:spAutoFit/>
          </a:bodyPr>
          <a:lstStyle/>
          <a:p>
            <a:pPr algn="ctr"/>
            <a:r>
              <a:rPr lang="en-GB" sz="1600" b="1">
                <a:solidFill>
                  <a:schemeClr val="lt1"/>
                </a:solidFill>
                <a:latin typeface="Oswald"/>
                <a:ea typeface="Oswald"/>
                <a:cs typeface="Oswald"/>
                <a:sym typeface="Oswald"/>
              </a:rPr>
              <a:t>181</a:t>
            </a:r>
            <a:endParaRPr sz="1600" b="1">
              <a:solidFill>
                <a:schemeClr val="lt1"/>
              </a:solidFill>
              <a:latin typeface="Oswald"/>
              <a:ea typeface="Oswald"/>
              <a:cs typeface="Oswald"/>
              <a:sym typeface="Oswald"/>
            </a:endParaRPr>
          </a:p>
        </p:txBody>
      </p:sp>
      <p:sp>
        <p:nvSpPr>
          <p:cNvPr id="170" name="Google Shape;170;p18"/>
          <p:cNvSpPr txBox="1"/>
          <p:nvPr/>
        </p:nvSpPr>
        <p:spPr>
          <a:xfrm>
            <a:off x="10356900" y="1928484"/>
            <a:ext cx="602400" cy="492402"/>
          </a:xfrm>
          <a:prstGeom prst="rect">
            <a:avLst/>
          </a:prstGeom>
          <a:noFill/>
          <a:ln>
            <a:noFill/>
          </a:ln>
        </p:spPr>
        <p:txBody>
          <a:bodyPr spcFirstLastPara="1" wrap="square" lIns="121900" tIns="121900" rIns="121900" bIns="121900" anchor="t" anchorCtr="0">
            <a:spAutoFit/>
          </a:bodyPr>
          <a:lstStyle/>
          <a:p>
            <a:pPr algn="ctr"/>
            <a:r>
              <a:rPr lang="en-GB" sz="1600" b="1">
                <a:solidFill>
                  <a:schemeClr val="lt1"/>
                </a:solidFill>
                <a:latin typeface="Oswald"/>
                <a:ea typeface="Oswald"/>
                <a:cs typeface="Oswald"/>
                <a:sym typeface="Oswald"/>
              </a:rPr>
              <a:t>240</a:t>
            </a:r>
            <a:endParaRPr sz="1600" b="1">
              <a:solidFill>
                <a:schemeClr val="lt1"/>
              </a:solidFill>
              <a:latin typeface="Oswald"/>
              <a:ea typeface="Oswald"/>
              <a:cs typeface="Oswald"/>
              <a:sym typeface="Oswald"/>
            </a:endParaRPr>
          </a:p>
        </p:txBody>
      </p:sp>
      <p:grpSp>
        <p:nvGrpSpPr>
          <p:cNvPr id="171" name="Google Shape;171;p18"/>
          <p:cNvGrpSpPr/>
          <p:nvPr/>
        </p:nvGrpSpPr>
        <p:grpSpPr>
          <a:xfrm>
            <a:off x="6654601" y="2650951"/>
            <a:ext cx="2638633" cy="2421348"/>
            <a:chOff x="4218050" y="1835813"/>
            <a:chExt cx="1978975" cy="1816011"/>
          </a:xfrm>
        </p:grpSpPr>
        <p:sp>
          <p:nvSpPr>
            <p:cNvPr id="172" name="Google Shape;172;p18"/>
            <p:cNvSpPr/>
            <p:nvPr/>
          </p:nvSpPr>
          <p:spPr>
            <a:xfrm>
              <a:off x="4782175" y="1929563"/>
              <a:ext cx="128700" cy="120300"/>
            </a:xfrm>
            <a:prstGeom prst="rect">
              <a:avLst/>
            </a:prstGeom>
            <a:solidFill>
              <a:srgbClr val="B3C8D7"/>
            </a:solidFill>
            <a:ln>
              <a:noFill/>
            </a:ln>
          </p:spPr>
          <p:txBody>
            <a:bodyPr spcFirstLastPara="1" wrap="square" lIns="121900" tIns="121900" rIns="121900" bIns="121900" anchor="ctr" anchorCtr="0">
              <a:noAutofit/>
            </a:bodyPr>
            <a:lstStyle/>
            <a:p>
              <a:endParaRPr sz="2400"/>
            </a:p>
          </p:txBody>
        </p:sp>
        <p:grpSp>
          <p:nvGrpSpPr>
            <p:cNvPr id="173" name="Google Shape;173;p18"/>
            <p:cNvGrpSpPr/>
            <p:nvPr/>
          </p:nvGrpSpPr>
          <p:grpSpPr>
            <a:xfrm>
              <a:off x="4218050" y="2120475"/>
              <a:ext cx="1978975" cy="1531349"/>
              <a:chOff x="2387770" y="1255651"/>
              <a:chExt cx="2282291" cy="1721197"/>
            </a:xfrm>
          </p:grpSpPr>
          <p:pic>
            <p:nvPicPr>
              <p:cNvPr id="174" name="Google Shape;174;p18"/>
              <p:cNvPicPr preferRelativeResize="0"/>
              <p:nvPr/>
            </p:nvPicPr>
            <p:blipFill>
              <a:blip r:embed="rId4">
                <a:alphaModFix/>
              </a:blip>
              <a:stretch>
                <a:fillRect/>
              </a:stretch>
            </p:blipFill>
            <p:spPr>
              <a:xfrm>
                <a:off x="2387770" y="1255651"/>
                <a:ext cx="2282291" cy="1721197"/>
              </a:xfrm>
              <a:prstGeom prst="rect">
                <a:avLst/>
              </a:prstGeom>
              <a:noFill/>
              <a:ln>
                <a:noFill/>
              </a:ln>
            </p:spPr>
          </p:pic>
          <p:sp>
            <p:nvSpPr>
              <p:cNvPr id="175" name="Google Shape;175;p18"/>
              <p:cNvSpPr txBox="1"/>
              <p:nvPr/>
            </p:nvSpPr>
            <p:spPr>
              <a:xfrm>
                <a:off x="2831781" y="1661982"/>
                <a:ext cx="406800" cy="363196"/>
              </a:xfrm>
              <a:prstGeom prst="rect">
                <a:avLst/>
              </a:prstGeom>
              <a:noFill/>
              <a:ln>
                <a:noFill/>
              </a:ln>
            </p:spPr>
            <p:txBody>
              <a:bodyPr spcFirstLastPara="1" wrap="square" lIns="121900" tIns="121900" rIns="121900" bIns="121900" anchor="t" anchorCtr="0">
                <a:spAutoFit/>
              </a:bodyPr>
              <a:lstStyle/>
              <a:p>
                <a:r>
                  <a:rPr lang="en-GB" sz="1200" b="1">
                    <a:solidFill>
                      <a:srgbClr val="7390A1"/>
                    </a:solidFill>
                  </a:rPr>
                  <a:t>63</a:t>
                </a:r>
                <a:endParaRPr sz="1200" b="1">
                  <a:solidFill>
                    <a:srgbClr val="7390A1"/>
                  </a:solidFill>
                </a:endParaRPr>
              </a:p>
            </p:txBody>
          </p:sp>
          <p:sp>
            <p:nvSpPr>
              <p:cNvPr id="176" name="Google Shape;176;p18"/>
              <p:cNvSpPr txBox="1"/>
              <p:nvPr/>
            </p:nvSpPr>
            <p:spPr>
              <a:xfrm>
                <a:off x="3782620" y="2242380"/>
                <a:ext cx="451800" cy="363196"/>
              </a:xfrm>
              <a:prstGeom prst="rect">
                <a:avLst/>
              </a:prstGeom>
              <a:noFill/>
              <a:ln>
                <a:noFill/>
              </a:ln>
            </p:spPr>
            <p:txBody>
              <a:bodyPr spcFirstLastPara="1" wrap="square" lIns="121900" tIns="121900" rIns="121900" bIns="121900" anchor="t" anchorCtr="0">
                <a:spAutoFit/>
              </a:bodyPr>
              <a:lstStyle/>
              <a:p>
                <a:r>
                  <a:rPr lang="en-GB" sz="1200" b="1">
                    <a:solidFill>
                      <a:srgbClr val="B3C8D7"/>
                    </a:solidFill>
                  </a:rPr>
                  <a:t>135</a:t>
                </a:r>
                <a:endParaRPr sz="1200" b="1">
                  <a:solidFill>
                    <a:srgbClr val="B3C8D7"/>
                  </a:solidFill>
                </a:endParaRPr>
              </a:p>
            </p:txBody>
          </p:sp>
        </p:grpSp>
        <p:sp>
          <p:nvSpPr>
            <p:cNvPr id="177" name="Google Shape;177;p18"/>
            <p:cNvSpPr txBox="1"/>
            <p:nvPr/>
          </p:nvSpPr>
          <p:spPr>
            <a:xfrm>
              <a:off x="4852150" y="1835813"/>
              <a:ext cx="985800" cy="307795"/>
            </a:xfrm>
            <a:prstGeom prst="rect">
              <a:avLst/>
            </a:prstGeom>
            <a:noFill/>
            <a:ln>
              <a:noFill/>
            </a:ln>
          </p:spPr>
          <p:txBody>
            <a:bodyPr spcFirstLastPara="1" wrap="square" lIns="121900" tIns="121900" rIns="121900" bIns="121900" anchor="t" anchorCtr="0">
              <a:spAutoFit/>
            </a:bodyPr>
            <a:lstStyle/>
            <a:p>
              <a:r>
                <a:rPr lang="en-GB" sz="1067">
                  <a:solidFill>
                    <a:srgbClr val="FFFFFF"/>
                  </a:solidFill>
                </a:rPr>
                <a:t>Platyhelminthes</a:t>
              </a:r>
              <a:endParaRPr sz="1067">
                <a:solidFill>
                  <a:srgbClr val="FFFFFF"/>
                </a:solidFill>
              </a:endParaRPr>
            </a:p>
          </p:txBody>
        </p:sp>
        <p:sp>
          <p:nvSpPr>
            <p:cNvPr id="178" name="Google Shape;178;p18"/>
            <p:cNvSpPr txBox="1"/>
            <p:nvPr/>
          </p:nvSpPr>
          <p:spPr>
            <a:xfrm>
              <a:off x="4852175" y="2000138"/>
              <a:ext cx="710700" cy="307795"/>
            </a:xfrm>
            <a:prstGeom prst="rect">
              <a:avLst/>
            </a:prstGeom>
            <a:noFill/>
            <a:ln>
              <a:noFill/>
            </a:ln>
          </p:spPr>
          <p:txBody>
            <a:bodyPr spcFirstLastPara="1" wrap="square" lIns="121900" tIns="121900" rIns="121900" bIns="121900" anchor="t" anchorCtr="0">
              <a:spAutoFit/>
            </a:bodyPr>
            <a:lstStyle/>
            <a:p>
              <a:r>
                <a:rPr lang="en-GB" sz="1067">
                  <a:solidFill>
                    <a:srgbClr val="FFFFFF"/>
                  </a:solidFill>
                </a:rPr>
                <a:t>Nematodes</a:t>
              </a:r>
              <a:endParaRPr sz="1067">
                <a:solidFill>
                  <a:srgbClr val="FFFFFF"/>
                </a:solidFill>
              </a:endParaRPr>
            </a:p>
          </p:txBody>
        </p:sp>
        <p:sp>
          <p:nvSpPr>
            <p:cNvPr id="179" name="Google Shape;179;p18"/>
            <p:cNvSpPr/>
            <p:nvPr/>
          </p:nvSpPr>
          <p:spPr>
            <a:xfrm>
              <a:off x="4782175" y="2093888"/>
              <a:ext cx="128700" cy="120300"/>
            </a:xfrm>
            <a:prstGeom prst="rect">
              <a:avLst/>
            </a:prstGeom>
            <a:solidFill>
              <a:srgbClr val="7390A1"/>
            </a:solidFill>
            <a:ln>
              <a:noFill/>
            </a:ln>
          </p:spPr>
          <p:txBody>
            <a:bodyPr spcFirstLastPara="1" wrap="square" lIns="121900" tIns="121900" rIns="121900" bIns="121900" anchor="ctr" anchorCtr="0">
              <a:noAutofit/>
            </a:bodyPr>
            <a:lstStyle/>
            <a:p>
              <a:endParaRPr sz="2400"/>
            </a:p>
          </p:txBody>
        </p:sp>
      </p:grpSp>
      <p:grpSp>
        <p:nvGrpSpPr>
          <p:cNvPr id="180" name="Google Shape;180;p18"/>
          <p:cNvGrpSpPr/>
          <p:nvPr/>
        </p:nvGrpSpPr>
        <p:grpSpPr>
          <a:xfrm>
            <a:off x="8739599" y="2651385"/>
            <a:ext cx="2700695" cy="2420508"/>
            <a:chOff x="6491099" y="1835813"/>
            <a:chExt cx="2025521" cy="1815381"/>
          </a:xfrm>
        </p:grpSpPr>
        <p:grpSp>
          <p:nvGrpSpPr>
            <p:cNvPr id="181" name="Google Shape;181;p18"/>
            <p:cNvGrpSpPr/>
            <p:nvPr/>
          </p:nvGrpSpPr>
          <p:grpSpPr>
            <a:xfrm>
              <a:off x="6491099" y="2121110"/>
              <a:ext cx="2025521" cy="1530084"/>
              <a:chOff x="21335" y="2871375"/>
              <a:chExt cx="2405893" cy="1814401"/>
            </a:xfrm>
          </p:grpSpPr>
          <p:pic>
            <p:nvPicPr>
              <p:cNvPr id="182" name="Google Shape;182;p18"/>
              <p:cNvPicPr preferRelativeResize="0"/>
              <p:nvPr/>
            </p:nvPicPr>
            <p:blipFill>
              <a:blip r:embed="rId5">
                <a:alphaModFix/>
              </a:blip>
              <a:stretch>
                <a:fillRect/>
              </a:stretch>
            </p:blipFill>
            <p:spPr>
              <a:xfrm>
                <a:off x="21335" y="2871375"/>
                <a:ext cx="2405893" cy="1814401"/>
              </a:xfrm>
              <a:prstGeom prst="rect">
                <a:avLst/>
              </a:prstGeom>
              <a:noFill/>
              <a:ln>
                <a:noFill/>
              </a:ln>
            </p:spPr>
          </p:pic>
          <p:sp>
            <p:nvSpPr>
              <p:cNvPr id="183" name="Google Shape;183;p18"/>
              <p:cNvSpPr txBox="1"/>
              <p:nvPr/>
            </p:nvSpPr>
            <p:spPr>
              <a:xfrm>
                <a:off x="569879" y="3207626"/>
                <a:ext cx="406800" cy="354000"/>
              </a:xfrm>
              <a:prstGeom prst="rect">
                <a:avLst/>
              </a:prstGeom>
              <a:noFill/>
              <a:ln>
                <a:noFill/>
              </a:ln>
            </p:spPr>
            <p:txBody>
              <a:bodyPr spcFirstLastPara="1" wrap="square" lIns="121900" tIns="121900" rIns="121900" bIns="121900" anchor="t" anchorCtr="0">
                <a:noAutofit/>
              </a:bodyPr>
              <a:lstStyle/>
              <a:p>
                <a:r>
                  <a:rPr lang="en-GB" sz="1200" b="1">
                    <a:solidFill>
                      <a:srgbClr val="7390A1"/>
                    </a:solidFill>
                  </a:rPr>
                  <a:t>57</a:t>
                </a:r>
                <a:endParaRPr sz="1200" b="1">
                  <a:solidFill>
                    <a:srgbClr val="7390A1"/>
                  </a:solidFill>
                </a:endParaRPr>
              </a:p>
            </p:txBody>
          </p:sp>
          <p:sp>
            <p:nvSpPr>
              <p:cNvPr id="184" name="Google Shape;184;p18"/>
              <p:cNvSpPr txBox="1"/>
              <p:nvPr/>
            </p:nvSpPr>
            <p:spPr>
              <a:xfrm>
                <a:off x="1386878" y="4039719"/>
                <a:ext cx="451800" cy="354000"/>
              </a:xfrm>
              <a:prstGeom prst="rect">
                <a:avLst/>
              </a:prstGeom>
              <a:noFill/>
              <a:ln>
                <a:noFill/>
              </a:ln>
            </p:spPr>
            <p:txBody>
              <a:bodyPr spcFirstLastPara="1" wrap="square" lIns="121900" tIns="121900" rIns="121900" bIns="121900" anchor="t" anchorCtr="0">
                <a:noAutofit/>
              </a:bodyPr>
              <a:lstStyle/>
              <a:p>
                <a:r>
                  <a:rPr lang="en-GB" sz="1200" b="1">
                    <a:solidFill>
                      <a:srgbClr val="B3C8D7"/>
                    </a:solidFill>
                  </a:rPr>
                  <a:t>153</a:t>
                </a:r>
                <a:endParaRPr sz="1200" b="1">
                  <a:solidFill>
                    <a:srgbClr val="B3C8D7"/>
                  </a:solidFill>
                </a:endParaRPr>
              </a:p>
            </p:txBody>
          </p:sp>
        </p:grpSp>
        <p:sp>
          <p:nvSpPr>
            <p:cNvPr id="185" name="Google Shape;185;p18"/>
            <p:cNvSpPr/>
            <p:nvPr/>
          </p:nvSpPr>
          <p:spPr>
            <a:xfrm>
              <a:off x="7103875" y="1929563"/>
              <a:ext cx="128700" cy="120300"/>
            </a:xfrm>
            <a:prstGeom prst="rect">
              <a:avLst/>
            </a:prstGeom>
            <a:solidFill>
              <a:srgbClr val="B3C8D7"/>
            </a:solidFill>
            <a:ln>
              <a:noFill/>
            </a:ln>
          </p:spPr>
          <p:txBody>
            <a:bodyPr spcFirstLastPara="1" wrap="square" lIns="121900" tIns="121900" rIns="121900" bIns="121900" anchor="ctr" anchorCtr="0">
              <a:noAutofit/>
            </a:bodyPr>
            <a:lstStyle/>
            <a:p>
              <a:endParaRPr sz="2400"/>
            </a:p>
          </p:txBody>
        </p:sp>
        <p:sp>
          <p:nvSpPr>
            <p:cNvPr id="186" name="Google Shape;186;p18"/>
            <p:cNvSpPr txBox="1"/>
            <p:nvPr/>
          </p:nvSpPr>
          <p:spPr>
            <a:xfrm>
              <a:off x="7173850" y="1835813"/>
              <a:ext cx="985800" cy="307795"/>
            </a:xfrm>
            <a:prstGeom prst="rect">
              <a:avLst/>
            </a:prstGeom>
            <a:noFill/>
            <a:ln>
              <a:noFill/>
            </a:ln>
          </p:spPr>
          <p:txBody>
            <a:bodyPr spcFirstLastPara="1" wrap="square" lIns="121900" tIns="121900" rIns="121900" bIns="121900" anchor="t" anchorCtr="0">
              <a:spAutoFit/>
            </a:bodyPr>
            <a:lstStyle/>
            <a:p>
              <a:r>
                <a:rPr lang="en-GB" sz="1067">
                  <a:solidFill>
                    <a:srgbClr val="FFFFFF"/>
                  </a:solidFill>
                </a:rPr>
                <a:t>Free Living</a:t>
              </a:r>
              <a:endParaRPr sz="1067">
                <a:solidFill>
                  <a:srgbClr val="FFFFFF"/>
                </a:solidFill>
              </a:endParaRPr>
            </a:p>
          </p:txBody>
        </p:sp>
        <p:sp>
          <p:nvSpPr>
            <p:cNvPr id="187" name="Google Shape;187;p18"/>
            <p:cNvSpPr/>
            <p:nvPr/>
          </p:nvSpPr>
          <p:spPr>
            <a:xfrm>
              <a:off x="7103875" y="2093888"/>
              <a:ext cx="128700" cy="120300"/>
            </a:xfrm>
            <a:prstGeom prst="rect">
              <a:avLst/>
            </a:prstGeom>
            <a:solidFill>
              <a:srgbClr val="7390A1"/>
            </a:solidFill>
            <a:ln>
              <a:noFill/>
            </a:ln>
          </p:spPr>
          <p:txBody>
            <a:bodyPr spcFirstLastPara="1" wrap="square" lIns="121900" tIns="121900" rIns="121900" bIns="121900" anchor="ctr" anchorCtr="0">
              <a:noAutofit/>
            </a:bodyPr>
            <a:lstStyle/>
            <a:p>
              <a:endParaRPr sz="2400"/>
            </a:p>
          </p:txBody>
        </p:sp>
        <p:sp>
          <p:nvSpPr>
            <p:cNvPr id="188" name="Google Shape;188;p18"/>
            <p:cNvSpPr txBox="1"/>
            <p:nvPr/>
          </p:nvSpPr>
          <p:spPr>
            <a:xfrm>
              <a:off x="7173838" y="2000150"/>
              <a:ext cx="660000" cy="307795"/>
            </a:xfrm>
            <a:prstGeom prst="rect">
              <a:avLst/>
            </a:prstGeom>
            <a:noFill/>
            <a:ln>
              <a:noFill/>
            </a:ln>
          </p:spPr>
          <p:txBody>
            <a:bodyPr spcFirstLastPara="1" wrap="square" lIns="121900" tIns="121900" rIns="121900" bIns="121900" anchor="t" anchorCtr="0">
              <a:spAutoFit/>
            </a:bodyPr>
            <a:lstStyle/>
            <a:p>
              <a:r>
                <a:rPr lang="en-GB" sz="1067">
                  <a:solidFill>
                    <a:srgbClr val="FFFFFF"/>
                  </a:solidFill>
                </a:rPr>
                <a:t>Parasites</a:t>
              </a:r>
              <a:endParaRPr sz="1067">
                <a:solidFill>
                  <a:srgbClr val="FFFFFF"/>
                </a:solidFill>
              </a:endParaRPr>
            </a:p>
          </p:txBody>
        </p:sp>
      </p:grpSp>
      <p:pic>
        <p:nvPicPr>
          <p:cNvPr id="189" name="Google Shape;189;p18"/>
          <p:cNvPicPr preferRelativeResize="0"/>
          <p:nvPr/>
        </p:nvPicPr>
        <p:blipFill rotWithShape="1">
          <a:blip r:embed="rId6">
            <a:alphaModFix/>
          </a:blip>
          <a:srcRect b="37872"/>
          <a:stretch/>
        </p:blipFill>
        <p:spPr>
          <a:xfrm>
            <a:off x="618934" y="1661833"/>
            <a:ext cx="4925665" cy="3060267"/>
          </a:xfrm>
          <a:prstGeom prst="rect">
            <a:avLst/>
          </a:prstGeom>
          <a:noFill/>
          <a:ln>
            <a:noFill/>
          </a:ln>
        </p:spPr>
      </p:pic>
      <p:pic>
        <p:nvPicPr>
          <p:cNvPr id="190" name="Google Shape;190;p18"/>
          <p:cNvPicPr preferRelativeResize="0"/>
          <p:nvPr/>
        </p:nvPicPr>
        <p:blipFill>
          <a:blip r:embed="rId7">
            <a:alphaModFix/>
          </a:blip>
          <a:stretch>
            <a:fillRect/>
          </a:stretch>
        </p:blipFill>
        <p:spPr>
          <a:xfrm>
            <a:off x="1263534" y="2084900"/>
            <a:ext cx="3687301" cy="2254632"/>
          </a:xfrm>
          <a:prstGeom prst="rect">
            <a:avLst/>
          </a:prstGeom>
          <a:noFill/>
          <a:ln>
            <a:noFill/>
          </a:ln>
        </p:spPr>
      </p:pic>
      <p:sp>
        <p:nvSpPr>
          <p:cNvPr id="191" name="Google Shape;191;p18"/>
          <p:cNvSpPr txBox="1"/>
          <p:nvPr/>
        </p:nvSpPr>
        <p:spPr>
          <a:xfrm>
            <a:off x="432119" y="5282634"/>
            <a:ext cx="1804800" cy="984845"/>
          </a:xfrm>
          <a:prstGeom prst="rect">
            <a:avLst/>
          </a:prstGeom>
          <a:noFill/>
          <a:ln>
            <a:noFill/>
          </a:ln>
        </p:spPr>
        <p:txBody>
          <a:bodyPr spcFirstLastPara="1" wrap="square" lIns="121900" tIns="121900" rIns="121900" bIns="121900" anchor="t" anchorCtr="0">
            <a:spAutoFit/>
          </a:bodyPr>
          <a:lstStyle/>
          <a:p>
            <a:pPr algn="ctr"/>
            <a:r>
              <a:rPr lang="en-GB" sz="2400">
                <a:solidFill>
                  <a:srgbClr val="C3D5E8"/>
                </a:solidFill>
              </a:rPr>
              <a:t>Annual Users</a:t>
            </a:r>
            <a:endParaRPr sz="2400">
              <a:solidFill>
                <a:srgbClr val="C3D5E8"/>
              </a:solidFill>
            </a:endParaRPr>
          </a:p>
        </p:txBody>
      </p:sp>
      <p:sp>
        <p:nvSpPr>
          <p:cNvPr id="192" name="Google Shape;192;p18"/>
          <p:cNvSpPr txBox="1"/>
          <p:nvPr/>
        </p:nvSpPr>
        <p:spPr>
          <a:xfrm>
            <a:off x="2237008" y="5279352"/>
            <a:ext cx="1564400" cy="984845"/>
          </a:xfrm>
          <a:prstGeom prst="rect">
            <a:avLst/>
          </a:prstGeom>
          <a:noFill/>
          <a:ln>
            <a:noFill/>
          </a:ln>
        </p:spPr>
        <p:txBody>
          <a:bodyPr spcFirstLastPara="1" wrap="square" lIns="121900" tIns="121900" rIns="121900" bIns="121900" anchor="t" anchorCtr="0">
            <a:spAutoFit/>
          </a:bodyPr>
          <a:lstStyle/>
          <a:p>
            <a:pPr algn="ctr"/>
            <a:r>
              <a:rPr lang="en-GB" sz="2400">
                <a:solidFill>
                  <a:srgbClr val="C3D5E8"/>
                </a:solidFill>
              </a:rPr>
              <a:t>Page Views</a:t>
            </a:r>
            <a:endParaRPr sz="2400">
              <a:solidFill>
                <a:srgbClr val="C3D5E8"/>
              </a:solidFill>
            </a:endParaRPr>
          </a:p>
        </p:txBody>
      </p:sp>
      <p:sp>
        <p:nvSpPr>
          <p:cNvPr id="193" name="Google Shape;193;p18"/>
          <p:cNvSpPr txBox="1"/>
          <p:nvPr/>
        </p:nvSpPr>
        <p:spPr>
          <a:xfrm>
            <a:off x="3807584" y="5279368"/>
            <a:ext cx="2164000" cy="984845"/>
          </a:xfrm>
          <a:prstGeom prst="rect">
            <a:avLst/>
          </a:prstGeom>
          <a:noFill/>
          <a:ln>
            <a:noFill/>
          </a:ln>
        </p:spPr>
        <p:txBody>
          <a:bodyPr spcFirstLastPara="1" wrap="square" lIns="121900" tIns="121900" rIns="121900" bIns="121900" anchor="t" anchorCtr="0">
            <a:spAutoFit/>
          </a:bodyPr>
          <a:lstStyle/>
          <a:p>
            <a:pPr algn="ctr"/>
            <a:r>
              <a:rPr lang="en-GB" sz="2400">
                <a:solidFill>
                  <a:srgbClr val="C3D5E8"/>
                </a:solidFill>
              </a:rPr>
              <a:t>Twitter Followers</a:t>
            </a:r>
            <a:endParaRPr sz="2400">
              <a:solidFill>
                <a:srgbClr val="C3D5E8"/>
              </a:solidFill>
            </a:endParaRPr>
          </a:p>
        </p:txBody>
      </p:sp>
      <p:sp>
        <p:nvSpPr>
          <p:cNvPr id="194" name="Google Shape;194;p18"/>
          <p:cNvSpPr txBox="1"/>
          <p:nvPr/>
        </p:nvSpPr>
        <p:spPr>
          <a:xfrm>
            <a:off x="913117" y="5616333"/>
            <a:ext cx="887600" cy="492402"/>
          </a:xfrm>
          <a:prstGeom prst="rect">
            <a:avLst/>
          </a:prstGeom>
          <a:noFill/>
          <a:ln>
            <a:noFill/>
          </a:ln>
        </p:spPr>
        <p:txBody>
          <a:bodyPr spcFirstLastPara="1" wrap="square" lIns="121900" tIns="121900" rIns="121900" bIns="121900" anchor="t" anchorCtr="0">
            <a:spAutoFit/>
          </a:bodyPr>
          <a:lstStyle/>
          <a:p>
            <a:pPr algn="ctr"/>
            <a:r>
              <a:rPr lang="en-GB" sz="1600" b="1">
                <a:solidFill>
                  <a:schemeClr val="lt1"/>
                </a:solidFill>
                <a:latin typeface="Oswald"/>
                <a:ea typeface="Oswald"/>
                <a:cs typeface="Oswald"/>
                <a:sym typeface="Oswald"/>
              </a:rPr>
              <a:t>17,000</a:t>
            </a:r>
            <a:endParaRPr sz="1600" b="1">
              <a:solidFill>
                <a:schemeClr val="lt1"/>
              </a:solidFill>
              <a:latin typeface="Oswald"/>
              <a:ea typeface="Oswald"/>
              <a:cs typeface="Oswald"/>
              <a:sym typeface="Oswald"/>
            </a:endParaRPr>
          </a:p>
        </p:txBody>
      </p:sp>
      <p:sp>
        <p:nvSpPr>
          <p:cNvPr id="195" name="Google Shape;195;p18"/>
          <p:cNvSpPr txBox="1"/>
          <p:nvPr/>
        </p:nvSpPr>
        <p:spPr>
          <a:xfrm>
            <a:off x="2535617" y="5616333"/>
            <a:ext cx="967200" cy="492402"/>
          </a:xfrm>
          <a:prstGeom prst="rect">
            <a:avLst/>
          </a:prstGeom>
          <a:noFill/>
          <a:ln>
            <a:noFill/>
          </a:ln>
        </p:spPr>
        <p:txBody>
          <a:bodyPr spcFirstLastPara="1" wrap="square" lIns="121900" tIns="121900" rIns="121900" bIns="121900" anchor="t" anchorCtr="0">
            <a:spAutoFit/>
          </a:bodyPr>
          <a:lstStyle/>
          <a:p>
            <a:pPr algn="ctr"/>
            <a:r>
              <a:rPr lang="en-GB" sz="1600" b="1">
                <a:solidFill>
                  <a:schemeClr val="lt1"/>
                </a:solidFill>
                <a:latin typeface="Oswald"/>
                <a:ea typeface="Oswald"/>
                <a:cs typeface="Oswald"/>
                <a:sym typeface="Oswald"/>
              </a:rPr>
              <a:t>350,000</a:t>
            </a:r>
            <a:endParaRPr sz="1600" b="1">
              <a:solidFill>
                <a:schemeClr val="lt1"/>
              </a:solidFill>
              <a:latin typeface="Oswald"/>
              <a:ea typeface="Oswald"/>
              <a:cs typeface="Oswald"/>
              <a:sym typeface="Oswald"/>
            </a:endParaRPr>
          </a:p>
        </p:txBody>
      </p:sp>
      <p:sp>
        <p:nvSpPr>
          <p:cNvPr id="196" name="Google Shape;196;p18"/>
          <p:cNvSpPr txBox="1"/>
          <p:nvPr/>
        </p:nvSpPr>
        <p:spPr>
          <a:xfrm>
            <a:off x="4405984" y="5616334"/>
            <a:ext cx="967200" cy="492402"/>
          </a:xfrm>
          <a:prstGeom prst="rect">
            <a:avLst/>
          </a:prstGeom>
          <a:noFill/>
          <a:ln>
            <a:noFill/>
          </a:ln>
        </p:spPr>
        <p:txBody>
          <a:bodyPr spcFirstLastPara="1" wrap="square" lIns="121900" tIns="121900" rIns="121900" bIns="121900" anchor="t" anchorCtr="0">
            <a:spAutoFit/>
          </a:bodyPr>
          <a:lstStyle/>
          <a:p>
            <a:pPr algn="ctr"/>
            <a:r>
              <a:rPr lang="en-GB" sz="1600" b="1">
                <a:solidFill>
                  <a:schemeClr val="lt1"/>
                </a:solidFill>
                <a:latin typeface="Oswald"/>
                <a:ea typeface="Oswald"/>
                <a:cs typeface="Oswald"/>
                <a:sym typeface="Oswald"/>
              </a:rPr>
              <a:t>1,903</a:t>
            </a:r>
            <a:endParaRPr sz="1600" b="1">
              <a:solidFill>
                <a:schemeClr val="lt1"/>
              </a:solidFill>
              <a:latin typeface="Oswald"/>
              <a:ea typeface="Oswald"/>
              <a:cs typeface="Oswald"/>
              <a:sym typeface="Oswald"/>
            </a:endParaRPr>
          </a:p>
        </p:txBody>
      </p:sp>
      <p:sp>
        <p:nvSpPr>
          <p:cNvPr id="197" name="Google Shape;197;p18"/>
          <p:cNvSpPr txBox="1"/>
          <p:nvPr/>
        </p:nvSpPr>
        <p:spPr>
          <a:xfrm>
            <a:off x="7557851" y="5282634"/>
            <a:ext cx="2883200" cy="984845"/>
          </a:xfrm>
          <a:prstGeom prst="rect">
            <a:avLst/>
          </a:prstGeom>
          <a:noFill/>
          <a:ln>
            <a:noFill/>
          </a:ln>
        </p:spPr>
        <p:txBody>
          <a:bodyPr spcFirstLastPara="1" wrap="square" lIns="121900" tIns="121900" rIns="121900" bIns="121900" anchor="t" anchorCtr="0">
            <a:spAutoFit/>
          </a:bodyPr>
          <a:lstStyle/>
          <a:p>
            <a:pPr algn="ctr"/>
            <a:r>
              <a:rPr lang="en-GB" sz="2400">
                <a:solidFill>
                  <a:srgbClr val="C3D5E8"/>
                </a:solidFill>
              </a:rPr>
              <a:t>Top Accessing Countries</a:t>
            </a:r>
            <a:endParaRPr sz="2400">
              <a:solidFill>
                <a:srgbClr val="C3D5E8"/>
              </a:solidFill>
            </a:endParaRPr>
          </a:p>
        </p:txBody>
      </p:sp>
      <p:sp>
        <p:nvSpPr>
          <p:cNvPr id="198" name="Google Shape;198;p18"/>
          <p:cNvSpPr txBox="1"/>
          <p:nvPr/>
        </p:nvSpPr>
        <p:spPr>
          <a:xfrm>
            <a:off x="7304267" y="5616334"/>
            <a:ext cx="3390400" cy="738623"/>
          </a:xfrm>
          <a:prstGeom prst="rect">
            <a:avLst/>
          </a:prstGeom>
          <a:noFill/>
          <a:ln>
            <a:noFill/>
          </a:ln>
        </p:spPr>
        <p:txBody>
          <a:bodyPr spcFirstLastPara="1" wrap="square" lIns="121900" tIns="121900" rIns="121900" bIns="121900" anchor="t" anchorCtr="0">
            <a:spAutoFit/>
          </a:bodyPr>
          <a:lstStyle/>
          <a:p>
            <a:pPr algn="ctr"/>
            <a:r>
              <a:rPr lang="en-GB" sz="1600" b="1">
                <a:solidFill>
                  <a:schemeClr val="lt1"/>
                </a:solidFill>
                <a:latin typeface="Oswald"/>
                <a:ea typeface="Oswald"/>
                <a:cs typeface="Oswald"/>
                <a:sym typeface="Oswald"/>
              </a:rPr>
              <a:t>1. USA, 2. China, 3. UK, 4. Germany,</a:t>
            </a:r>
            <a:br>
              <a:rPr lang="en-GB" sz="1600" b="1">
                <a:solidFill>
                  <a:schemeClr val="lt1"/>
                </a:solidFill>
                <a:latin typeface="Oswald"/>
                <a:ea typeface="Oswald"/>
                <a:cs typeface="Oswald"/>
                <a:sym typeface="Oswald"/>
              </a:rPr>
            </a:br>
            <a:r>
              <a:rPr lang="en-GB" sz="1600" b="1">
                <a:solidFill>
                  <a:schemeClr val="lt1"/>
                </a:solidFill>
                <a:latin typeface="Oswald"/>
                <a:ea typeface="Oswald"/>
                <a:cs typeface="Oswald"/>
                <a:sym typeface="Oswald"/>
              </a:rPr>
              <a:t>5. India </a:t>
            </a:r>
            <a:endParaRPr sz="1600" b="1">
              <a:solidFill>
                <a:schemeClr val="lt1"/>
              </a:solidFill>
              <a:latin typeface="Oswald"/>
              <a:ea typeface="Oswald"/>
              <a:cs typeface="Oswald"/>
              <a:sym typeface="Oswald"/>
            </a:endParaRPr>
          </a:p>
        </p:txBody>
      </p:sp>
      <p:sp>
        <p:nvSpPr>
          <p:cNvPr id="2" name="Google Shape;122;p16">
            <a:extLst>
              <a:ext uri="{FF2B5EF4-FFF2-40B4-BE49-F238E27FC236}">
                <a16:creationId xmlns:a16="http://schemas.microsoft.com/office/drawing/2014/main" id="{B225CF72-04C8-7548-B95D-35A43DDB4035}"/>
              </a:ext>
            </a:extLst>
          </p:cNvPr>
          <p:cNvSpPr txBox="1"/>
          <p:nvPr/>
        </p:nvSpPr>
        <p:spPr>
          <a:xfrm>
            <a:off x="603567" y="4687667"/>
            <a:ext cx="4956400" cy="451302"/>
          </a:xfrm>
          <a:prstGeom prst="rect">
            <a:avLst/>
          </a:prstGeom>
          <a:noFill/>
          <a:ln>
            <a:noFill/>
          </a:ln>
        </p:spPr>
        <p:txBody>
          <a:bodyPr spcFirstLastPara="1" wrap="square" lIns="121900" tIns="121900" rIns="121900" bIns="121900" anchor="t" anchorCtr="0">
            <a:spAutoFit/>
          </a:bodyPr>
          <a:lstStyle/>
          <a:p>
            <a:pPr algn="ctr"/>
            <a:r>
              <a:rPr lang="en-GB" sz="1333" dirty="0" err="1">
                <a:solidFill>
                  <a:srgbClr val="FFFFFF"/>
                </a:solidFill>
              </a:rPr>
              <a:t>parasite.wormbase.org</a:t>
            </a:r>
            <a:endParaRPr sz="1333"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164" name="Google Shape;164;p18"/>
          <p:cNvSpPr txBox="1"/>
          <p:nvPr/>
        </p:nvSpPr>
        <p:spPr>
          <a:xfrm>
            <a:off x="4096000" y="2273316"/>
            <a:ext cx="4000000"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Course website</a:t>
            </a:r>
            <a:endParaRPr sz="2267" dirty="0">
              <a:solidFill>
                <a:srgbClr val="C3D5E8"/>
              </a:solidFill>
            </a:endParaRPr>
          </a:p>
        </p:txBody>
      </p:sp>
      <p:sp>
        <p:nvSpPr>
          <p:cNvPr id="4" name="TextBox 3">
            <a:extLst>
              <a:ext uri="{FF2B5EF4-FFF2-40B4-BE49-F238E27FC236}">
                <a16:creationId xmlns:a16="http://schemas.microsoft.com/office/drawing/2014/main" id="{610DE64D-23F9-3DB8-D461-89C469B6566A}"/>
              </a:ext>
            </a:extLst>
          </p:cNvPr>
          <p:cNvSpPr txBox="1"/>
          <p:nvPr/>
        </p:nvSpPr>
        <p:spPr>
          <a:xfrm>
            <a:off x="1245142" y="3081809"/>
            <a:ext cx="9701719" cy="502766"/>
          </a:xfrm>
          <a:prstGeom prst="rect">
            <a:avLst/>
          </a:prstGeom>
          <a:noFill/>
        </p:spPr>
        <p:txBody>
          <a:bodyPr wrap="square">
            <a:spAutoFit/>
          </a:bodyPr>
          <a:lstStyle/>
          <a:p>
            <a:r>
              <a:rPr lang="en-US" sz="2667" b="1" dirty="0">
                <a:solidFill>
                  <a:schemeClr val="bg1"/>
                </a:solidFill>
              </a:rPr>
              <a:t>https://</a:t>
            </a:r>
            <a:r>
              <a:rPr lang="en-US" sz="2667" b="1" dirty="0" err="1">
                <a:solidFill>
                  <a:schemeClr val="bg1"/>
                </a:solidFill>
              </a:rPr>
              <a:t>wcscourses.github.io</a:t>
            </a:r>
            <a:r>
              <a:rPr lang="en-US" sz="2667" b="1" dirty="0">
                <a:solidFill>
                  <a:schemeClr val="bg1"/>
                </a:solidFill>
              </a:rPr>
              <a:t>/HelminthBioinformatics_2023</a:t>
            </a:r>
          </a:p>
        </p:txBody>
      </p:sp>
    </p:spTree>
    <p:extLst>
      <p:ext uri="{BB962C8B-B14F-4D97-AF65-F5344CB8AC3E}">
        <p14:creationId xmlns:p14="http://schemas.microsoft.com/office/powerpoint/2010/main" val="270556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3" name="Google Shape;84;p15">
            <a:extLst>
              <a:ext uri="{FF2B5EF4-FFF2-40B4-BE49-F238E27FC236}">
                <a16:creationId xmlns:a16="http://schemas.microsoft.com/office/drawing/2014/main" id="{7F28DCB2-2F55-E7A5-F5C1-B50C059A16B9}"/>
              </a:ext>
            </a:extLst>
          </p:cNvPr>
          <p:cNvSpPr txBox="1"/>
          <p:nvPr/>
        </p:nvSpPr>
        <p:spPr>
          <a:xfrm>
            <a:off x="3736592" y="509368"/>
            <a:ext cx="4718816"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Module 1 – </a:t>
            </a:r>
            <a:r>
              <a:rPr lang="en-GB" sz="2267" dirty="0" err="1">
                <a:solidFill>
                  <a:srgbClr val="C3D5E8"/>
                </a:solidFill>
              </a:rPr>
              <a:t>WormBase</a:t>
            </a:r>
            <a:r>
              <a:rPr lang="en-GB" sz="2267" dirty="0">
                <a:solidFill>
                  <a:srgbClr val="C3D5E8"/>
                </a:solidFill>
              </a:rPr>
              <a:t> </a:t>
            </a:r>
            <a:r>
              <a:rPr lang="en-GB" sz="2267" dirty="0" err="1">
                <a:solidFill>
                  <a:srgbClr val="C3D5E8"/>
                </a:solidFill>
              </a:rPr>
              <a:t>ParaSite</a:t>
            </a:r>
            <a:r>
              <a:rPr lang="en-GB" sz="2267" dirty="0">
                <a:solidFill>
                  <a:srgbClr val="C3D5E8"/>
                </a:solidFill>
              </a:rPr>
              <a:t> 1</a:t>
            </a:r>
            <a:endParaRPr sz="2267" dirty="0">
              <a:solidFill>
                <a:srgbClr val="C3D5E8"/>
              </a:solidFill>
            </a:endParaRPr>
          </a:p>
        </p:txBody>
      </p:sp>
      <p:sp>
        <p:nvSpPr>
          <p:cNvPr id="4" name="Google Shape;84;p15">
            <a:extLst>
              <a:ext uri="{FF2B5EF4-FFF2-40B4-BE49-F238E27FC236}">
                <a16:creationId xmlns:a16="http://schemas.microsoft.com/office/drawing/2014/main" id="{C0526647-BAD3-27A4-C0AA-3FFB00EEB5EA}"/>
              </a:ext>
            </a:extLst>
          </p:cNvPr>
          <p:cNvSpPr txBox="1"/>
          <p:nvPr/>
        </p:nvSpPr>
        <p:spPr>
          <a:xfrm>
            <a:off x="3736592" y="1613732"/>
            <a:ext cx="4718816"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Overview and aims</a:t>
            </a:r>
            <a:endParaRPr sz="2267" dirty="0">
              <a:solidFill>
                <a:srgbClr val="C3D5E8"/>
              </a:solidFill>
            </a:endParaRPr>
          </a:p>
        </p:txBody>
      </p:sp>
      <p:sp>
        <p:nvSpPr>
          <p:cNvPr id="5" name="Google Shape;84;p15">
            <a:extLst>
              <a:ext uri="{FF2B5EF4-FFF2-40B4-BE49-F238E27FC236}">
                <a16:creationId xmlns:a16="http://schemas.microsoft.com/office/drawing/2014/main" id="{04DCD110-7930-E89D-1D68-0378F54B1FE9}"/>
              </a:ext>
            </a:extLst>
          </p:cNvPr>
          <p:cNvSpPr txBox="1"/>
          <p:nvPr/>
        </p:nvSpPr>
        <p:spPr>
          <a:xfrm>
            <a:off x="651044" y="2697837"/>
            <a:ext cx="6667585" cy="2215566"/>
          </a:xfrm>
          <a:prstGeom prst="rect">
            <a:avLst/>
          </a:prstGeom>
          <a:noFill/>
          <a:ln>
            <a:noFill/>
          </a:ln>
        </p:spPr>
        <p:txBody>
          <a:bodyPr spcFirstLastPara="1" wrap="square" lIns="121900" tIns="121900" rIns="121900" bIns="121900" anchor="t" anchorCtr="0">
            <a:spAutoFit/>
          </a:bodyPr>
          <a:lstStyle/>
          <a:p>
            <a:pPr marL="380990" indent="-380990">
              <a:lnSpc>
                <a:spcPct val="200000"/>
              </a:lnSpc>
              <a:buClr>
                <a:schemeClr val="bg1"/>
              </a:buClr>
              <a:buFont typeface="Arial" panose="020B0604020202020204" pitchFamily="34" charset="0"/>
              <a:buChar char="•"/>
            </a:pPr>
            <a:r>
              <a:rPr lang="en-GB" sz="2133" dirty="0">
                <a:solidFill>
                  <a:srgbClr val="C3D5E8"/>
                </a:solidFill>
              </a:rPr>
              <a:t>Browsing genomes</a:t>
            </a:r>
          </a:p>
          <a:p>
            <a:pPr marL="380990" indent="-380990">
              <a:lnSpc>
                <a:spcPct val="200000"/>
              </a:lnSpc>
              <a:buClr>
                <a:schemeClr val="bg1"/>
              </a:buClr>
              <a:buFont typeface="Arial" panose="020B0604020202020204" pitchFamily="34" charset="0"/>
              <a:buChar char="•"/>
            </a:pPr>
            <a:r>
              <a:rPr lang="en-GB" sz="2133" dirty="0">
                <a:solidFill>
                  <a:srgbClr val="C3D5E8"/>
                </a:solidFill>
              </a:rPr>
              <a:t>Browsing gene/transcript pages</a:t>
            </a:r>
          </a:p>
          <a:p>
            <a:pPr marL="380990" indent="-380990">
              <a:lnSpc>
                <a:spcPct val="200000"/>
              </a:lnSpc>
              <a:buClr>
                <a:schemeClr val="bg1"/>
              </a:buClr>
              <a:buFont typeface="Arial" panose="020B0604020202020204" pitchFamily="34" charset="0"/>
              <a:buChar char="•"/>
            </a:pPr>
            <a:r>
              <a:rPr lang="en-GB" sz="2133" dirty="0">
                <a:solidFill>
                  <a:srgbClr val="C3D5E8"/>
                </a:solidFill>
              </a:rPr>
              <a:t>Querying </a:t>
            </a:r>
            <a:r>
              <a:rPr lang="en-GB" sz="2133" dirty="0" err="1">
                <a:solidFill>
                  <a:srgbClr val="C3D5E8"/>
                </a:solidFill>
              </a:rPr>
              <a:t>WormBase</a:t>
            </a:r>
            <a:r>
              <a:rPr lang="en-GB" sz="2133" dirty="0">
                <a:solidFill>
                  <a:srgbClr val="C3D5E8"/>
                </a:solidFill>
              </a:rPr>
              <a:t> </a:t>
            </a:r>
            <a:r>
              <a:rPr lang="en-GB" sz="2133" dirty="0" err="1">
                <a:solidFill>
                  <a:srgbClr val="C3D5E8"/>
                </a:solidFill>
              </a:rPr>
              <a:t>ParaSite</a:t>
            </a:r>
            <a:r>
              <a:rPr lang="en-GB" sz="2133" dirty="0">
                <a:solidFill>
                  <a:srgbClr val="C3D5E8"/>
                </a:solidFill>
              </a:rPr>
              <a:t> with </a:t>
            </a:r>
            <a:r>
              <a:rPr lang="en-GB" sz="2133" dirty="0" err="1">
                <a:solidFill>
                  <a:srgbClr val="C3D5E8"/>
                </a:solidFill>
              </a:rPr>
              <a:t>BioMart</a:t>
            </a:r>
            <a:endParaRPr sz="2133" dirty="0">
              <a:solidFill>
                <a:srgbClr val="C3D5E8"/>
              </a:solidFill>
            </a:endParaRPr>
          </a:p>
        </p:txBody>
      </p:sp>
    </p:spTree>
    <p:extLst>
      <p:ext uri="{BB962C8B-B14F-4D97-AF65-F5344CB8AC3E}">
        <p14:creationId xmlns:p14="http://schemas.microsoft.com/office/powerpoint/2010/main" val="281326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3" name="Google Shape;84;p15">
            <a:extLst>
              <a:ext uri="{FF2B5EF4-FFF2-40B4-BE49-F238E27FC236}">
                <a16:creationId xmlns:a16="http://schemas.microsoft.com/office/drawing/2014/main" id="{7F28DCB2-2F55-E7A5-F5C1-B50C059A16B9}"/>
              </a:ext>
            </a:extLst>
          </p:cNvPr>
          <p:cNvSpPr txBox="1"/>
          <p:nvPr/>
        </p:nvSpPr>
        <p:spPr>
          <a:xfrm>
            <a:off x="3736592" y="509367"/>
            <a:ext cx="4718816"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Genome Statistics</a:t>
            </a:r>
            <a:endParaRPr sz="2267" dirty="0">
              <a:solidFill>
                <a:srgbClr val="C3D5E8"/>
              </a:solidFill>
            </a:endParaRPr>
          </a:p>
        </p:txBody>
      </p:sp>
      <p:sp>
        <p:nvSpPr>
          <p:cNvPr id="8" name="TextBox 7">
            <a:extLst>
              <a:ext uri="{FF2B5EF4-FFF2-40B4-BE49-F238E27FC236}">
                <a16:creationId xmlns:a16="http://schemas.microsoft.com/office/drawing/2014/main" id="{600B5D71-D3AB-E8B2-6077-996308114113}"/>
              </a:ext>
            </a:extLst>
          </p:cNvPr>
          <p:cNvSpPr txBox="1"/>
          <p:nvPr/>
        </p:nvSpPr>
        <p:spPr>
          <a:xfrm>
            <a:off x="536448" y="1418282"/>
            <a:ext cx="11655552" cy="2144177"/>
          </a:xfrm>
          <a:prstGeom prst="rect">
            <a:avLst/>
          </a:prstGeom>
          <a:noFill/>
        </p:spPr>
        <p:txBody>
          <a:bodyPr wrap="square">
            <a:spAutoFit/>
          </a:bodyPr>
          <a:lstStyle/>
          <a:p>
            <a:pPr>
              <a:spcAft>
                <a:spcPts val="1600"/>
              </a:spcAft>
            </a:pPr>
            <a:r>
              <a:rPr lang="en-GB" sz="2400" b="1" dirty="0">
                <a:solidFill>
                  <a:srgbClr val="CCCCCC"/>
                </a:solidFill>
                <a:latin typeface="-apple-system"/>
              </a:rPr>
              <a:t>Contiguity</a:t>
            </a:r>
            <a:r>
              <a:rPr lang="en-GB" sz="2400" dirty="0">
                <a:solidFill>
                  <a:srgbClr val="CCCCCC"/>
                </a:solidFill>
                <a:latin typeface="-apple-system"/>
              </a:rPr>
              <a:t> describes how many scaffolds a genome is represented by: in a perfectly contiguous reference genome, the number of scaffolds would be equal to the number of chromosomes.</a:t>
            </a:r>
          </a:p>
          <a:p>
            <a:pPr marL="380990" indent="-380990">
              <a:buClr>
                <a:schemeClr val="bg1"/>
              </a:buClr>
              <a:buFont typeface="Arial" panose="020B0604020202020204" pitchFamily="34" charset="0"/>
              <a:buChar char="•"/>
            </a:pPr>
            <a:r>
              <a:rPr lang="en-GB" sz="2400" dirty="0">
                <a:solidFill>
                  <a:srgbClr val="CCCCCC"/>
                </a:solidFill>
                <a:latin typeface="-apple-system"/>
              </a:rPr>
              <a:t>N50: If all of the scaffolds of the assembly were lined up in order of longest to shortest, the N50 length is the length of the scaffold at the midpoint. The higher, the better!</a:t>
            </a:r>
          </a:p>
        </p:txBody>
      </p:sp>
      <p:sp>
        <p:nvSpPr>
          <p:cNvPr id="9" name="TextBox 8">
            <a:extLst>
              <a:ext uri="{FF2B5EF4-FFF2-40B4-BE49-F238E27FC236}">
                <a16:creationId xmlns:a16="http://schemas.microsoft.com/office/drawing/2014/main" id="{CC8F7CB7-1DCD-48AD-3920-819529AB888D}"/>
              </a:ext>
            </a:extLst>
          </p:cNvPr>
          <p:cNvSpPr txBox="1"/>
          <p:nvPr/>
        </p:nvSpPr>
        <p:spPr>
          <a:xfrm>
            <a:off x="536448" y="3267402"/>
            <a:ext cx="11655552" cy="3913059"/>
          </a:xfrm>
          <a:prstGeom prst="rect">
            <a:avLst/>
          </a:prstGeom>
          <a:noFill/>
        </p:spPr>
        <p:txBody>
          <a:bodyPr wrap="square">
            <a:spAutoFit/>
          </a:bodyPr>
          <a:lstStyle/>
          <a:p>
            <a:r>
              <a:rPr lang="en-GB" sz="2400" b="1" dirty="0">
                <a:solidFill>
                  <a:srgbClr val="CCCCCC"/>
                </a:solidFill>
                <a:latin typeface="-apple-system"/>
              </a:rPr>
              <a:t>Completeness: </a:t>
            </a:r>
            <a:r>
              <a:rPr lang="en-GB" sz="2400" dirty="0">
                <a:solidFill>
                  <a:srgbClr val="CCCCCC"/>
                </a:solidFill>
                <a:latin typeface="-apple-system"/>
              </a:rPr>
              <a:t>BUSCO is a method of assessing genome completeness based on the principle that some genes are so highly conserved across eukaryotic species that they should be present in any genome assembly, in single copy. </a:t>
            </a:r>
          </a:p>
          <a:p>
            <a:pPr marL="380990" indent="-380990">
              <a:lnSpc>
                <a:spcPct val="150000"/>
              </a:lnSpc>
              <a:buClr>
                <a:schemeClr val="bg1"/>
              </a:buClr>
              <a:buFont typeface="Arial" panose="020B0604020202020204" pitchFamily="34" charset="0"/>
              <a:buChar char="•"/>
            </a:pPr>
            <a:r>
              <a:rPr lang="en-GB" sz="2400" dirty="0">
                <a:solidFill>
                  <a:srgbClr val="CCCCCC"/>
                </a:solidFill>
                <a:latin typeface="-apple-system"/>
              </a:rPr>
              <a:t>A higher percentage of single BUSCO genes, indicates a higher quality assembly. </a:t>
            </a:r>
          </a:p>
          <a:p>
            <a:pPr marL="380990" indent="-380990">
              <a:lnSpc>
                <a:spcPct val="150000"/>
              </a:lnSpc>
              <a:buClr>
                <a:schemeClr val="bg1"/>
              </a:buClr>
              <a:buFont typeface="Arial" panose="020B0604020202020204" pitchFamily="34" charset="0"/>
              <a:buChar char="•"/>
            </a:pPr>
            <a:r>
              <a:rPr lang="en-GB" sz="2400" dirty="0">
                <a:solidFill>
                  <a:srgbClr val="CCCCCC"/>
                </a:solidFill>
                <a:latin typeface="-apple-system"/>
              </a:rPr>
              <a:t>BUSCO ASSEMBLY, assesses the assembly quality of a genome by predicting a gene-set ab initio using AUGUSTUS.</a:t>
            </a:r>
          </a:p>
          <a:p>
            <a:pPr marL="380990" indent="-380990">
              <a:lnSpc>
                <a:spcPct val="150000"/>
              </a:lnSpc>
              <a:buClr>
                <a:schemeClr val="bg1"/>
              </a:buClr>
              <a:buFont typeface="Arial" panose="020B0604020202020204" pitchFamily="34" charset="0"/>
              <a:buChar char="•"/>
            </a:pPr>
            <a:r>
              <a:rPr lang="en-GB" sz="2400" dirty="0">
                <a:solidFill>
                  <a:srgbClr val="CCCCCC"/>
                </a:solidFill>
                <a:latin typeface="-apple-system"/>
              </a:rPr>
              <a:t>BUSCO ANNOTATION, on the other hand, is running at the protein level, assessing not only the assembly quality of a genome but also the quality of its annotation.</a:t>
            </a:r>
            <a:endParaRPr lang="en-GB" sz="2400" b="1" dirty="0">
              <a:solidFill>
                <a:srgbClr val="CCCCCC"/>
              </a:solidFill>
              <a:latin typeface="-apple-system"/>
            </a:endParaRPr>
          </a:p>
        </p:txBody>
      </p:sp>
    </p:spTree>
    <p:extLst>
      <p:ext uri="{BB962C8B-B14F-4D97-AF65-F5344CB8AC3E}">
        <p14:creationId xmlns:p14="http://schemas.microsoft.com/office/powerpoint/2010/main" val="113033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3" name="Google Shape;84;p15">
            <a:extLst>
              <a:ext uri="{FF2B5EF4-FFF2-40B4-BE49-F238E27FC236}">
                <a16:creationId xmlns:a16="http://schemas.microsoft.com/office/drawing/2014/main" id="{7F28DCB2-2F55-E7A5-F5C1-B50C059A16B9}"/>
              </a:ext>
            </a:extLst>
          </p:cNvPr>
          <p:cNvSpPr txBox="1"/>
          <p:nvPr/>
        </p:nvSpPr>
        <p:spPr>
          <a:xfrm>
            <a:off x="2404744" y="509368"/>
            <a:ext cx="7382512"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How to submit a genome to </a:t>
            </a:r>
            <a:r>
              <a:rPr lang="en-GB" sz="2267" dirty="0" err="1">
                <a:solidFill>
                  <a:srgbClr val="C3D5E8"/>
                </a:solidFill>
              </a:rPr>
              <a:t>WormBase</a:t>
            </a:r>
            <a:r>
              <a:rPr lang="en-GB" sz="2267" dirty="0">
                <a:solidFill>
                  <a:srgbClr val="C3D5E8"/>
                </a:solidFill>
              </a:rPr>
              <a:t> </a:t>
            </a:r>
            <a:r>
              <a:rPr lang="en-GB" sz="2267" dirty="0" err="1">
                <a:solidFill>
                  <a:srgbClr val="C3D5E8"/>
                </a:solidFill>
              </a:rPr>
              <a:t>ParaSite</a:t>
            </a:r>
            <a:r>
              <a:rPr lang="en-GB" sz="2267" dirty="0">
                <a:solidFill>
                  <a:srgbClr val="C3D5E8"/>
                </a:solidFill>
              </a:rPr>
              <a:t>?</a:t>
            </a:r>
            <a:endParaRPr sz="2267" dirty="0">
              <a:solidFill>
                <a:srgbClr val="C3D5E8"/>
              </a:solidFill>
            </a:endParaRPr>
          </a:p>
        </p:txBody>
      </p:sp>
      <p:pic>
        <p:nvPicPr>
          <p:cNvPr id="2" name="Picture 2" descr="Parasites: Do You Have Them? | Dr. Lauren Deville, Naturopathic Doctor -  Tucson, AZ">
            <a:extLst>
              <a:ext uri="{FF2B5EF4-FFF2-40B4-BE49-F238E27FC236}">
                <a16:creationId xmlns:a16="http://schemas.microsoft.com/office/drawing/2014/main" id="{405BE5DA-E05E-B6DE-9AE4-5D21C5F2316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22836" y="1957739"/>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arasites: Do You Have Them? | Dr. Lauren Deville, Naturopathic Doctor -  Tucson, AZ">
            <a:extLst>
              <a:ext uri="{FF2B5EF4-FFF2-40B4-BE49-F238E27FC236}">
                <a16:creationId xmlns:a16="http://schemas.microsoft.com/office/drawing/2014/main" id="{2975C5CB-691E-EB15-CFF9-B5FEE8D1F8C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80084" y="2291366"/>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arasites: Do You Have Them? | Dr. Lauren Deville, Naturopathic Doctor -  Tucson, AZ">
            <a:extLst>
              <a:ext uri="{FF2B5EF4-FFF2-40B4-BE49-F238E27FC236}">
                <a16:creationId xmlns:a16="http://schemas.microsoft.com/office/drawing/2014/main" id="{B976FE14-BB05-9DB0-A5E3-088CE0F0243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20865" y="3013994"/>
            <a:ext cx="1797425" cy="1400087"/>
          </a:xfrm>
          <a:prstGeom prst="rect">
            <a:avLst/>
          </a:prstGeom>
          <a:noFill/>
          <a:extLst>
            <a:ext uri="{909E8E84-426E-40DD-AFC4-6F175D3DCCD1}">
              <a14:hiddenFill xmlns:a14="http://schemas.microsoft.com/office/drawing/2010/main">
                <a:solidFill>
                  <a:srgbClr val="FFFFFF"/>
                </a:solidFill>
              </a14:hiddenFill>
            </a:ext>
          </a:extLst>
        </p:spPr>
      </p:pic>
      <p:sp>
        <p:nvSpPr>
          <p:cNvPr id="6" name="Right Brace 5">
            <a:extLst>
              <a:ext uri="{FF2B5EF4-FFF2-40B4-BE49-F238E27FC236}">
                <a16:creationId xmlns:a16="http://schemas.microsoft.com/office/drawing/2014/main" id="{4C081EBA-8DA9-4593-326C-C879F99906B3}"/>
              </a:ext>
            </a:extLst>
          </p:cNvPr>
          <p:cNvSpPr/>
          <p:nvPr/>
        </p:nvSpPr>
        <p:spPr>
          <a:xfrm>
            <a:off x="3262391" y="1654619"/>
            <a:ext cx="333103" cy="3012135"/>
          </a:xfrm>
          <a:prstGeom prst="rightBrace">
            <a:avLst>
              <a:gd name="adj1" fmla="val 8333"/>
              <a:gd name="adj2" fmla="val 47976"/>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7" name="TextBox 6">
            <a:extLst>
              <a:ext uri="{FF2B5EF4-FFF2-40B4-BE49-F238E27FC236}">
                <a16:creationId xmlns:a16="http://schemas.microsoft.com/office/drawing/2014/main" id="{1F1A2D4E-EDDD-AE90-CAF1-97B8AC38BF73}"/>
              </a:ext>
            </a:extLst>
          </p:cNvPr>
          <p:cNvSpPr txBox="1"/>
          <p:nvPr/>
        </p:nvSpPr>
        <p:spPr>
          <a:xfrm>
            <a:off x="5702010" y="2252510"/>
            <a:ext cx="1831484" cy="338554"/>
          </a:xfrm>
          <a:prstGeom prst="rect">
            <a:avLst/>
          </a:prstGeom>
          <a:noFill/>
        </p:spPr>
        <p:txBody>
          <a:bodyPr wrap="square">
            <a:spAutoFit/>
          </a:bodyPr>
          <a:lstStyle/>
          <a:p>
            <a:pPr algn="l"/>
            <a:r>
              <a:rPr lang="en-GB" sz="1600" b="1" dirty="0">
                <a:solidFill>
                  <a:srgbClr val="C9D1D9"/>
                </a:solidFill>
                <a:latin typeface="-apple-system"/>
              </a:rPr>
              <a:t>Reference genome</a:t>
            </a:r>
          </a:p>
        </p:txBody>
      </p:sp>
      <p:pic>
        <p:nvPicPr>
          <p:cNvPr id="10" name="Picture 2" descr="How Low Can the Price of a Next Generation DNA Sequencer Go?">
            <a:extLst>
              <a:ext uri="{FF2B5EF4-FFF2-40B4-BE49-F238E27FC236}">
                <a16:creationId xmlns:a16="http://schemas.microsoft.com/office/drawing/2014/main" id="{EB91A552-1089-6978-75B1-1690877F37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5538" y="1957740"/>
            <a:ext cx="1491615" cy="9280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998352A4-B8BD-E887-5440-09084AAD804F}"/>
              </a:ext>
            </a:extLst>
          </p:cNvPr>
          <p:cNvCxnSpPr>
            <a:cxnSpLocks/>
          </p:cNvCxnSpPr>
          <p:nvPr/>
        </p:nvCxnSpPr>
        <p:spPr>
          <a:xfrm>
            <a:off x="4358216" y="3241847"/>
            <a:ext cx="669747" cy="18727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DF572B6-967D-C3F8-62F7-9CBA5C279243}"/>
              </a:ext>
            </a:extLst>
          </p:cNvPr>
          <p:cNvCxnSpPr>
            <a:cxnSpLocks/>
            <a:endCxn id="7" idx="2"/>
          </p:cNvCxnSpPr>
          <p:nvPr/>
        </p:nvCxnSpPr>
        <p:spPr>
          <a:xfrm flipV="1">
            <a:off x="6119995" y="2591064"/>
            <a:ext cx="497757" cy="87195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E1C3D82-D177-06A1-71C1-51FC4F2CF640}"/>
              </a:ext>
            </a:extLst>
          </p:cNvPr>
          <p:cNvSpPr txBox="1"/>
          <p:nvPr/>
        </p:nvSpPr>
        <p:spPr>
          <a:xfrm>
            <a:off x="4703701" y="3449173"/>
            <a:ext cx="2097171" cy="338554"/>
          </a:xfrm>
          <a:prstGeom prst="rect">
            <a:avLst/>
          </a:prstGeom>
          <a:noFill/>
        </p:spPr>
        <p:txBody>
          <a:bodyPr wrap="square">
            <a:spAutoFit/>
          </a:bodyPr>
          <a:lstStyle/>
          <a:p>
            <a:pPr algn="l"/>
            <a:r>
              <a:rPr lang="en-GB" sz="1600" dirty="0">
                <a:solidFill>
                  <a:srgbClr val="C9D1D9"/>
                </a:solidFill>
                <a:latin typeface="-apple-system"/>
              </a:rPr>
              <a:t>Genome assembly</a:t>
            </a:r>
          </a:p>
        </p:txBody>
      </p:sp>
      <p:cxnSp>
        <p:nvCxnSpPr>
          <p:cNvPr id="16" name="Straight Arrow Connector 15">
            <a:extLst>
              <a:ext uri="{FF2B5EF4-FFF2-40B4-BE49-F238E27FC236}">
                <a16:creationId xmlns:a16="http://schemas.microsoft.com/office/drawing/2014/main" id="{60FBD502-58EB-79CB-BB8E-AFF353B4788F}"/>
              </a:ext>
            </a:extLst>
          </p:cNvPr>
          <p:cNvCxnSpPr>
            <a:cxnSpLocks/>
          </p:cNvCxnSpPr>
          <p:nvPr/>
        </p:nvCxnSpPr>
        <p:spPr>
          <a:xfrm flipV="1">
            <a:off x="7533494" y="2252509"/>
            <a:ext cx="673673" cy="12581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EDDBCB-B2DD-71AD-BE19-8B216EF35968}"/>
              </a:ext>
            </a:extLst>
          </p:cNvPr>
          <p:cNvSpPr txBox="1"/>
          <p:nvPr/>
        </p:nvSpPr>
        <p:spPr>
          <a:xfrm>
            <a:off x="8298149" y="1944733"/>
            <a:ext cx="3796316" cy="584775"/>
          </a:xfrm>
          <a:prstGeom prst="rect">
            <a:avLst/>
          </a:prstGeom>
          <a:noFill/>
        </p:spPr>
        <p:txBody>
          <a:bodyPr wrap="square">
            <a:spAutoFit/>
          </a:bodyPr>
          <a:lstStyle>
            <a:defPPr marR="0" lvl="0" algn="l" rtl="0">
              <a:lnSpc>
                <a:spcPct val="100000"/>
              </a:lnSpc>
              <a:spcBef>
                <a:spcPts val="0"/>
              </a:spcBef>
              <a:spcAft>
                <a:spcPts val="0"/>
              </a:spcAft>
            </a:defPPr>
            <a:lvl1pPr>
              <a:defRPr sz="1200" b="1">
                <a:solidFill>
                  <a:srgbClr val="C9D1D9"/>
                </a:solidFill>
                <a:latin typeface="-apple-system"/>
              </a:defRPr>
            </a:lvl1pPr>
          </a:lstStyle>
          <a:p>
            <a:r>
              <a:rPr lang="en-US" sz="1600" dirty="0"/>
              <a:t>1. Submit your genome to an INSDC Sequence database (ENA, NCBI or DDBJ)</a:t>
            </a:r>
          </a:p>
        </p:txBody>
      </p:sp>
      <p:cxnSp>
        <p:nvCxnSpPr>
          <p:cNvPr id="19" name="Straight Arrow Connector 18">
            <a:extLst>
              <a:ext uri="{FF2B5EF4-FFF2-40B4-BE49-F238E27FC236}">
                <a16:creationId xmlns:a16="http://schemas.microsoft.com/office/drawing/2014/main" id="{1CA255DC-7CEE-C9B6-BDD7-4706ED089C4C}"/>
              </a:ext>
            </a:extLst>
          </p:cNvPr>
          <p:cNvCxnSpPr>
            <a:cxnSpLocks/>
            <a:stCxn id="18" idx="2"/>
          </p:cNvCxnSpPr>
          <p:nvPr/>
        </p:nvCxnSpPr>
        <p:spPr>
          <a:xfrm flipH="1">
            <a:off x="9875520" y="2529508"/>
            <a:ext cx="320787" cy="128899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920F619-154F-2AF6-A18D-AAB75FB34D0D}"/>
              </a:ext>
            </a:extLst>
          </p:cNvPr>
          <p:cNvSpPr txBox="1"/>
          <p:nvPr/>
        </p:nvSpPr>
        <p:spPr>
          <a:xfrm>
            <a:off x="7245573" y="3928383"/>
            <a:ext cx="3796316" cy="584775"/>
          </a:xfrm>
          <a:prstGeom prst="rect">
            <a:avLst/>
          </a:prstGeom>
          <a:noFill/>
        </p:spPr>
        <p:txBody>
          <a:bodyPr wrap="square">
            <a:spAutoFit/>
          </a:bodyPr>
          <a:lstStyle>
            <a:defPPr marR="0" lvl="0" algn="l" rtl="0">
              <a:lnSpc>
                <a:spcPct val="100000"/>
              </a:lnSpc>
              <a:spcBef>
                <a:spcPts val="0"/>
              </a:spcBef>
              <a:spcAft>
                <a:spcPts val="0"/>
              </a:spcAft>
            </a:defPPr>
            <a:lvl1pPr>
              <a:defRPr sz="1200" b="1">
                <a:solidFill>
                  <a:srgbClr val="C9D1D9"/>
                </a:solidFill>
                <a:latin typeface="-apple-system"/>
              </a:defRPr>
            </a:lvl1pPr>
          </a:lstStyle>
          <a:p>
            <a:pPr algn="ctr"/>
            <a:r>
              <a:rPr lang="en-US" sz="1600" dirty="0"/>
              <a:t>2. Contact </a:t>
            </a:r>
            <a:r>
              <a:rPr lang="en-US" sz="1600" dirty="0" err="1"/>
              <a:t>WormBase</a:t>
            </a:r>
            <a:r>
              <a:rPr lang="en-US" sz="1600" dirty="0"/>
              <a:t> </a:t>
            </a:r>
            <a:r>
              <a:rPr lang="en-US" sz="1600" dirty="0" err="1"/>
              <a:t>ParaSite</a:t>
            </a:r>
            <a:r>
              <a:rPr lang="en-US" sz="1600" dirty="0"/>
              <a:t> once submitted</a:t>
            </a:r>
          </a:p>
        </p:txBody>
      </p:sp>
      <p:cxnSp>
        <p:nvCxnSpPr>
          <p:cNvPr id="23" name="Straight Arrow Connector 22">
            <a:extLst>
              <a:ext uri="{FF2B5EF4-FFF2-40B4-BE49-F238E27FC236}">
                <a16:creationId xmlns:a16="http://schemas.microsoft.com/office/drawing/2014/main" id="{1E94F00D-F656-69B6-7D41-917ACD7B5D25}"/>
              </a:ext>
            </a:extLst>
          </p:cNvPr>
          <p:cNvCxnSpPr>
            <a:cxnSpLocks/>
          </p:cNvCxnSpPr>
          <p:nvPr/>
        </p:nvCxnSpPr>
        <p:spPr>
          <a:xfrm flipH="1">
            <a:off x="8863585" y="4543936"/>
            <a:ext cx="280145" cy="7473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B7C2705-7EBB-E3B2-BC38-2E347CB147C3}"/>
              </a:ext>
            </a:extLst>
          </p:cNvPr>
          <p:cNvSpPr txBox="1"/>
          <p:nvPr/>
        </p:nvSpPr>
        <p:spPr>
          <a:xfrm>
            <a:off x="6800873" y="5291329"/>
            <a:ext cx="3796316" cy="584775"/>
          </a:xfrm>
          <a:prstGeom prst="rect">
            <a:avLst/>
          </a:prstGeom>
          <a:noFill/>
        </p:spPr>
        <p:txBody>
          <a:bodyPr wrap="square">
            <a:spAutoFit/>
          </a:bodyPr>
          <a:lstStyle>
            <a:defPPr marR="0" lvl="0" algn="l" rtl="0">
              <a:lnSpc>
                <a:spcPct val="100000"/>
              </a:lnSpc>
              <a:spcBef>
                <a:spcPts val="0"/>
              </a:spcBef>
              <a:spcAft>
                <a:spcPts val="0"/>
              </a:spcAft>
            </a:defPPr>
            <a:lvl1pPr>
              <a:defRPr sz="1200" b="1">
                <a:solidFill>
                  <a:srgbClr val="C9D1D9"/>
                </a:solidFill>
                <a:latin typeface="-apple-system"/>
              </a:defRPr>
            </a:lvl1pPr>
          </a:lstStyle>
          <a:p>
            <a:pPr algn="ctr"/>
            <a:r>
              <a:rPr lang="en-US" sz="1600" dirty="0"/>
              <a:t>3. Send us the gene model annotation file in GFF3 file format</a:t>
            </a:r>
          </a:p>
        </p:txBody>
      </p:sp>
      <p:sp>
        <p:nvSpPr>
          <p:cNvPr id="26" name="Google Shape;87;p15">
            <a:extLst>
              <a:ext uri="{FF2B5EF4-FFF2-40B4-BE49-F238E27FC236}">
                <a16:creationId xmlns:a16="http://schemas.microsoft.com/office/drawing/2014/main" id="{8E3F174F-953A-576E-EE94-56FD61B5F859}"/>
              </a:ext>
            </a:extLst>
          </p:cNvPr>
          <p:cNvSpPr txBox="1"/>
          <p:nvPr/>
        </p:nvSpPr>
        <p:spPr>
          <a:xfrm>
            <a:off x="3890673" y="6061395"/>
            <a:ext cx="4956400" cy="574412"/>
          </a:xfrm>
          <a:prstGeom prst="rect">
            <a:avLst/>
          </a:prstGeom>
          <a:noFill/>
          <a:ln>
            <a:noFill/>
          </a:ln>
        </p:spPr>
        <p:txBody>
          <a:bodyPr spcFirstLastPara="1" wrap="square" lIns="121900" tIns="121900" rIns="121900" bIns="121900" anchor="t" anchorCtr="0">
            <a:spAutoFit/>
          </a:bodyPr>
          <a:lstStyle/>
          <a:p>
            <a:pPr algn="ctr"/>
            <a:r>
              <a:rPr lang="en-GB" sz="2133" dirty="0" err="1">
                <a:solidFill>
                  <a:srgbClr val="FFFFFF"/>
                </a:solidFill>
              </a:rPr>
              <a:t>parasite-help@wormbase.org</a:t>
            </a:r>
            <a:endParaRPr sz="2133" dirty="0">
              <a:solidFill>
                <a:srgbClr val="FFFFFF"/>
              </a:solidFill>
            </a:endParaRPr>
          </a:p>
        </p:txBody>
      </p:sp>
    </p:spTree>
    <p:extLst>
      <p:ext uri="{BB962C8B-B14F-4D97-AF65-F5344CB8AC3E}">
        <p14:creationId xmlns:p14="http://schemas.microsoft.com/office/powerpoint/2010/main" val="2227475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3" name="Google Shape;84;p15">
            <a:extLst>
              <a:ext uri="{FF2B5EF4-FFF2-40B4-BE49-F238E27FC236}">
                <a16:creationId xmlns:a16="http://schemas.microsoft.com/office/drawing/2014/main" id="{7F28DCB2-2F55-E7A5-F5C1-B50C059A16B9}"/>
              </a:ext>
            </a:extLst>
          </p:cNvPr>
          <p:cNvSpPr txBox="1"/>
          <p:nvPr/>
        </p:nvSpPr>
        <p:spPr>
          <a:xfrm>
            <a:off x="2404744" y="509367"/>
            <a:ext cx="7382512"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What is a gene?</a:t>
            </a:r>
            <a:endParaRPr sz="2267" dirty="0">
              <a:solidFill>
                <a:srgbClr val="C3D5E8"/>
              </a:solidFill>
            </a:endParaRPr>
          </a:p>
        </p:txBody>
      </p:sp>
      <p:sp>
        <p:nvSpPr>
          <p:cNvPr id="8" name="Rectangle 7">
            <a:extLst>
              <a:ext uri="{FF2B5EF4-FFF2-40B4-BE49-F238E27FC236}">
                <a16:creationId xmlns:a16="http://schemas.microsoft.com/office/drawing/2014/main" id="{C77C0666-6B9F-0353-6386-8CAED34569BF}"/>
              </a:ext>
            </a:extLst>
          </p:cNvPr>
          <p:cNvSpPr/>
          <p:nvPr/>
        </p:nvSpPr>
        <p:spPr>
          <a:xfrm>
            <a:off x="0" y="1104362"/>
            <a:ext cx="12192000" cy="57536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026" name="Picture 2">
            <a:extLst>
              <a:ext uri="{FF2B5EF4-FFF2-40B4-BE49-F238E27FC236}">
                <a16:creationId xmlns:a16="http://schemas.microsoft.com/office/drawing/2014/main" id="{1A6A1438-1D62-0C09-93E7-07CF59ED8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655" y="1104362"/>
            <a:ext cx="10228691" cy="575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74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3" name="Google Shape;84;p15">
            <a:extLst>
              <a:ext uri="{FF2B5EF4-FFF2-40B4-BE49-F238E27FC236}">
                <a16:creationId xmlns:a16="http://schemas.microsoft.com/office/drawing/2014/main" id="{7F28DCB2-2F55-E7A5-F5C1-B50C059A16B9}"/>
              </a:ext>
            </a:extLst>
          </p:cNvPr>
          <p:cNvSpPr txBox="1"/>
          <p:nvPr/>
        </p:nvSpPr>
        <p:spPr>
          <a:xfrm>
            <a:off x="2404744" y="509367"/>
            <a:ext cx="7382512"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What is a gene?</a:t>
            </a:r>
            <a:endParaRPr sz="2267" dirty="0">
              <a:solidFill>
                <a:srgbClr val="C3D5E8"/>
              </a:solidFill>
            </a:endParaRPr>
          </a:p>
        </p:txBody>
      </p:sp>
      <p:sp>
        <p:nvSpPr>
          <p:cNvPr id="8" name="Rectangle 7">
            <a:extLst>
              <a:ext uri="{FF2B5EF4-FFF2-40B4-BE49-F238E27FC236}">
                <a16:creationId xmlns:a16="http://schemas.microsoft.com/office/drawing/2014/main" id="{C77C0666-6B9F-0353-6386-8CAED34569BF}"/>
              </a:ext>
            </a:extLst>
          </p:cNvPr>
          <p:cNvSpPr/>
          <p:nvPr/>
        </p:nvSpPr>
        <p:spPr>
          <a:xfrm>
            <a:off x="0" y="1104362"/>
            <a:ext cx="12192000" cy="57536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026" name="Picture 2">
            <a:extLst>
              <a:ext uri="{FF2B5EF4-FFF2-40B4-BE49-F238E27FC236}">
                <a16:creationId xmlns:a16="http://schemas.microsoft.com/office/drawing/2014/main" id="{1A6A1438-1D62-0C09-93E7-07CF59ED8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655" y="1104362"/>
            <a:ext cx="10228691" cy="575363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9F173DD9-C640-5AD9-0D01-BD23FF386CA4}"/>
              </a:ext>
            </a:extLst>
          </p:cNvPr>
          <p:cNvCxnSpPr/>
          <p:nvPr/>
        </p:nvCxnSpPr>
        <p:spPr>
          <a:xfrm>
            <a:off x="0" y="2674375"/>
            <a:ext cx="12192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38A5501-F468-52BB-EA0B-7C0416F01D89}"/>
              </a:ext>
            </a:extLst>
          </p:cNvPr>
          <p:cNvSpPr txBox="1"/>
          <p:nvPr/>
        </p:nvSpPr>
        <p:spPr>
          <a:xfrm>
            <a:off x="304802" y="1684185"/>
            <a:ext cx="1611085" cy="461665"/>
          </a:xfrm>
          <a:prstGeom prst="rect">
            <a:avLst/>
          </a:prstGeom>
          <a:noFill/>
        </p:spPr>
        <p:txBody>
          <a:bodyPr wrap="square" rtlCol="0">
            <a:spAutoFit/>
          </a:bodyPr>
          <a:lstStyle/>
          <a:p>
            <a:r>
              <a:rPr lang="en-US" sz="2400" dirty="0"/>
              <a:t>Gene page</a:t>
            </a:r>
          </a:p>
        </p:txBody>
      </p:sp>
    </p:spTree>
    <p:extLst>
      <p:ext uri="{BB962C8B-B14F-4D97-AF65-F5344CB8AC3E}">
        <p14:creationId xmlns:p14="http://schemas.microsoft.com/office/powerpoint/2010/main" val="2441804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3" name="Google Shape;84;p15">
            <a:extLst>
              <a:ext uri="{FF2B5EF4-FFF2-40B4-BE49-F238E27FC236}">
                <a16:creationId xmlns:a16="http://schemas.microsoft.com/office/drawing/2014/main" id="{7F28DCB2-2F55-E7A5-F5C1-B50C059A16B9}"/>
              </a:ext>
            </a:extLst>
          </p:cNvPr>
          <p:cNvSpPr txBox="1"/>
          <p:nvPr/>
        </p:nvSpPr>
        <p:spPr>
          <a:xfrm>
            <a:off x="2404744" y="509367"/>
            <a:ext cx="7382512"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What is a gene?</a:t>
            </a:r>
            <a:endParaRPr sz="2267" dirty="0">
              <a:solidFill>
                <a:srgbClr val="C3D5E8"/>
              </a:solidFill>
            </a:endParaRPr>
          </a:p>
        </p:txBody>
      </p:sp>
      <p:sp>
        <p:nvSpPr>
          <p:cNvPr id="8" name="Rectangle 7">
            <a:extLst>
              <a:ext uri="{FF2B5EF4-FFF2-40B4-BE49-F238E27FC236}">
                <a16:creationId xmlns:a16="http://schemas.microsoft.com/office/drawing/2014/main" id="{C77C0666-6B9F-0353-6386-8CAED34569BF}"/>
              </a:ext>
            </a:extLst>
          </p:cNvPr>
          <p:cNvSpPr/>
          <p:nvPr/>
        </p:nvSpPr>
        <p:spPr>
          <a:xfrm>
            <a:off x="0" y="1104362"/>
            <a:ext cx="12192000" cy="57536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026" name="Picture 2">
            <a:extLst>
              <a:ext uri="{FF2B5EF4-FFF2-40B4-BE49-F238E27FC236}">
                <a16:creationId xmlns:a16="http://schemas.microsoft.com/office/drawing/2014/main" id="{1A6A1438-1D62-0C09-93E7-07CF59ED8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655" y="1104362"/>
            <a:ext cx="10228691" cy="575363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9F173DD9-C640-5AD9-0D01-BD23FF386CA4}"/>
              </a:ext>
            </a:extLst>
          </p:cNvPr>
          <p:cNvCxnSpPr/>
          <p:nvPr/>
        </p:nvCxnSpPr>
        <p:spPr>
          <a:xfrm>
            <a:off x="0" y="2674375"/>
            <a:ext cx="12192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38A5501-F468-52BB-EA0B-7C0416F01D89}"/>
              </a:ext>
            </a:extLst>
          </p:cNvPr>
          <p:cNvSpPr txBox="1"/>
          <p:nvPr/>
        </p:nvSpPr>
        <p:spPr>
          <a:xfrm>
            <a:off x="304802" y="1684185"/>
            <a:ext cx="1611085" cy="461665"/>
          </a:xfrm>
          <a:prstGeom prst="rect">
            <a:avLst/>
          </a:prstGeom>
          <a:noFill/>
        </p:spPr>
        <p:txBody>
          <a:bodyPr wrap="square" rtlCol="0">
            <a:spAutoFit/>
          </a:bodyPr>
          <a:lstStyle/>
          <a:p>
            <a:r>
              <a:rPr lang="en-US" sz="2400" dirty="0"/>
              <a:t>Gene page</a:t>
            </a:r>
          </a:p>
        </p:txBody>
      </p:sp>
      <p:sp>
        <p:nvSpPr>
          <p:cNvPr id="20" name="TextBox 19">
            <a:extLst>
              <a:ext uri="{FF2B5EF4-FFF2-40B4-BE49-F238E27FC236}">
                <a16:creationId xmlns:a16="http://schemas.microsoft.com/office/drawing/2014/main" id="{6D95D61C-E950-B47B-A070-A7C28A0DDCC0}"/>
              </a:ext>
            </a:extLst>
          </p:cNvPr>
          <p:cNvSpPr txBox="1"/>
          <p:nvPr/>
        </p:nvSpPr>
        <p:spPr>
          <a:xfrm>
            <a:off x="159632" y="3775995"/>
            <a:ext cx="2245113" cy="461665"/>
          </a:xfrm>
          <a:prstGeom prst="rect">
            <a:avLst/>
          </a:prstGeom>
          <a:noFill/>
        </p:spPr>
        <p:txBody>
          <a:bodyPr wrap="square" rtlCol="0">
            <a:spAutoFit/>
          </a:bodyPr>
          <a:lstStyle/>
          <a:p>
            <a:r>
              <a:rPr lang="en-US" sz="2400" dirty="0"/>
              <a:t>Transcript page</a:t>
            </a:r>
          </a:p>
        </p:txBody>
      </p:sp>
    </p:spTree>
    <p:extLst>
      <p:ext uri="{BB962C8B-B14F-4D97-AF65-F5344CB8AC3E}">
        <p14:creationId xmlns:p14="http://schemas.microsoft.com/office/powerpoint/2010/main" val="4293599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3" name="Google Shape;84;p15">
            <a:extLst>
              <a:ext uri="{FF2B5EF4-FFF2-40B4-BE49-F238E27FC236}">
                <a16:creationId xmlns:a16="http://schemas.microsoft.com/office/drawing/2014/main" id="{7F28DCB2-2F55-E7A5-F5C1-B50C059A16B9}"/>
              </a:ext>
            </a:extLst>
          </p:cNvPr>
          <p:cNvSpPr txBox="1"/>
          <p:nvPr/>
        </p:nvSpPr>
        <p:spPr>
          <a:xfrm>
            <a:off x="2404744" y="3131503"/>
            <a:ext cx="7382512"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What does the encoded protein do?</a:t>
            </a:r>
            <a:endParaRPr sz="2267" dirty="0">
              <a:solidFill>
                <a:srgbClr val="C3D5E8"/>
              </a:solidFill>
            </a:endParaRPr>
          </a:p>
        </p:txBody>
      </p:sp>
    </p:spTree>
    <p:extLst>
      <p:ext uri="{BB962C8B-B14F-4D97-AF65-F5344CB8AC3E}">
        <p14:creationId xmlns:p14="http://schemas.microsoft.com/office/powerpoint/2010/main" val="3730969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A picture containing background pattern&#10;&#10;Description automatically generated"/>
          <p:cNvPicPr preferRelativeResize="0"/>
          <p:nvPr/>
        </p:nvPicPr>
        <p:blipFill rotWithShape="1">
          <a:blip r:embed="rId3">
            <a:alphaModFix amt="61000"/>
          </a:blip>
          <a:srcRect/>
          <a:stretch/>
        </p:blipFill>
        <p:spPr>
          <a:xfrm>
            <a:off x="0" y="1"/>
            <a:ext cx="12192000" cy="6857999"/>
          </a:xfrm>
          <a:prstGeom prst="rect">
            <a:avLst/>
          </a:prstGeom>
          <a:noFill/>
          <a:ln>
            <a:noFill/>
          </a:ln>
        </p:spPr>
      </p:pic>
      <p:sp>
        <p:nvSpPr>
          <p:cNvPr id="55" name="Google Shape;55;p13"/>
          <p:cNvSpPr/>
          <p:nvPr/>
        </p:nvSpPr>
        <p:spPr>
          <a:xfrm>
            <a:off x="226459" y="0"/>
            <a:ext cx="8809957" cy="6858000"/>
          </a:xfrm>
          <a:custGeom>
            <a:avLst/>
            <a:gdLst/>
            <a:ahLst/>
            <a:cxnLst/>
            <a:rect l="l" t="t" r="r" b="b"/>
            <a:pathLst>
              <a:path w="8751613" h="6858000" extrusionOk="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dk1"/>
          </a:solidFill>
          <a:ln>
            <a:noFill/>
          </a:ln>
        </p:spPr>
        <p:txBody>
          <a:bodyPr spcFirstLastPara="1" wrap="square" lIns="91433" tIns="45700" rIns="91433" bIns="45700" anchor="ctr" anchorCtr="0">
            <a:noAutofit/>
          </a:bodyPr>
          <a:lstStyle/>
          <a:p>
            <a:pPr algn="ctr"/>
            <a:endParaRPr sz="1867" dirty="0">
              <a:solidFill>
                <a:schemeClr val="lt1"/>
              </a:solidFill>
              <a:latin typeface="Calibri"/>
              <a:ea typeface="Calibri"/>
              <a:cs typeface="Calibri"/>
              <a:sym typeface="Calibri"/>
            </a:endParaRPr>
          </a:p>
        </p:txBody>
      </p:sp>
      <p:pic>
        <p:nvPicPr>
          <p:cNvPr id="56" name="Google Shape;56;p13"/>
          <p:cNvPicPr preferRelativeResize="0"/>
          <p:nvPr/>
        </p:nvPicPr>
        <p:blipFill rotWithShape="1">
          <a:blip r:embed="rId4">
            <a:alphaModFix/>
          </a:blip>
          <a:srcRect/>
          <a:stretch/>
        </p:blipFill>
        <p:spPr>
          <a:xfrm>
            <a:off x="1882304" y="1862794"/>
            <a:ext cx="5498267" cy="1010564"/>
          </a:xfrm>
          <a:prstGeom prst="rect">
            <a:avLst/>
          </a:prstGeom>
          <a:noFill/>
          <a:ln>
            <a:noFill/>
          </a:ln>
        </p:spPr>
      </p:pic>
      <p:sp>
        <p:nvSpPr>
          <p:cNvPr id="60" name="Google Shape;60;p13"/>
          <p:cNvSpPr/>
          <p:nvPr/>
        </p:nvSpPr>
        <p:spPr>
          <a:xfrm>
            <a:off x="4811327" y="2531349"/>
            <a:ext cx="4189728" cy="369200"/>
          </a:xfrm>
          <a:prstGeom prst="rect">
            <a:avLst/>
          </a:prstGeom>
          <a:noFill/>
          <a:ln>
            <a:noFill/>
          </a:ln>
        </p:spPr>
        <p:txBody>
          <a:bodyPr spcFirstLastPara="1" wrap="square" lIns="91433" tIns="45700" rIns="91433" bIns="45700" anchor="t" anchorCtr="0">
            <a:noAutofit/>
          </a:bodyPr>
          <a:lstStyle/>
          <a:p>
            <a:pPr algn="ctr"/>
            <a:r>
              <a:rPr lang="en-GB" sz="2400" dirty="0">
                <a:solidFill>
                  <a:srgbClr val="C3D5E8"/>
                </a:solidFill>
                <a:latin typeface=""/>
              </a:rPr>
              <a:t>Part 1</a:t>
            </a:r>
            <a:endParaRPr sz="2400" dirty="0">
              <a:solidFill>
                <a:srgbClr val="C3D5E8"/>
              </a:solidFill>
              <a:latin typeface=""/>
            </a:endParaRPr>
          </a:p>
        </p:txBody>
      </p:sp>
      <p:grpSp>
        <p:nvGrpSpPr>
          <p:cNvPr id="6" name="Group 5">
            <a:extLst>
              <a:ext uri="{FF2B5EF4-FFF2-40B4-BE49-F238E27FC236}">
                <a16:creationId xmlns:a16="http://schemas.microsoft.com/office/drawing/2014/main" id="{B6E61473-0AA4-A352-359F-5E190D580FF6}"/>
              </a:ext>
            </a:extLst>
          </p:cNvPr>
          <p:cNvGrpSpPr/>
          <p:nvPr/>
        </p:nvGrpSpPr>
        <p:grpSpPr>
          <a:xfrm>
            <a:off x="2904883" y="483276"/>
            <a:ext cx="3453111" cy="480000"/>
            <a:chOff x="1956283" y="362457"/>
            <a:chExt cx="2589833" cy="360000"/>
          </a:xfrm>
        </p:grpSpPr>
        <p:pic>
          <p:nvPicPr>
            <p:cNvPr id="62" name="Google Shape;62;p13"/>
            <p:cNvPicPr preferRelativeResize="0"/>
            <p:nvPr/>
          </p:nvPicPr>
          <p:blipFill>
            <a:blip r:embed="rId5">
              <a:alphaModFix/>
            </a:blip>
            <a:stretch>
              <a:fillRect/>
            </a:stretch>
          </p:blipFill>
          <p:spPr>
            <a:xfrm>
              <a:off x="1956283" y="362458"/>
              <a:ext cx="1162667" cy="359999"/>
            </a:xfrm>
            <a:prstGeom prst="rect">
              <a:avLst/>
            </a:prstGeom>
            <a:noFill/>
            <a:ln>
              <a:noFill/>
            </a:ln>
          </p:spPr>
        </p:pic>
        <p:pic>
          <p:nvPicPr>
            <p:cNvPr id="63" name="Google Shape;63;p13"/>
            <p:cNvPicPr preferRelativeResize="0"/>
            <p:nvPr/>
          </p:nvPicPr>
          <p:blipFill>
            <a:blip r:embed="rId6">
              <a:alphaModFix/>
            </a:blip>
            <a:stretch>
              <a:fillRect/>
            </a:stretch>
          </p:blipFill>
          <p:spPr>
            <a:xfrm>
              <a:off x="3386116" y="362457"/>
              <a:ext cx="1160000" cy="360000"/>
            </a:xfrm>
            <a:prstGeom prst="rect">
              <a:avLst/>
            </a:prstGeom>
            <a:noFill/>
            <a:ln>
              <a:noFill/>
            </a:ln>
          </p:spPr>
        </p:pic>
      </p:grpSp>
      <p:sp>
        <p:nvSpPr>
          <p:cNvPr id="2" name="Google Shape;87;p15">
            <a:extLst>
              <a:ext uri="{FF2B5EF4-FFF2-40B4-BE49-F238E27FC236}">
                <a16:creationId xmlns:a16="http://schemas.microsoft.com/office/drawing/2014/main" id="{45435CDF-08AB-5E0F-D83F-541EEAC8A31F}"/>
              </a:ext>
            </a:extLst>
          </p:cNvPr>
          <p:cNvSpPr txBox="1"/>
          <p:nvPr/>
        </p:nvSpPr>
        <p:spPr>
          <a:xfrm>
            <a:off x="2331767" y="2789055"/>
            <a:ext cx="4956400" cy="471948"/>
          </a:xfrm>
          <a:prstGeom prst="rect">
            <a:avLst/>
          </a:prstGeom>
          <a:noFill/>
          <a:ln>
            <a:noFill/>
          </a:ln>
        </p:spPr>
        <p:txBody>
          <a:bodyPr spcFirstLastPara="1" wrap="square" lIns="121900" tIns="121900" rIns="121900" bIns="121900" anchor="t" anchorCtr="0">
            <a:spAutoFit/>
          </a:bodyPr>
          <a:lstStyle/>
          <a:p>
            <a:pPr algn="ctr"/>
            <a:r>
              <a:rPr lang="en-GB" sz="1467" dirty="0" err="1">
                <a:solidFill>
                  <a:schemeClr val="bg1"/>
                </a:solidFill>
                <a:latin typeface=""/>
              </a:rPr>
              <a:t>parasite-help@wormbase.org</a:t>
            </a:r>
            <a:endParaRPr sz="1467" dirty="0">
              <a:solidFill>
                <a:schemeClr val="bg1"/>
              </a:solidFill>
              <a:latin typeface=""/>
            </a:endParaRPr>
          </a:p>
        </p:txBody>
      </p:sp>
      <p:pic>
        <p:nvPicPr>
          <p:cNvPr id="1026" name="Picture 2" descr="My STEMM Future – Supporting students from underrepresented groups in STEMM">
            <a:extLst>
              <a:ext uri="{FF2B5EF4-FFF2-40B4-BE49-F238E27FC236}">
                <a16:creationId xmlns:a16="http://schemas.microsoft.com/office/drawing/2014/main" id="{C337DF99-BD51-8DA6-BB7C-66D791BF2A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5333" y="4853982"/>
            <a:ext cx="2552208" cy="7652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63E2BC-E299-238E-3822-21906AAF9E0F}"/>
              </a:ext>
            </a:extLst>
          </p:cNvPr>
          <p:cNvSpPr txBox="1"/>
          <p:nvPr/>
        </p:nvSpPr>
        <p:spPr>
          <a:xfrm>
            <a:off x="2423637" y="5808888"/>
            <a:ext cx="4415600" cy="769634"/>
          </a:xfrm>
          <a:prstGeom prst="rect">
            <a:avLst/>
          </a:prstGeom>
          <a:noFill/>
        </p:spPr>
        <p:txBody>
          <a:bodyPr wrap="square">
            <a:spAutoFit/>
          </a:bodyPr>
          <a:lstStyle/>
          <a:p>
            <a:pPr algn="ctr"/>
            <a:r>
              <a:rPr lang="en-GB" sz="1467" dirty="0">
                <a:solidFill>
                  <a:schemeClr val="bg1"/>
                </a:solidFill>
                <a:latin typeface="Helvetica Neue LT W05_75 Bold" panose="02000503000000020004" pitchFamily="2" charset="0"/>
              </a:rPr>
              <a:t>Helminth Bioinformatics – Asia 2023</a:t>
            </a:r>
          </a:p>
          <a:p>
            <a:pPr algn="ctr"/>
            <a:r>
              <a:rPr lang="en-GB" sz="1467" dirty="0">
                <a:solidFill>
                  <a:schemeClr val="bg1"/>
                </a:solidFill>
                <a:latin typeface="Helvetica Neue LT W05_75 Bold" panose="02000503000000020004" pitchFamily="2" charset="0"/>
              </a:rPr>
              <a:t>21-27 May 2023</a:t>
            </a:r>
          </a:p>
          <a:p>
            <a:pPr algn="ctr"/>
            <a:r>
              <a:rPr lang="en-GB" sz="1467" dirty="0">
                <a:solidFill>
                  <a:schemeClr val="bg1"/>
                </a:solidFill>
                <a:latin typeface="Helvetica Neue LT W05_75 Bold" panose="02000503000000020004" pitchFamily="2" charset="0"/>
              </a:rPr>
              <a:t>KKU, Thailand</a:t>
            </a:r>
          </a:p>
        </p:txBody>
      </p:sp>
      <p:sp>
        <p:nvSpPr>
          <p:cNvPr id="13" name="Rectangle 12">
            <a:extLst>
              <a:ext uri="{FF2B5EF4-FFF2-40B4-BE49-F238E27FC236}">
                <a16:creationId xmlns:a16="http://schemas.microsoft.com/office/drawing/2014/main" id="{00383F45-0C58-BD0A-4C57-0BF198736DEE}"/>
              </a:ext>
            </a:extLst>
          </p:cNvPr>
          <p:cNvSpPr/>
          <p:nvPr/>
        </p:nvSpPr>
        <p:spPr>
          <a:xfrm>
            <a:off x="9295681" y="0"/>
            <a:ext cx="2914000" cy="6858000"/>
          </a:xfrm>
          <a:prstGeom prst="rect">
            <a:avLst/>
          </a:prstGeom>
          <a:solidFill>
            <a:srgbClr val="B8CFE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4" name="Group 13">
            <a:extLst>
              <a:ext uri="{FF2B5EF4-FFF2-40B4-BE49-F238E27FC236}">
                <a16:creationId xmlns:a16="http://schemas.microsoft.com/office/drawing/2014/main" id="{86F9B83A-37B6-4832-2755-364620900EB3}"/>
              </a:ext>
            </a:extLst>
          </p:cNvPr>
          <p:cNvGrpSpPr/>
          <p:nvPr/>
        </p:nvGrpSpPr>
        <p:grpSpPr>
          <a:xfrm>
            <a:off x="9476556" y="919495"/>
            <a:ext cx="2914000" cy="5289501"/>
            <a:chOff x="7092083" y="722457"/>
            <a:chExt cx="2185500" cy="3967126"/>
          </a:xfrm>
        </p:grpSpPr>
        <p:pic>
          <p:nvPicPr>
            <p:cNvPr id="8" name="Google Shape;444;p45">
              <a:extLst>
                <a:ext uri="{FF2B5EF4-FFF2-40B4-BE49-F238E27FC236}">
                  <a16:creationId xmlns:a16="http://schemas.microsoft.com/office/drawing/2014/main" id="{E21F2FC4-578C-9D0B-FB8D-CC593F35CE85}"/>
                </a:ext>
              </a:extLst>
            </p:cNvPr>
            <p:cNvPicPr preferRelativeResize="0">
              <a:picLocks noChangeAspect="1"/>
            </p:cNvPicPr>
            <p:nvPr/>
          </p:nvPicPr>
          <p:blipFill>
            <a:blip r:embed="rId8">
              <a:alphaModFix/>
            </a:blip>
            <a:stretch>
              <a:fillRect/>
            </a:stretch>
          </p:blipFill>
          <p:spPr>
            <a:xfrm>
              <a:off x="7176833" y="2850617"/>
              <a:ext cx="1008000" cy="1008000"/>
            </a:xfrm>
            <a:prstGeom prst="rect">
              <a:avLst/>
            </a:prstGeom>
            <a:noFill/>
            <a:ln>
              <a:noFill/>
            </a:ln>
          </p:spPr>
        </p:pic>
        <p:sp>
          <p:nvSpPr>
            <p:cNvPr id="9" name="Google Shape;446;p45">
              <a:extLst>
                <a:ext uri="{FF2B5EF4-FFF2-40B4-BE49-F238E27FC236}">
                  <a16:creationId xmlns:a16="http://schemas.microsoft.com/office/drawing/2014/main" id="{20B7BFAA-7122-3381-C9D9-32A5E3966390}"/>
                </a:ext>
              </a:extLst>
            </p:cNvPr>
            <p:cNvSpPr txBox="1"/>
            <p:nvPr/>
          </p:nvSpPr>
          <p:spPr>
            <a:xfrm>
              <a:off x="7092083" y="1669573"/>
              <a:ext cx="2185500" cy="1107965"/>
            </a:xfrm>
            <a:prstGeom prst="rect">
              <a:avLst/>
            </a:prstGeom>
            <a:noFill/>
            <a:ln>
              <a:noFill/>
            </a:ln>
          </p:spPr>
          <p:txBody>
            <a:bodyPr spcFirstLastPara="1" wrap="square" lIns="121900" tIns="121900" rIns="121900" bIns="121900" anchor="t" anchorCtr="0">
              <a:spAutoFit/>
            </a:bodyPr>
            <a:lstStyle/>
            <a:p>
              <a:r>
                <a:rPr lang="en-GB" sz="1733" dirty="0">
                  <a:solidFill>
                    <a:schemeClr val="bg1"/>
                  </a:solidFill>
                </a:rPr>
                <a:t>Prof. Matthew Berriman</a:t>
              </a:r>
              <a:br>
                <a:rPr lang="en-GB" sz="1733" dirty="0">
                  <a:solidFill>
                    <a:schemeClr val="bg1"/>
                  </a:solidFill>
                </a:rPr>
              </a:br>
              <a:r>
                <a:rPr lang="en-GB" sz="1467" dirty="0">
                  <a:solidFill>
                    <a:schemeClr val="bg1"/>
                  </a:solidFill>
                </a:rPr>
                <a:t>PI</a:t>
              </a:r>
              <a:endParaRPr sz="1200" dirty="0">
                <a:solidFill>
                  <a:schemeClr val="bg1"/>
                </a:solidFill>
              </a:endParaRPr>
            </a:p>
            <a:p>
              <a:r>
                <a:rPr lang="en-GB" sz="1200" dirty="0">
                  <a:solidFill>
                    <a:schemeClr val="bg1"/>
                  </a:solidFill>
                </a:rPr>
                <a:t>School of Infection &amp; Immunity, </a:t>
              </a:r>
              <a:endParaRPr sz="1200" dirty="0">
                <a:solidFill>
                  <a:schemeClr val="bg1"/>
                </a:solidFill>
              </a:endParaRPr>
            </a:p>
            <a:p>
              <a:r>
                <a:rPr lang="en-GB" sz="1200" dirty="0">
                  <a:solidFill>
                    <a:schemeClr val="bg1"/>
                  </a:solidFill>
                </a:rPr>
                <a:t>College of </a:t>
              </a:r>
              <a:r>
                <a:rPr lang="en-GB" sz="1200" dirty="0" err="1">
                  <a:solidFill>
                    <a:schemeClr val="bg1"/>
                  </a:solidFill>
                </a:rPr>
                <a:t>Medical,Veterinary</a:t>
              </a:r>
              <a:r>
                <a:rPr lang="en-GB" sz="1200" dirty="0">
                  <a:solidFill>
                    <a:schemeClr val="bg1"/>
                  </a:solidFill>
                </a:rPr>
                <a:t> &amp; Life Sciences, </a:t>
              </a:r>
              <a:endParaRPr sz="1200" dirty="0">
                <a:solidFill>
                  <a:schemeClr val="bg1"/>
                </a:solidFill>
              </a:endParaRPr>
            </a:p>
            <a:p>
              <a:r>
                <a:rPr lang="en-GB" sz="1200" dirty="0">
                  <a:solidFill>
                    <a:schemeClr val="bg1"/>
                  </a:solidFill>
                </a:rPr>
                <a:t>University of Glasgow, UK</a:t>
              </a:r>
              <a:endParaRPr sz="1200" dirty="0">
                <a:solidFill>
                  <a:schemeClr val="bg1"/>
                </a:solidFill>
              </a:endParaRPr>
            </a:p>
          </p:txBody>
        </p:sp>
        <p:sp>
          <p:nvSpPr>
            <p:cNvPr id="10" name="Google Shape;448;p45">
              <a:extLst>
                <a:ext uri="{FF2B5EF4-FFF2-40B4-BE49-F238E27FC236}">
                  <a16:creationId xmlns:a16="http://schemas.microsoft.com/office/drawing/2014/main" id="{3515E0B0-EC4D-9244-D5CA-0DAA1C35167A}"/>
                </a:ext>
              </a:extLst>
            </p:cNvPr>
            <p:cNvSpPr txBox="1"/>
            <p:nvPr/>
          </p:nvSpPr>
          <p:spPr>
            <a:xfrm>
              <a:off x="7092083" y="3858617"/>
              <a:ext cx="2185500" cy="830966"/>
            </a:xfrm>
            <a:prstGeom prst="rect">
              <a:avLst/>
            </a:prstGeom>
            <a:noFill/>
            <a:ln>
              <a:noFill/>
            </a:ln>
          </p:spPr>
          <p:txBody>
            <a:bodyPr spcFirstLastPara="1" wrap="square" lIns="121900" tIns="121900" rIns="121900" bIns="121900" anchor="t" anchorCtr="0">
              <a:spAutoFit/>
            </a:bodyPr>
            <a:lstStyle/>
            <a:p>
              <a:r>
                <a:rPr lang="en-GB" sz="1733" dirty="0" err="1">
                  <a:solidFill>
                    <a:srgbClr val="FFFFFF"/>
                  </a:solidFill>
                </a:rPr>
                <a:t>Dionysis</a:t>
              </a:r>
              <a:r>
                <a:rPr lang="en-GB" sz="1733" dirty="0">
                  <a:solidFill>
                    <a:srgbClr val="FFFFFF"/>
                  </a:solidFill>
                </a:rPr>
                <a:t> Grigoriadis</a:t>
              </a:r>
              <a:br>
                <a:rPr lang="en-GB" sz="1733" dirty="0">
                  <a:solidFill>
                    <a:srgbClr val="FFFFFF"/>
                  </a:solidFill>
                </a:rPr>
              </a:br>
              <a:r>
                <a:rPr lang="en-GB" sz="1467" dirty="0">
                  <a:solidFill>
                    <a:srgbClr val="FFFFFF"/>
                  </a:solidFill>
                </a:rPr>
                <a:t>Bioinformatician</a:t>
              </a:r>
              <a:endParaRPr sz="1200" dirty="0">
                <a:solidFill>
                  <a:srgbClr val="FFFFFF"/>
                </a:solidFill>
              </a:endParaRPr>
            </a:p>
            <a:p>
              <a:r>
                <a:rPr lang="en-GB" sz="1200" dirty="0">
                  <a:solidFill>
                    <a:srgbClr val="FFFFFF"/>
                  </a:solidFill>
                </a:rPr>
                <a:t>EMBL's European Bioinformatics Institute (EMBL-EBI), UK</a:t>
              </a:r>
              <a:endParaRPr sz="1200" dirty="0">
                <a:solidFill>
                  <a:srgbClr val="FFFFFF"/>
                </a:solidFill>
              </a:endParaRPr>
            </a:p>
          </p:txBody>
        </p:sp>
        <p:pic>
          <p:nvPicPr>
            <p:cNvPr id="11" name="Google Shape;456;p45">
              <a:extLst>
                <a:ext uri="{FF2B5EF4-FFF2-40B4-BE49-F238E27FC236}">
                  <a16:creationId xmlns:a16="http://schemas.microsoft.com/office/drawing/2014/main" id="{7D694643-F16D-5C9C-C6D5-B52471B9F349}"/>
                </a:ext>
              </a:extLst>
            </p:cNvPr>
            <p:cNvPicPr preferRelativeResize="0">
              <a:picLocks noChangeAspect="1"/>
            </p:cNvPicPr>
            <p:nvPr/>
          </p:nvPicPr>
          <p:blipFill rotWithShape="1">
            <a:blip r:embed="rId9">
              <a:alphaModFix/>
            </a:blip>
            <a:srcRect t="17503" b="6525"/>
            <a:stretch/>
          </p:blipFill>
          <p:spPr>
            <a:xfrm>
              <a:off x="7176833" y="722457"/>
              <a:ext cx="1008000" cy="1008000"/>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99104E-4932-28AF-9BAD-439524C697C2}"/>
              </a:ext>
            </a:extLst>
          </p:cNvPr>
          <p:cNvSpPr/>
          <p:nvPr/>
        </p:nvSpPr>
        <p:spPr>
          <a:xfrm>
            <a:off x="265789" y="287193"/>
            <a:ext cx="11662860" cy="523220"/>
          </a:xfrm>
          <a:prstGeom prst="rect">
            <a:avLst/>
          </a:prstGeom>
        </p:spPr>
        <p:txBody>
          <a:bodyPr wrap="square">
            <a:spAutoFit/>
          </a:bodyPr>
          <a:lstStyle/>
          <a:p>
            <a:pPr algn="ctr"/>
            <a:r>
              <a:rPr lang="en-US" sz="2800" dirty="0">
                <a:solidFill>
                  <a:srgbClr val="C3D5E8"/>
                </a:solidFill>
                <a:latin typeface=""/>
              </a:rPr>
              <a:t>Functional Annotation</a:t>
            </a:r>
          </a:p>
        </p:txBody>
      </p:sp>
      <p:pic>
        <p:nvPicPr>
          <p:cNvPr id="7170" name="Picture 2">
            <a:extLst>
              <a:ext uri="{FF2B5EF4-FFF2-40B4-BE49-F238E27FC236}">
                <a16:creationId xmlns:a16="http://schemas.microsoft.com/office/drawing/2014/main" id="{2B5449A9-EDF0-7DD4-DE20-560469C46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851" y="1417392"/>
            <a:ext cx="5956300" cy="25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F1B82B4-ABD4-6C3C-2780-4548D7984D1A}"/>
              </a:ext>
            </a:extLst>
          </p:cNvPr>
          <p:cNvSpPr/>
          <p:nvPr/>
        </p:nvSpPr>
        <p:spPr>
          <a:xfrm>
            <a:off x="265789" y="1046270"/>
            <a:ext cx="11662860" cy="338554"/>
          </a:xfrm>
          <a:prstGeom prst="rect">
            <a:avLst/>
          </a:prstGeom>
        </p:spPr>
        <p:txBody>
          <a:bodyPr wrap="square">
            <a:spAutoFit/>
          </a:bodyPr>
          <a:lstStyle/>
          <a:p>
            <a:pPr algn="ctr"/>
            <a:r>
              <a:rPr lang="en-US" sz="1600" dirty="0">
                <a:solidFill>
                  <a:srgbClr val="C3D5E8"/>
                </a:solidFill>
                <a:latin typeface=""/>
              </a:rPr>
              <a:t>Gene Ontology</a:t>
            </a:r>
          </a:p>
        </p:txBody>
      </p:sp>
      <p:sp>
        <p:nvSpPr>
          <p:cNvPr id="4" name="TextBox 3">
            <a:extLst>
              <a:ext uri="{FF2B5EF4-FFF2-40B4-BE49-F238E27FC236}">
                <a16:creationId xmlns:a16="http://schemas.microsoft.com/office/drawing/2014/main" id="{5B6D4693-4990-732A-8E42-687C372F990D}"/>
              </a:ext>
            </a:extLst>
          </p:cNvPr>
          <p:cNvSpPr txBox="1"/>
          <p:nvPr/>
        </p:nvSpPr>
        <p:spPr>
          <a:xfrm>
            <a:off x="1238809" y="4354044"/>
            <a:ext cx="9740715" cy="954107"/>
          </a:xfrm>
          <a:prstGeom prst="rect">
            <a:avLst/>
          </a:prstGeom>
          <a:noFill/>
        </p:spPr>
        <p:txBody>
          <a:bodyPr wrap="square">
            <a:spAutoFit/>
          </a:bodyPr>
          <a:lstStyle/>
          <a:p>
            <a:r>
              <a:rPr lang="en-GB" sz="1400" dirty="0">
                <a:solidFill>
                  <a:srgbClr val="C9D1D9"/>
                </a:solidFill>
                <a:latin typeface="-apple-system"/>
              </a:rPr>
              <a:t>Gene ontology is a formal representation of knowledge about a gene with respect to three aspects:</a:t>
            </a:r>
          </a:p>
          <a:p>
            <a:pPr marL="285744" indent="-285744">
              <a:buClr>
                <a:schemeClr val="bg1"/>
              </a:buClr>
              <a:buFont typeface="Arial" panose="020B0604020202020204" pitchFamily="34" charset="0"/>
              <a:buChar char="•"/>
            </a:pPr>
            <a:r>
              <a:rPr lang="en-GB" sz="1400" dirty="0">
                <a:solidFill>
                  <a:srgbClr val="C9D1D9"/>
                </a:solidFill>
                <a:latin typeface="-apple-system"/>
              </a:rPr>
              <a:t>Molecular Function</a:t>
            </a:r>
          </a:p>
          <a:p>
            <a:pPr marL="285744" indent="-285744">
              <a:buClr>
                <a:schemeClr val="bg1"/>
              </a:buClr>
              <a:buFont typeface="Arial" panose="020B0604020202020204" pitchFamily="34" charset="0"/>
              <a:buChar char="•"/>
            </a:pPr>
            <a:r>
              <a:rPr lang="en-GB" sz="1400" dirty="0">
                <a:solidFill>
                  <a:srgbClr val="C9D1D9"/>
                </a:solidFill>
                <a:latin typeface="-apple-system"/>
              </a:rPr>
              <a:t>Cellular Component </a:t>
            </a:r>
          </a:p>
          <a:p>
            <a:pPr marL="285744" indent="-285744">
              <a:buClr>
                <a:schemeClr val="bg1"/>
              </a:buClr>
              <a:buFont typeface="Arial" panose="020B0604020202020204" pitchFamily="34" charset="0"/>
              <a:buChar char="•"/>
            </a:pPr>
            <a:r>
              <a:rPr lang="en-GB" sz="1400" dirty="0">
                <a:solidFill>
                  <a:srgbClr val="C9D1D9"/>
                </a:solidFill>
                <a:latin typeface="-apple-system"/>
              </a:rPr>
              <a:t>Biological Process</a:t>
            </a:r>
            <a:endParaRPr lang="en-US" sz="1400" dirty="0"/>
          </a:p>
        </p:txBody>
      </p:sp>
    </p:spTree>
    <p:extLst>
      <p:ext uri="{BB962C8B-B14F-4D97-AF65-F5344CB8AC3E}">
        <p14:creationId xmlns:p14="http://schemas.microsoft.com/office/powerpoint/2010/main" val="1622414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99104E-4932-28AF-9BAD-439524C697C2}"/>
              </a:ext>
            </a:extLst>
          </p:cNvPr>
          <p:cNvSpPr/>
          <p:nvPr/>
        </p:nvSpPr>
        <p:spPr>
          <a:xfrm>
            <a:off x="265789" y="287193"/>
            <a:ext cx="11662860" cy="523220"/>
          </a:xfrm>
          <a:prstGeom prst="rect">
            <a:avLst/>
          </a:prstGeom>
        </p:spPr>
        <p:txBody>
          <a:bodyPr wrap="square">
            <a:spAutoFit/>
          </a:bodyPr>
          <a:lstStyle/>
          <a:p>
            <a:pPr algn="ctr"/>
            <a:r>
              <a:rPr lang="en-US" sz="2800" dirty="0">
                <a:solidFill>
                  <a:srgbClr val="C3D5E8"/>
                </a:solidFill>
                <a:latin typeface=""/>
              </a:rPr>
              <a:t>Functional Annotation</a:t>
            </a:r>
          </a:p>
        </p:txBody>
      </p:sp>
      <p:sp>
        <p:nvSpPr>
          <p:cNvPr id="2" name="Rectangle 1">
            <a:extLst>
              <a:ext uri="{FF2B5EF4-FFF2-40B4-BE49-F238E27FC236}">
                <a16:creationId xmlns:a16="http://schemas.microsoft.com/office/drawing/2014/main" id="{3F1B82B4-ABD4-6C3C-2780-4548D7984D1A}"/>
              </a:ext>
            </a:extLst>
          </p:cNvPr>
          <p:cNvSpPr/>
          <p:nvPr/>
        </p:nvSpPr>
        <p:spPr>
          <a:xfrm>
            <a:off x="265789" y="1046270"/>
            <a:ext cx="11662860" cy="338554"/>
          </a:xfrm>
          <a:prstGeom prst="rect">
            <a:avLst/>
          </a:prstGeom>
        </p:spPr>
        <p:txBody>
          <a:bodyPr wrap="square">
            <a:spAutoFit/>
          </a:bodyPr>
          <a:lstStyle/>
          <a:p>
            <a:pPr algn="ctr"/>
            <a:r>
              <a:rPr lang="en-US" sz="1600" dirty="0">
                <a:solidFill>
                  <a:srgbClr val="C3D5E8"/>
                </a:solidFill>
                <a:latin typeface=""/>
              </a:rPr>
              <a:t>Protein domains and features</a:t>
            </a:r>
          </a:p>
        </p:txBody>
      </p:sp>
      <p:sp>
        <p:nvSpPr>
          <p:cNvPr id="3" name="TextBox 2">
            <a:extLst>
              <a:ext uri="{FF2B5EF4-FFF2-40B4-BE49-F238E27FC236}">
                <a16:creationId xmlns:a16="http://schemas.microsoft.com/office/drawing/2014/main" id="{03C63770-D971-6EED-6513-CBDF15322227}"/>
              </a:ext>
            </a:extLst>
          </p:cNvPr>
          <p:cNvSpPr txBox="1"/>
          <p:nvPr/>
        </p:nvSpPr>
        <p:spPr>
          <a:xfrm>
            <a:off x="3633719" y="1620678"/>
            <a:ext cx="4924565" cy="523220"/>
          </a:xfrm>
          <a:prstGeom prst="rect">
            <a:avLst/>
          </a:prstGeom>
          <a:noFill/>
        </p:spPr>
        <p:txBody>
          <a:bodyPr wrap="square">
            <a:spAutoFit/>
          </a:bodyPr>
          <a:lstStyle/>
          <a:p>
            <a:pPr algn="ctr">
              <a:spcAft>
                <a:spcPts val="1800"/>
              </a:spcAft>
            </a:pPr>
            <a:r>
              <a:rPr lang="en-GB" sz="1400" dirty="0">
                <a:solidFill>
                  <a:srgbClr val="C9D1D9"/>
                </a:solidFill>
                <a:latin typeface="-apple-system"/>
              </a:rPr>
              <a:t>Usually, by knowing what domains and features exist in a protein, you can create a better understanding of its function!</a:t>
            </a:r>
          </a:p>
        </p:txBody>
      </p:sp>
      <p:pic>
        <p:nvPicPr>
          <p:cNvPr id="5" name="Picture 2">
            <a:extLst>
              <a:ext uri="{FF2B5EF4-FFF2-40B4-BE49-F238E27FC236}">
                <a16:creationId xmlns:a16="http://schemas.microsoft.com/office/drawing/2014/main" id="{242F9C42-5A24-41CB-BC73-9C39D6C9F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214" y="3424379"/>
            <a:ext cx="6255503" cy="35431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03D3C-18AA-C692-1F29-B5719F5B3295}"/>
              </a:ext>
            </a:extLst>
          </p:cNvPr>
          <p:cNvSpPr txBox="1"/>
          <p:nvPr/>
        </p:nvSpPr>
        <p:spPr>
          <a:xfrm>
            <a:off x="3835838" y="2720454"/>
            <a:ext cx="4520327" cy="646331"/>
          </a:xfrm>
          <a:prstGeom prst="rect">
            <a:avLst/>
          </a:prstGeom>
          <a:noFill/>
        </p:spPr>
        <p:txBody>
          <a:bodyPr wrap="square">
            <a:spAutoFit/>
          </a:bodyPr>
          <a:lstStyle/>
          <a:p>
            <a:pPr algn="ctr"/>
            <a:r>
              <a:rPr lang="en-GB" sz="1200" dirty="0">
                <a:solidFill>
                  <a:schemeClr val="bg1"/>
                </a:solidFill>
                <a:latin typeface="IBM Plex Sans" panose="020F0502020204030204" pitchFamily="34" charset="0"/>
              </a:rPr>
              <a:t>“a resource that provides functional analysis of protein sequences by classifying them into families and predicting the presence of domains and important sites..”</a:t>
            </a:r>
            <a:endParaRPr lang="en-US" sz="1200" dirty="0">
              <a:solidFill>
                <a:schemeClr val="bg1"/>
              </a:solidFill>
            </a:endParaRPr>
          </a:p>
        </p:txBody>
      </p:sp>
      <p:cxnSp>
        <p:nvCxnSpPr>
          <p:cNvPr id="9" name="Straight Arrow Connector 8">
            <a:extLst>
              <a:ext uri="{FF2B5EF4-FFF2-40B4-BE49-F238E27FC236}">
                <a16:creationId xmlns:a16="http://schemas.microsoft.com/office/drawing/2014/main" id="{0CAE5AC1-B828-ACE2-B455-32A6AA765CF8}"/>
              </a:ext>
            </a:extLst>
          </p:cNvPr>
          <p:cNvCxnSpPr>
            <a:cxnSpLocks/>
            <a:stCxn id="5" idx="3"/>
          </p:cNvCxnSpPr>
          <p:nvPr/>
        </p:nvCxnSpPr>
        <p:spPr>
          <a:xfrm>
            <a:off x="7191716" y="5195965"/>
            <a:ext cx="1164448"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10" name="Picture 9">
            <a:extLst>
              <a:ext uri="{FF2B5EF4-FFF2-40B4-BE49-F238E27FC236}">
                <a16:creationId xmlns:a16="http://schemas.microsoft.com/office/drawing/2014/main" id="{8FCF2B53-07B6-64B5-3E2F-6CC4B4982F57}"/>
              </a:ext>
            </a:extLst>
          </p:cNvPr>
          <p:cNvPicPr>
            <a:picLocks noChangeAspect="1"/>
          </p:cNvPicPr>
          <p:nvPr/>
        </p:nvPicPr>
        <p:blipFill>
          <a:blip r:embed="rId4"/>
          <a:stretch>
            <a:fillRect/>
          </a:stretch>
        </p:blipFill>
        <p:spPr>
          <a:xfrm>
            <a:off x="8356164" y="4984594"/>
            <a:ext cx="2300045" cy="422741"/>
          </a:xfrm>
          <a:prstGeom prst="rect">
            <a:avLst/>
          </a:prstGeom>
        </p:spPr>
      </p:pic>
      <p:sp>
        <p:nvSpPr>
          <p:cNvPr id="8" name="TextBox 7">
            <a:extLst>
              <a:ext uri="{FF2B5EF4-FFF2-40B4-BE49-F238E27FC236}">
                <a16:creationId xmlns:a16="http://schemas.microsoft.com/office/drawing/2014/main" id="{2F96A037-9F33-5205-1766-B10B0AD7C900}"/>
              </a:ext>
            </a:extLst>
          </p:cNvPr>
          <p:cNvSpPr txBox="1"/>
          <p:nvPr/>
        </p:nvSpPr>
        <p:spPr>
          <a:xfrm>
            <a:off x="3048000" y="2243399"/>
            <a:ext cx="6096000" cy="584775"/>
          </a:xfrm>
          <a:prstGeom prst="rect">
            <a:avLst/>
          </a:prstGeom>
          <a:noFill/>
        </p:spPr>
        <p:txBody>
          <a:bodyPr wrap="square">
            <a:spAutoFit/>
          </a:bodyPr>
          <a:lstStyle/>
          <a:p>
            <a:pPr algn="ctr"/>
            <a:r>
              <a:rPr lang="en-GB" sz="3200" dirty="0" err="1">
                <a:solidFill>
                  <a:schemeClr val="bg1"/>
                </a:solidFill>
                <a:latin typeface="IBM Plex Sans" panose="020F0502020204030204" pitchFamily="34" charset="0"/>
              </a:rPr>
              <a:t>InterPro</a:t>
            </a:r>
            <a:endParaRPr lang="en-US" sz="3200" dirty="0"/>
          </a:p>
        </p:txBody>
      </p:sp>
    </p:spTree>
    <p:extLst>
      <p:ext uri="{BB962C8B-B14F-4D97-AF65-F5344CB8AC3E}">
        <p14:creationId xmlns:p14="http://schemas.microsoft.com/office/powerpoint/2010/main" val="510801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A6FEA35-E250-7320-01A1-B820047A4B12}"/>
              </a:ext>
            </a:extLst>
          </p:cNvPr>
          <p:cNvGrpSpPr/>
          <p:nvPr/>
        </p:nvGrpSpPr>
        <p:grpSpPr>
          <a:xfrm>
            <a:off x="0" y="6597347"/>
            <a:ext cx="12192000" cy="522739"/>
            <a:chOff x="0" y="6597352"/>
            <a:chExt cx="12192000" cy="522739"/>
          </a:xfrm>
        </p:grpSpPr>
        <p:sp>
          <p:nvSpPr>
            <p:cNvPr id="52" name="Rectangle 51">
              <a:extLst>
                <a:ext uri="{FF2B5EF4-FFF2-40B4-BE49-F238E27FC236}">
                  <a16:creationId xmlns:a16="http://schemas.microsoft.com/office/drawing/2014/main" id="{451480ED-0D31-475A-6175-3EB1A962EB26}"/>
                </a:ext>
              </a:extLst>
            </p:cNvPr>
            <p:cNvSpPr/>
            <p:nvPr/>
          </p:nvSpPr>
          <p:spPr>
            <a:xfrm>
              <a:off x="0" y="6597352"/>
              <a:ext cx="12192000"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3" name="TextBox 52">
              <a:extLst>
                <a:ext uri="{FF2B5EF4-FFF2-40B4-BE49-F238E27FC236}">
                  <a16:creationId xmlns:a16="http://schemas.microsoft.com/office/drawing/2014/main" id="{8F1BE963-C17B-9010-4113-D0D990A25161}"/>
                </a:ext>
              </a:extLst>
            </p:cNvPr>
            <p:cNvSpPr txBox="1"/>
            <p:nvPr/>
          </p:nvSpPr>
          <p:spPr>
            <a:xfrm>
              <a:off x="214157" y="6612260"/>
              <a:ext cx="1585690" cy="507831"/>
            </a:xfrm>
            <a:prstGeom prst="rect">
              <a:avLst/>
            </a:prstGeom>
            <a:noFill/>
          </p:spPr>
          <p:txBody>
            <a:bodyPr wrap="none" rtlCol="0">
              <a:spAutoFit/>
            </a:bodyPr>
            <a:lstStyle/>
            <a:p>
              <a:pPr defTabSz="457189">
                <a:defRPr/>
              </a:pPr>
              <a:r>
                <a:rPr lang="en-GB" sz="900" dirty="0" err="1">
                  <a:solidFill>
                    <a:srgbClr val="C3D5E8"/>
                  </a:solidFill>
                  <a:latin typeface="SansSerif" panose="00000400000000000000"/>
                </a:rPr>
                <a:t>parasite-help@wormbase.org</a:t>
              </a:r>
              <a:endParaRPr lang="en-GB" sz="900" dirty="0">
                <a:solidFill>
                  <a:srgbClr val="C3D5E8"/>
                </a:solidFill>
                <a:latin typeface="SansSerif" panose="00000400000000000000"/>
              </a:endParaRPr>
            </a:p>
            <a:p>
              <a:pPr defTabSz="457189">
                <a:defRPr/>
              </a:pPr>
              <a:endParaRPr lang="en-GB" sz="900" dirty="0">
                <a:solidFill>
                  <a:srgbClr val="C3D5E8"/>
                </a:solidFill>
                <a:latin typeface="SansSerif" panose="00000400000000000000"/>
              </a:endParaRPr>
            </a:p>
            <a:p>
              <a:pPr defTabSz="457189">
                <a:defRPr/>
              </a:pPr>
              <a:endParaRPr lang="en-GB" sz="900" dirty="0">
                <a:solidFill>
                  <a:srgbClr val="C3D5E8"/>
                </a:solidFill>
                <a:latin typeface="SansSerif" panose="00000400000000000000"/>
              </a:endParaRPr>
            </a:p>
          </p:txBody>
        </p:sp>
        <p:sp>
          <p:nvSpPr>
            <p:cNvPr id="54" name="TextBox 53">
              <a:extLst>
                <a:ext uri="{FF2B5EF4-FFF2-40B4-BE49-F238E27FC236}">
                  <a16:creationId xmlns:a16="http://schemas.microsoft.com/office/drawing/2014/main" id="{9522CBAF-9791-8355-003A-EC653874F81E}"/>
                </a:ext>
              </a:extLst>
            </p:cNvPr>
            <p:cNvSpPr txBox="1"/>
            <p:nvPr/>
          </p:nvSpPr>
          <p:spPr>
            <a:xfrm>
              <a:off x="1967195" y="6612260"/>
              <a:ext cx="866577" cy="230832"/>
            </a:xfrm>
            <a:prstGeom prst="rect">
              <a:avLst/>
            </a:prstGeom>
            <a:noFill/>
          </p:spPr>
          <p:txBody>
            <a:bodyPr wrap="square" rtlCol="0">
              <a:spAutoFit/>
            </a:bodyPr>
            <a:lstStyle/>
            <a:p>
              <a:pPr defTabSz="457189" fontAlgn="base">
                <a:spcBef>
                  <a:spcPct val="0"/>
                </a:spcBef>
                <a:spcAft>
                  <a:spcPct val="0"/>
                </a:spcAft>
                <a:defRPr/>
              </a:pPr>
              <a:r>
                <a:rPr lang="en-GB" sz="900" dirty="0">
                  <a:solidFill>
                    <a:srgbClr val="C3D5E8"/>
                  </a:solidFill>
                  <a:latin typeface="SansSerif" panose="00000400000000000000"/>
                  <a:cs typeface="Arial" pitchFamily="34" charset="0"/>
                </a:rPr>
                <a:t>@WBParaSite</a:t>
              </a:r>
            </a:p>
          </p:txBody>
        </p:sp>
        <p:pic>
          <p:nvPicPr>
            <p:cNvPr id="55" name="Picture 54" descr="Image result for twitter">
              <a:extLst>
                <a:ext uri="{FF2B5EF4-FFF2-40B4-BE49-F238E27FC236}">
                  <a16:creationId xmlns:a16="http://schemas.microsoft.com/office/drawing/2014/main" id="{A40F9A7F-5F4A-1C56-7E55-96BAE7EE0511}"/>
                </a:ext>
              </a:extLst>
            </p:cNvPr>
            <p:cNvPicPr>
              <a:picLocks noChangeAspect="1" noChangeArrowheads="1"/>
            </p:cNvPicPr>
            <p:nvPr/>
          </p:nvPicPr>
          <p:blipFill rotWithShape="1">
            <a:blip r:embed="rId3" cstate="print">
              <a:biLevel thresh="50000"/>
              <a:extLst>
                <a:ext uri="{28A0092B-C50C-407E-A947-70E740481C1C}">
                  <a14:useLocalDpi xmlns:a14="http://schemas.microsoft.com/office/drawing/2010/main" val="0"/>
                </a:ext>
              </a:extLst>
            </a:blip>
            <a:srcRect t="17227" b="20960"/>
            <a:stretch/>
          </p:blipFill>
          <p:spPr bwMode="auto">
            <a:xfrm>
              <a:off x="1759526" y="6629922"/>
              <a:ext cx="316289" cy="19550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white mail icon">
              <a:extLst>
                <a:ext uri="{FF2B5EF4-FFF2-40B4-BE49-F238E27FC236}">
                  <a16:creationId xmlns:a16="http://schemas.microsoft.com/office/drawing/2014/main" id="{B011C868-0A86-ADAF-7ABE-FAB9A1D61A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96"/>
            <a:stretch/>
          </p:blipFill>
          <p:spPr bwMode="auto">
            <a:xfrm>
              <a:off x="47328" y="6633302"/>
              <a:ext cx="216024" cy="2097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4DAD2395-AAF3-E4BA-5906-366D737246D1}"/>
                </a:ext>
              </a:extLst>
            </p:cNvPr>
            <p:cNvPicPr>
              <a:picLocks noChangeAspect="1"/>
            </p:cNvPicPr>
            <p:nvPr/>
          </p:nvPicPr>
          <p:blipFill>
            <a:blip r:embed="rId5"/>
            <a:stretch>
              <a:fillRect/>
            </a:stretch>
          </p:blipFill>
          <p:spPr>
            <a:xfrm>
              <a:off x="11044251" y="6629922"/>
              <a:ext cx="1120402" cy="205926"/>
            </a:xfrm>
            <a:prstGeom prst="rect">
              <a:avLst/>
            </a:prstGeom>
          </p:spPr>
        </p:pic>
      </p:grpSp>
      <p:sp>
        <p:nvSpPr>
          <p:cNvPr id="7" name="Rectangle 6">
            <a:extLst>
              <a:ext uri="{FF2B5EF4-FFF2-40B4-BE49-F238E27FC236}">
                <a16:creationId xmlns:a16="http://schemas.microsoft.com/office/drawing/2014/main" id="{EE99104E-4932-28AF-9BAD-439524C697C2}"/>
              </a:ext>
            </a:extLst>
          </p:cNvPr>
          <p:cNvSpPr/>
          <p:nvPr/>
        </p:nvSpPr>
        <p:spPr>
          <a:xfrm>
            <a:off x="265789" y="287193"/>
            <a:ext cx="11662860" cy="523220"/>
          </a:xfrm>
          <a:prstGeom prst="rect">
            <a:avLst/>
          </a:prstGeom>
        </p:spPr>
        <p:txBody>
          <a:bodyPr wrap="square">
            <a:spAutoFit/>
          </a:bodyPr>
          <a:lstStyle/>
          <a:p>
            <a:pPr algn="ctr"/>
            <a:r>
              <a:rPr lang="en-US" sz="2800" dirty="0">
                <a:solidFill>
                  <a:srgbClr val="C3D5E8"/>
                </a:solidFill>
                <a:latin typeface=""/>
              </a:rPr>
              <a:t>3D Protein Structure</a:t>
            </a:r>
          </a:p>
        </p:txBody>
      </p:sp>
      <p:sp>
        <p:nvSpPr>
          <p:cNvPr id="2" name="Rectangle 1">
            <a:extLst>
              <a:ext uri="{FF2B5EF4-FFF2-40B4-BE49-F238E27FC236}">
                <a16:creationId xmlns:a16="http://schemas.microsoft.com/office/drawing/2014/main" id="{3F1B82B4-ABD4-6C3C-2780-4548D7984D1A}"/>
              </a:ext>
            </a:extLst>
          </p:cNvPr>
          <p:cNvSpPr/>
          <p:nvPr/>
        </p:nvSpPr>
        <p:spPr>
          <a:xfrm>
            <a:off x="265789" y="1046268"/>
            <a:ext cx="11662860" cy="400110"/>
          </a:xfrm>
          <a:prstGeom prst="rect">
            <a:avLst/>
          </a:prstGeom>
        </p:spPr>
        <p:txBody>
          <a:bodyPr wrap="square">
            <a:spAutoFit/>
          </a:bodyPr>
          <a:lstStyle/>
          <a:p>
            <a:pPr algn="ctr"/>
            <a:r>
              <a:rPr lang="en-US" sz="2000" dirty="0">
                <a:solidFill>
                  <a:srgbClr val="C3D5E8"/>
                </a:solidFill>
                <a:latin typeface=""/>
              </a:rPr>
              <a:t>Proteins are 3D molecules, and their 3D structure play a huge role on their function!</a:t>
            </a:r>
          </a:p>
        </p:txBody>
      </p:sp>
      <p:sp>
        <p:nvSpPr>
          <p:cNvPr id="8" name="TextBox 7">
            <a:extLst>
              <a:ext uri="{FF2B5EF4-FFF2-40B4-BE49-F238E27FC236}">
                <a16:creationId xmlns:a16="http://schemas.microsoft.com/office/drawing/2014/main" id="{08F89AFC-2624-5E13-29C3-A9FE8D10113C}"/>
              </a:ext>
            </a:extLst>
          </p:cNvPr>
          <p:cNvSpPr txBox="1"/>
          <p:nvPr/>
        </p:nvSpPr>
        <p:spPr>
          <a:xfrm>
            <a:off x="1537392" y="1771027"/>
            <a:ext cx="9117213" cy="830997"/>
          </a:xfrm>
          <a:prstGeom prst="rect">
            <a:avLst/>
          </a:prstGeom>
          <a:noFill/>
        </p:spPr>
        <p:txBody>
          <a:bodyPr wrap="square">
            <a:spAutoFit/>
          </a:bodyPr>
          <a:lstStyle/>
          <a:p>
            <a:pPr algn="ctr"/>
            <a:r>
              <a:rPr lang="en-GB" sz="2400" dirty="0">
                <a:solidFill>
                  <a:srgbClr val="C9D1D9"/>
                </a:solidFill>
                <a:latin typeface="-apple-system"/>
              </a:rPr>
              <a:t>Knowledge of protein's 3D structure is a huge hint for understanding how the protein works</a:t>
            </a:r>
            <a:endParaRPr lang="en-US" sz="2400" dirty="0"/>
          </a:p>
        </p:txBody>
      </p:sp>
      <p:sp>
        <p:nvSpPr>
          <p:cNvPr id="12" name="TextBox 11">
            <a:extLst>
              <a:ext uri="{FF2B5EF4-FFF2-40B4-BE49-F238E27FC236}">
                <a16:creationId xmlns:a16="http://schemas.microsoft.com/office/drawing/2014/main" id="{A35E4AC0-A5FC-3AE9-53D0-CC43E17418C4}"/>
              </a:ext>
            </a:extLst>
          </p:cNvPr>
          <p:cNvSpPr txBox="1"/>
          <p:nvPr/>
        </p:nvSpPr>
        <p:spPr>
          <a:xfrm>
            <a:off x="9053285" y="2676852"/>
            <a:ext cx="2875363" cy="3431709"/>
          </a:xfrm>
          <a:prstGeom prst="rect">
            <a:avLst/>
          </a:prstGeom>
          <a:noFill/>
        </p:spPr>
        <p:txBody>
          <a:bodyPr wrap="square">
            <a:spAutoFit/>
          </a:bodyPr>
          <a:lstStyle/>
          <a:p>
            <a:pPr algn="ctr">
              <a:spcAft>
                <a:spcPts val="600"/>
              </a:spcAft>
            </a:pPr>
            <a:r>
              <a:rPr lang="en-GB" sz="2800" b="1" dirty="0">
                <a:solidFill>
                  <a:srgbClr val="C9D1D9"/>
                </a:solidFill>
                <a:latin typeface="-apple-system"/>
              </a:rPr>
              <a:t>AlphaFold</a:t>
            </a:r>
          </a:p>
          <a:p>
            <a:pPr algn="ctr">
              <a:spcAft>
                <a:spcPts val="3600"/>
              </a:spcAft>
            </a:pPr>
            <a:r>
              <a:rPr lang="en-GB" sz="1400" dirty="0">
                <a:solidFill>
                  <a:srgbClr val="C9D1D9"/>
                </a:solidFill>
                <a:latin typeface="-apple-system"/>
              </a:rPr>
              <a:t>https://</a:t>
            </a:r>
            <a:r>
              <a:rPr lang="en-GB" sz="1400" dirty="0" err="1">
                <a:solidFill>
                  <a:srgbClr val="C9D1D9"/>
                </a:solidFill>
                <a:latin typeface="-apple-system"/>
              </a:rPr>
              <a:t>alphafold.ebi.ac.uk</a:t>
            </a:r>
            <a:r>
              <a:rPr lang="en-GB" sz="1400" dirty="0">
                <a:solidFill>
                  <a:srgbClr val="C9D1D9"/>
                </a:solidFill>
                <a:latin typeface="-apple-system"/>
              </a:rPr>
              <a:t>/</a:t>
            </a:r>
          </a:p>
          <a:p>
            <a:pPr algn="ctr"/>
            <a:r>
              <a:rPr lang="en-GB" sz="2000" dirty="0">
                <a:solidFill>
                  <a:srgbClr val="C9D1D9"/>
                </a:solidFill>
                <a:latin typeface="-apple-system"/>
              </a:rPr>
              <a:t>Artificial Intelligence (AI) system </a:t>
            </a:r>
          </a:p>
          <a:p>
            <a:endParaRPr lang="en-GB" sz="2000" dirty="0">
              <a:solidFill>
                <a:srgbClr val="C9D1D9"/>
              </a:solidFill>
              <a:latin typeface="-apple-system"/>
            </a:endParaRPr>
          </a:p>
          <a:p>
            <a:pPr algn="ctr"/>
            <a:r>
              <a:rPr lang="en-GB" sz="2000" dirty="0">
                <a:solidFill>
                  <a:srgbClr val="C9D1D9"/>
                </a:solidFill>
                <a:latin typeface="-apple-system"/>
              </a:rPr>
              <a:t>Computational prediction of  protein structures with unprecedented accuracy and speed.</a:t>
            </a:r>
            <a:endParaRPr lang="en-US" sz="2000" dirty="0"/>
          </a:p>
        </p:txBody>
      </p:sp>
      <p:pic>
        <p:nvPicPr>
          <p:cNvPr id="12290" name="Picture 2">
            <a:extLst>
              <a:ext uri="{FF2B5EF4-FFF2-40B4-BE49-F238E27FC236}">
                <a16:creationId xmlns:a16="http://schemas.microsoft.com/office/drawing/2014/main" id="{FB3F72B3-A64A-1F16-12EE-5744E300F4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341" y="2676851"/>
            <a:ext cx="8617857" cy="346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23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DE0A54-54A6-AFC2-A4B5-2FD6103F6777}"/>
              </a:ext>
            </a:extLst>
          </p:cNvPr>
          <p:cNvSpPr/>
          <p:nvPr/>
        </p:nvSpPr>
        <p:spPr>
          <a:xfrm>
            <a:off x="265789" y="287193"/>
            <a:ext cx="11662860" cy="523220"/>
          </a:xfrm>
          <a:prstGeom prst="rect">
            <a:avLst/>
          </a:prstGeom>
        </p:spPr>
        <p:txBody>
          <a:bodyPr wrap="square">
            <a:spAutoFit/>
          </a:bodyPr>
          <a:lstStyle/>
          <a:p>
            <a:pPr algn="ctr"/>
            <a:r>
              <a:rPr lang="en-US" sz="2800" dirty="0">
                <a:solidFill>
                  <a:srgbClr val="C3D5E8"/>
                </a:solidFill>
                <a:latin typeface=""/>
              </a:rPr>
              <a:t>Applications of AlphaFold 3D protein models </a:t>
            </a:r>
          </a:p>
        </p:txBody>
      </p:sp>
      <p:sp>
        <p:nvSpPr>
          <p:cNvPr id="2" name="TextBox 1">
            <a:extLst>
              <a:ext uri="{FF2B5EF4-FFF2-40B4-BE49-F238E27FC236}">
                <a16:creationId xmlns:a16="http://schemas.microsoft.com/office/drawing/2014/main" id="{797FA172-A794-7950-A85C-A0B339B05F7D}"/>
              </a:ext>
            </a:extLst>
          </p:cNvPr>
          <p:cNvSpPr txBox="1"/>
          <p:nvPr/>
        </p:nvSpPr>
        <p:spPr>
          <a:xfrm>
            <a:off x="877714" y="1107112"/>
            <a:ext cx="9886081" cy="707886"/>
          </a:xfrm>
          <a:prstGeom prst="rect">
            <a:avLst/>
          </a:prstGeom>
          <a:noFill/>
        </p:spPr>
        <p:txBody>
          <a:bodyPr wrap="square">
            <a:spAutoFit/>
          </a:bodyPr>
          <a:lstStyle/>
          <a:p>
            <a:pPr algn="ctr"/>
            <a:r>
              <a:rPr lang="en-GB" sz="2000" dirty="0">
                <a:solidFill>
                  <a:srgbClr val="C9D1D9"/>
                </a:solidFill>
                <a:latin typeface="-apple-system"/>
              </a:rPr>
              <a:t>You can download the 3D protein structure from the AlphaFold resource and use it to perform your desired analysis.</a:t>
            </a:r>
          </a:p>
        </p:txBody>
      </p:sp>
      <p:sp>
        <p:nvSpPr>
          <p:cNvPr id="9" name="TextBox 8">
            <a:extLst>
              <a:ext uri="{FF2B5EF4-FFF2-40B4-BE49-F238E27FC236}">
                <a16:creationId xmlns:a16="http://schemas.microsoft.com/office/drawing/2014/main" id="{88BF2B91-9082-F975-E9A7-31FE09A6384E}"/>
              </a:ext>
            </a:extLst>
          </p:cNvPr>
          <p:cNvSpPr txBox="1"/>
          <p:nvPr/>
        </p:nvSpPr>
        <p:spPr>
          <a:xfrm>
            <a:off x="263351" y="2111697"/>
            <a:ext cx="11662860" cy="2677656"/>
          </a:xfrm>
          <a:prstGeom prst="rect">
            <a:avLst/>
          </a:prstGeom>
          <a:noFill/>
        </p:spPr>
        <p:txBody>
          <a:bodyPr wrap="square">
            <a:spAutoFit/>
          </a:bodyPr>
          <a:lstStyle/>
          <a:p>
            <a:pPr algn="ctr"/>
            <a:r>
              <a:rPr lang="en-GB" sz="2400" dirty="0">
                <a:solidFill>
                  <a:srgbClr val="CCCCCC"/>
                </a:solidFill>
                <a:latin typeface="-apple-system"/>
              </a:rPr>
              <a:t>Online tools that can be used with the downloaded structures from </a:t>
            </a:r>
            <a:r>
              <a:rPr lang="en-GB" sz="2400" dirty="0" err="1">
                <a:solidFill>
                  <a:srgbClr val="CCCCCC"/>
                </a:solidFill>
                <a:latin typeface="-apple-system"/>
              </a:rPr>
              <a:t>AlphaFold</a:t>
            </a:r>
            <a:r>
              <a:rPr lang="en-GB" sz="2400" dirty="0">
                <a:solidFill>
                  <a:srgbClr val="CCCCCC"/>
                </a:solidFill>
                <a:latin typeface="-apple-system"/>
              </a:rPr>
              <a:t>:</a:t>
            </a:r>
          </a:p>
          <a:p>
            <a:pPr marL="380990" indent="-380990">
              <a:buClr>
                <a:schemeClr val="bg1"/>
              </a:buClr>
              <a:buFont typeface="Arial" panose="020B0604020202020204" pitchFamily="34" charset="0"/>
              <a:buChar char="•"/>
            </a:pPr>
            <a:r>
              <a:rPr lang="en-GB" sz="2400" dirty="0">
                <a:solidFill>
                  <a:srgbClr val="CCCCCC"/>
                </a:solidFill>
                <a:latin typeface="-apple-system"/>
                <a:hlinkClick r:id="rId3" tooltip="http://www.swissdock.ch/">
                  <a:extLst>
                    <a:ext uri="{A12FA001-AC4F-418D-AE19-62706E023703}">
                      <ahyp:hlinkClr xmlns:ahyp="http://schemas.microsoft.com/office/drawing/2018/hyperlinkcolor" val="tx"/>
                    </a:ext>
                  </a:extLst>
                </a:hlinkClick>
              </a:rPr>
              <a:t>SwissDock</a:t>
            </a:r>
            <a:r>
              <a:rPr lang="en-GB" sz="2400" dirty="0">
                <a:solidFill>
                  <a:srgbClr val="CCCCCC"/>
                </a:solidFill>
                <a:latin typeface="-apple-system"/>
              </a:rPr>
              <a:t>, a web service to predict the molecular interactions that may occur between a target protein and a small molecule. It is used alongside S3DB, a database of manually curated target and ligand structures, inspired by the Ligand-Protein Database.</a:t>
            </a:r>
          </a:p>
          <a:p>
            <a:pPr marL="380990" indent="-380990">
              <a:buClr>
                <a:schemeClr val="bg1"/>
              </a:buClr>
              <a:buFont typeface="Arial" panose="020B0604020202020204" pitchFamily="34" charset="0"/>
              <a:buChar char="•"/>
            </a:pPr>
            <a:r>
              <a:rPr lang="en-GB" sz="2400" dirty="0">
                <a:solidFill>
                  <a:srgbClr val="CCCCCC"/>
                </a:solidFill>
                <a:latin typeface="-apple-system"/>
                <a:hlinkClick r:id="rId4" tooltip="https://zhanggroup.org/">
                  <a:extLst>
                    <a:ext uri="{A12FA001-AC4F-418D-AE19-62706E023703}">
                      <ahyp:hlinkClr xmlns:ahyp="http://schemas.microsoft.com/office/drawing/2018/hyperlinkcolor" val="tx"/>
                    </a:ext>
                  </a:extLst>
                </a:hlinkClick>
              </a:rPr>
              <a:t>Zhang group Online-serivces portal</a:t>
            </a:r>
            <a:endParaRPr lang="en-GB" sz="2400" dirty="0">
              <a:solidFill>
                <a:srgbClr val="CCCCCC"/>
              </a:solidFill>
              <a:latin typeface="-apple-system"/>
            </a:endParaRPr>
          </a:p>
          <a:p>
            <a:pPr marL="380990" lvl="4" indent="-380990">
              <a:buClr>
                <a:schemeClr val="bg1"/>
              </a:buClr>
              <a:buFont typeface="Arial" panose="020B0604020202020204" pitchFamily="34" charset="0"/>
              <a:buChar char="•"/>
            </a:pPr>
            <a:r>
              <a:rPr lang="en-GB" sz="2400" dirty="0">
                <a:solidFill>
                  <a:srgbClr val="CCCCCC"/>
                </a:solidFill>
                <a:latin typeface="-apple-system"/>
              </a:rPr>
              <a:t>Docking simulations (</a:t>
            </a:r>
            <a:r>
              <a:rPr lang="en-GB" sz="2400" dirty="0">
                <a:solidFill>
                  <a:srgbClr val="CCCCCC"/>
                </a:solidFill>
                <a:latin typeface="-apple-system"/>
                <a:hlinkClick r:id="rId5" tooltip="https://zhanggroup.org/EDock/">
                  <a:extLst>
                    <a:ext uri="{A12FA001-AC4F-418D-AE19-62706E023703}">
                      <ahyp:hlinkClr xmlns:ahyp="http://schemas.microsoft.com/office/drawing/2018/hyperlinkcolor" val="tx"/>
                    </a:ext>
                  </a:extLst>
                </a:hlinkClick>
              </a:rPr>
              <a:t>https://zhanggroup.org/EDock/</a:t>
            </a:r>
            <a:r>
              <a:rPr lang="en-GB" sz="2400" dirty="0">
                <a:solidFill>
                  <a:srgbClr val="CCCCCC"/>
                </a:solidFill>
                <a:latin typeface="-apple-system"/>
              </a:rPr>
              <a:t>) against different ligands.</a:t>
            </a:r>
          </a:p>
          <a:p>
            <a:pPr marL="380990" indent="-380990">
              <a:buClr>
                <a:schemeClr val="bg1"/>
              </a:buClr>
              <a:buFont typeface="Arial" panose="020B0604020202020204" pitchFamily="34" charset="0"/>
              <a:buChar char="•"/>
            </a:pPr>
            <a:r>
              <a:rPr lang="en-GB" sz="2400" dirty="0">
                <a:solidFill>
                  <a:srgbClr val="CCCCCC"/>
                </a:solidFill>
                <a:latin typeface="-apple-system"/>
              </a:rPr>
              <a:t>Protein structure alignment with another protein (</a:t>
            </a:r>
            <a:r>
              <a:rPr lang="en-GB" sz="2400" dirty="0">
                <a:solidFill>
                  <a:srgbClr val="CCCCCC"/>
                </a:solidFill>
                <a:latin typeface="-apple-system"/>
                <a:hlinkClick r:id="rId6" tooltip="https://zhanggroup.org/TM-align/">
                  <a:extLst>
                    <a:ext uri="{A12FA001-AC4F-418D-AE19-62706E023703}">
                      <ahyp:hlinkClr xmlns:ahyp="http://schemas.microsoft.com/office/drawing/2018/hyperlinkcolor" val="tx"/>
                    </a:ext>
                  </a:extLst>
                </a:hlinkClick>
              </a:rPr>
              <a:t>https://zhanggroup.org/TM-align/</a:t>
            </a:r>
            <a:r>
              <a:rPr lang="en-GB" sz="2400" dirty="0">
                <a:solidFill>
                  <a:srgbClr val="CCCCCC"/>
                </a:solidFill>
                <a:latin typeface="-apple-system"/>
              </a:rPr>
              <a:t>).</a:t>
            </a:r>
          </a:p>
        </p:txBody>
      </p:sp>
    </p:spTree>
    <p:extLst>
      <p:ext uri="{BB962C8B-B14F-4D97-AF65-F5344CB8AC3E}">
        <p14:creationId xmlns:p14="http://schemas.microsoft.com/office/powerpoint/2010/main" val="957322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quence homology - Wikipedia">
            <a:extLst>
              <a:ext uri="{FF2B5EF4-FFF2-40B4-BE49-F238E27FC236}">
                <a16:creationId xmlns:a16="http://schemas.microsoft.com/office/drawing/2014/main" id="{5567ABCC-4C69-3CEC-2F22-AFDEEB066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74" y="2785323"/>
            <a:ext cx="5468239" cy="2752632"/>
          </a:xfrm>
          <a:prstGeom prst="rect">
            <a:avLst/>
          </a:prstGeom>
          <a:solidFill>
            <a:schemeClr val="bg1"/>
          </a:solidFill>
        </p:spPr>
      </p:pic>
      <p:sp>
        <p:nvSpPr>
          <p:cNvPr id="3" name="TextBox 2">
            <a:extLst>
              <a:ext uri="{FF2B5EF4-FFF2-40B4-BE49-F238E27FC236}">
                <a16:creationId xmlns:a16="http://schemas.microsoft.com/office/drawing/2014/main" id="{FE9A7436-BBA3-1729-3B2A-BB643B7EB8AC}"/>
              </a:ext>
            </a:extLst>
          </p:cNvPr>
          <p:cNvSpPr txBox="1"/>
          <p:nvPr/>
        </p:nvSpPr>
        <p:spPr>
          <a:xfrm>
            <a:off x="5952626" y="3030559"/>
            <a:ext cx="6074591" cy="1615827"/>
          </a:xfrm>
          <a:prstGeom prst="rect">
            <a:avLst/>
          </a:prstGeom>
          <a:noFill/>
        </p:spPr>
        <p:txBody>
          <a:bodyPr wrap="square">
            <a:spAutoFit/>
          </a:bodyPr>
          <a:lstStyle/>
          <a:p>
            <a:pPr algn="ctr">
              <a:spcAft>
                <a:spcPts val="1800"/>
              </a:spcAft>
            </a:pPr>
            <a:r>
              <a:rPr lang="en-GB" sz="1400" b="1" dirty="0">
                <a:solidFill>
                  <a:srgbClr val="C9D1D9"/>
                </a:solidFill>
                <a:latin typeface="-apple-system"/>
              </a:rPr>
              <a:t>Why would researchers want to find orthologues in other species for their gene of interest?</a:t>
            </a:r>
          </a:p>
          <a:p>
            <a:pPr algn="ctr">
              <a:spcAft>
                <a:spcPts val="1800"/>
              </a:spcAft>
            </a:pPr>
            <a:r>
              <a:rPr lang="en-GB" sz="1400" dirty="0">
                <a:solidFill>
                  <a:srgbClr val="C9D1D9"/>
                </a:solidFill>
                <a:latin typeface="-apple-system"/>
              </a:rPr>
              <a:t>Functional Annotation! If the function of this gene in S. mansoni is not known, you can check the function of its orthologues genes in other species like </a:t>
            </a:r>
            <a:r>
              <a:rPr lang="en-GB" sz="1400" i="1" dirty="0">
                <a:solidFill>
                  <a:srgbClr val="C9D1D9"/>
                </a:solidFill>
                <a:latin typeface="-apple-system"/>
              </a:rPr>
              <a:t>C. elegans</a:t>
            </a:r>
            <a:r>
              <a:rPr lang="en-GB" sz="1400" dirty="0">
                <a:solidFill>
                  <a:srgbClr val="C9D1D9"/>
                </a:solidFill>
                <a:latin typeface="-apple-system"/>
              </a:rPr>
              <a:t> or other Schistosomes. Many times you will find that orthologous genes function will be similar to this of your gene of interest.</a:t>
            </a:r>
          </a:p>
        </p:txBody>
      </p:sp>
      <p:pic>
        <p:nvPicPr>
          <p:cNvPr id="6" name="Picture 5">
            <a:extLst>
              <a:ext uri="{FF2B5EF4-FFF2-40B4-BE49-F238E27FC236}">
                <a16:creationId xmlns:a16="http://schemas.microsoft.com/office/drawing/2014/main" id="{B502236A-7DC2-C337-8C13-D22A6AAAE90C}"/>
              </a:ext>
            </a:extLst>
          </p:cNvPr>
          <p:cNvPicPr>
            <a:picLocks noChangeAspect="1"/>
          </p:cNvPicPr>
          <p:nvPr/>
        </p:nvPicPr>
        <p:blipFill>
          <a:blip r:embed="rId4"/>
          <a:stretch>
            <a:fillRect/>
          </a:stretch>
        </p:blipFill>
        <p:spPr>
          <a:xfrm>
            <a:off x="2357283" y="5902188"/>
            <a:ext cx="3595344" cy="660813"/>
          </a:xfrm>
          <a:prstGeom prst="rect">
            <a:avLst/>
          </a:prstGeom>
        </p:spPr>
      </p:pic>
      <p:cxnSp>
        <p:nvCxnSpPr>
          <p:cNvPr id="9" name="Straight Arrow Connector 8">
            <a:extLst>
              <a:ext uri="{FF2B5EF4-FFF2-40B4-BE49-F238E27FC236}">
                <a16:creationId xmlns:a16="http://schemas.microsoft.com/office/drawing/2014/main" id="{C35A8195-47ED-B3A8-2729-B3828C214027}"/>
              </a:ext>
            </a:extLst>
          </p:cNvPr>
          <p:cNvCxnSpPr>
            <a:stCxn id="6" idx="3"/>
          </p:cNvCxnSpPr>
          <p:nvPr/>
        </p:nvCxnSpPr>
        <p:spPr>
          <a:xfrm flipV="1">
            <a:off x="5952628" y="6228248"/>
            <a:ext cx="905497" cy="4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172" name="Picture 4" descr="GitHub - Ensembl/ensembl-compara: The Ensembl Compara Perl API and SQL  schema">
            <a:extLst>
              <a:ext uri="{FF2B5EF4-FFF2-40B4-BE49-F238E27FC236}">
                <a16:creationId xmlns:a16="http://schemas.microsoft.com/office/drawing/2014/main" id="{151D2536-FF2C-951A-9DD8-8357A86CD1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4718"/>
          <a:stretch/>
        </p:blipFill>
        <p:spPr bwMode="auto">
          <a:xfrm>
            <a:off x="6938747" y="5809868"/>
            <a:ext cx="2359959" cy="770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F6B9216-FB9C-49E8-65F1-C4AA0DF8AFA7}"/>
              </a:ext>
            </a:extLst>
          </p:cNvPr>
          <p:cNvSpPr/>
          <p:nvPr/>
        </p:nvSpPr>
        <p:spPr>
          <a:xfrm>
            <a:off x="265789" y="287193"/>
            <a:ext cx="11662860" cy="523220"/>
          </a:xfrm>
          <a:prstGeom prst="rect">
            <a:avLst/>
          </a:prstGeom>
        </p:spPr>
        <p:txBody>
          <a:bodyPr wrap="square">
            <a:spAutoFit/>
          </a:bodyPr>
          <a:lstStyle/>
          <a:p>
            <a:pPr algn="ctr"/>
            <a:r>
              <a:rPr lang="en-US" sz="2800" dirty="0">
                <a:solidFill>
                  <a:srgbClr val="C3D5E8"/>
                </a:solidFill>
                <a:latin typeface=""/>
              </a:rPr>
              <a:t>Comparative Genomics</a:t>
            </a:r>
          </a:p>
        </p:txBody>
      </p:sp>
      <p:sp>
        <p:nvSpPr>
          <p:cNvPr id="5" name="Rectangle 4">
            <a:extLst>
              <a:ext uri="{FF2B5EF4-FFF2-40B4-BE49-F238E27FC236}">
                <a16:creationId xmlns:a16="http://schemas.microsoft.com/office/drawing/2014/main" id="{FF86649C-C66F-8AC4-1332-5314E809665B}"/>
              </a:ext>
            </a:extLst>
          </p:cNvPr>
          <p:cNvSpPr/>
          <p:nvPr/>
        </p:nvSpPr>
        <p:spPr>
          <a:xfrm>
            <a:off x="121197" y="2241279"/>
            <a:ext cx="11662860" cy="338554"/>
          </a:xfrm>
          <a:prstGeom prst="rect">
            <a:avLst/>
          </a:prstGeom>
        </p:spPr>
        <p:txBody>
          <a:bodyPr wrap="square">
            <a:spAutoFit/>
          </a:bodyPr>
          <a:lstStyle/>
          <a:p>
            <a:pPr algn="ctr"/>
            <a:r>
              <a:rPr lang="en-US" sz="1600" dirty="0">
                <a:solidFill>
                  <a:srgbClr val="C3D5E8"/>
                </a:solidFill>
                <a:latin typeface=""/>
              </a:rPr>
              <a:t>Orthologues and Paralogues</a:t>
            </a:r>
          </a:p>
        </p:txBody>
      </p:sp>
      <p:sp>
        <p:nvSpPr>
          <p:cNvPr id="8" name="TextBox 7">
            <a:extLst>
              <a:ext uri="{FF2B5EF4-FFF2-40B4-BE49-F238E27FC236}">
                <a16:creationId xmlns:a16="http://schemas.microsoft.com/office/drawing/2014/main" id="{2D1EED66-8B81-0BF2-C985-D7E136CCC891}"/>
              </a:ext>
            </a:extLst>
          </p:cNvPr>
          <p:cNvSpPr txBox="1"/>
          <p:nvPr/>
        </p:nvSpPr>
        <p:spPr>
          <a:xfrm>
            <a:off x="3048559" y="906575"/>
            <a:ext cx="6094879" cy="523220"/>
          </a:xfrm>
          <a:prstGeom prst="rect">
            <a:avLst/>
          </a:prstGeom>
          <a:noFill/>
        </p:spPr>
        <p:txBody>
          <a:bodyPr wrap="square">
            <a:spAutoFit/>
          </a:bodyPr>
          <a:lstStyle/>
          <a:p>
            <a:r>
              <a:rPr lang="en-GB" sz="1400" dirty="0">
                <a:solidFill>
                  <a:srgbClr val="C9D1D9"/>
                </a:solidFill>
                <a:latin typeface="-apple-system"/>
              </a:rPr>
              <a:t>Another approach to understand what a gene does is comparing its sequence to other genes, both within the same genome, and across different genomes.</a:t>
            </a:r>
            <a:endParaRPr lang="en-US" sz="1400" dirty="0"/>
          </a:p>
        </p:txBody>
      </p:sp>
    </p:spTree>
    <p:extLst>
      <p:ext uri="{BB962C8B-B14F-4D97-AF65-F5344CB8AC3E}">
        <p14:creationId xmlns:p14="http://schemas.microsoft.com/office/powerpoint/2010/main" val="212123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99104E-4932-28AF-9BAD-439524C697C2}"/>
              </a:ext>
            </a:extLst>
          </p:cNvPr>
          <p:cNvSpPr/>
          <p:nvPr/>
        </p:nvSpPr>
        <p:spPr>
          <a:xfrm>
            <a:off x="265789" y="287193"/>
            <a:ext cx="11662860" cy="523220"/>
          </a:xfrm>
          <a:prstGeom prst="rect">
            <a:avLst/>
          </a:prstGeom>
        </p:spPr>
        <p:txBody>
          <a:bodyPr wrap="square">
            <a:spAutoFit/>
          </a:bodyPr>
          <a:lstStyle/>
          <a:p>
            <a:pPr algn="ctr"/>
            <a:r>
              <a:rPr lang="en-US" sz="2800" dirty="0">
                <a:solidFill>
                  <a:srgbClr val="C3D5E8"/>
                </a:solidFill>
                <a:latin typeface=""/>
              </a:rPr>
              <a:t>Multiple Querying</a:t>
            </a:r>
          </a:p>
        </p:txBody>
      </p:sp>
      <p:sp>
        <p:nvSpPr>
          <p:cNvPr id="2" name="Rectangle 1">
            <a:extLst>
              <a:ext uri="{FF2B5EF4-FFF2-40B4-BE49-F238E27FC236}">
                <a16:creationId xmlns:a16="http://schemas.microsoft.com/office/drawing/2014/main" id="{3F1B82B4-ABD4-6C3C-2780-4548D7984D1A}"/>
              </a:ext>
            </a:extLst>
          </p:cNvPr>
          <p:cNvSpPr/>
          <p:nvPr/>
        </p:nvSpPr>
        <p:spPr>
          <a:xfrm>
            <a:off x="265789" y="1046270"/>
            <a:ext cx="11662860" cy="338554"/>
          </a:xfrm>
          <a:prstGeom prst="rect">
            <a:avLst/>
          </a:prstGeom>
        </p:spPr>
        <p:txBody>
          <a:bodyPr wrap="square">
            <a:spAutoFit/>
          </a:bodyPr>
          <a:lstStyle/>
          <a:p>
            <a:pPr algn="ctr"/>
            <a:r>
              <a:rPr lang="en-US" sz="1600" dirty="0">
                <a:solidFill>
                  <a:srgbClr val="C3D5E8"/>
                </a:solidFill>
                <a:latin typeface=""/>
              </a:rPr>
              <a:t>Extract information from WormBase ParaSite for multiple entries</a:t>
            </a:r>
          </a:p>
        </p:txBody>
      </p:sp>
      <p:sp>
        <p:nvSpPr>
          <p:cNvPr id="8" name="TextBox 7">
            <a:extLst>
              <a:ext uri="{FF2B5EF4-FFF2-40B4-BE49-F238E27FC236}">
                <a16:creationId xmlns:a16="http://schemas.microsoft.com/office/drawing/2014/main" id="{08F89AFC-2624-5E13-29C3-A9FE8D10113C}"/>
              </a:ext>
            </a:extLst>
          </p:cNvPr>
          <p:cNvSpPr txBox="1"/>
          <p:nvPr/>
        </p:nvSpPr>
        <p:spPr>
          <a:xfrm>
            <a:off x="1537394" y="2220357"/>
            <a:ext cx="9117213" cy="523220"/>
          </a:xfrm>
          <a:prstGeom prst="rect">
            <a:avLst/>
          </a:prstGeom>
          <a:noFill/>
        </p:spPr>
        <p:txBody>
          <a:bodyPr wrap="square">
            <a:spAutoFit/>
          </a:bodyPr>
          <a:lstStyle/>
          <a:p>
            <a:pPr algn="ctr"/>
            <a:r>
              <a:rPr lang="en-GB" sz="1400" dirty="0">
                <a:solidFill>
                  <a:srgbClr val="C9D1D9"/>
                </a:solidFill>
                <a:latin typeface="-apple-system"/>
              </a:rPr>
              <a:t>Biological research is becoming more and more high-throughput. Users want to be able to extract information simultaneously for multiple gene/transcript/proteins.</a:t>
            </a:r>
            <a:endParaRPr lang="en-US" sz="1400" dirty="0"/>
          </a:p>
        </p:txBody>
      </p:sp>
      <p:sp>
        <p:nvSpPr>
          <p:cNvPr id="12" name="TextBox 11">
            <a:extLst>
              <a:ext uri="{FF2B5EF4-FFF2-40B4-BE49-F238E27FC236}">
                <a16:creationId xmlns:a16="http://schemas.microsoft.com/office/drawing/2014/main" id="{A35E4AC0-A5FC-3AE9-53D0-CC43E17418C4}"/>
              </a:ext>
            </a:extLst>
          </p:cNvPr>
          <p:cNvSpPr txBox="1"/>
          <p:nvPr/>
        </p:nvSpPr>
        <p:spPr>
          <a:xfrm>
            <a:off x="3048561" y="3588996"/>
            <a:ext cx="6094879" cy="307777"/>
          </a:xfrm>
          <a:prstGeom prst="rect">
            <a:avLst/>
          </a:prstGeom>
          <a:noFill/>
        </p:spPr>
        <p:txBody>
          <a:bodyPr wrap="square">
            <a:spAutoFit/>
          </a:bodyPr>
          <a:lstStyle/>
          <a:p>
            <a:pPr algn="ctr"/>
            <a:r>
              <a:rPr lang="en-GB" sz="1400" dirty="0">
                <a:solidFill>
                  <a:srgbClr val="C9D1D9"/>
                </a:solidFill>
                <a:latin typeface="-apple-system"/>
              </a:rPr>
              <a:t>How to do that?</a:t>
            </a:r>
            <a:endParaRPr lang="en-US" sz="1400" dirty="0"/>
          </a:p>
        </p:txBody>
      </p:sp>
      <p:pic>
        <p:nvPicPr>
          <p:cNvPr id="3" name="Picture 2">
            <a:extLst>
              <a:ext uri="{FF2B5EF4-FFF2-40B4-BE49-F238E27FC236}">
                <a16:creationId xmlns:a16="http://schemas.microsoft.com/office/drawing/2014/main" id="{3F1564BB-F80F-9CBC-87D4-53776E899029}"/>
              </a:ext>
            </a:extLst>
          </p:cNvPr>
          <p:cNvPicPr>
            <a:picLocks noChangeAspect="1"/>
          </p:cNvPicPr>
          <p:nvPr/>
        </p:nvPicPr>
        <p:blipFill>
          <a:blip r:embed="rId3"/>
          <a:stretch>
            <a:fillRect/>
          </a:stretch>
        </p:blipFill>
        <p:spPr>
          <a:xfrm>
            <a:off x="4945976" y="4550192"/>
            <a:ext cx="2300045" cy="422741"/>
          </a:xfrm>
          <a:prstGeom prst="rect">
            <a:avLst/>
          </a:prstGeom>
        </p:spPr>
      </p:pic>
      <p:sp>
        <p:nvSpPr>
          <p:cNvPr id="4" name="TextBox 3">
            <a:extLst>
              <a:ext uri="{FF2B5EF4-FFF2-40B4-BE49-F238E27FC236}">
                <a16:creationId xmlns:a16="http://schemas.microsoft.com/office/drawing/2014/main" id="{43DF4D71-4108-BE6F-26D5-9A8EE64B2B28}"/>
              </a:ext>
            </a:extLst>
          </p:cNvPr>
          <p:cNvSpPr txBox="1"/>
          <p:nvPr/>
        </p:nvSpPr>
        <p:spPr>
          <a:xfrm>
            <a:off x="3048561" y="4847350"/>
            <a:ext cx="6094879" cy="338554"/>
          </a:xfrm>
          <a:prstGeom prst="rect">
            <a:avLst/>
          </a:prstGeom>
          <a:noFill/>
        </p:spPr>
        <p:txBody>
          <a:bodyPr wrap="square">
            <a:spAutoFit/>
          </a:bodyPr>
          <a:lstStyle/>
          <a:p>
            <a:pPr algn="ctr"/>
            <a:r>
              <a:rPr lang="en-GB" sz="1600" dirty="0">
                <a:solidFill>
                  <a:srgbClr val="C9D1D9"/>
                </a:solidFill>
                <a:latin typeface="-apple-system"/>
              </a:rPr>
              <a:t>BioMart tool</a:t>
            </a:r>
            <a:endParaRPr lang="en-US" sz="1600" dirty="0"/>
          </a:p>
        </p:txBody>
      </p:sp>
      <p:sp>
        <p:nvSpPr>
          <p:cNvPr id="6" name="TextBox 5">
            <a:extLst>
              <a:ext uri="{FF2B5EF4-FFF2-40B4-BE49-F238E27FC236}">
                <a16:creationId xmlns:a16="http://schemas.microsoft.com/office/drawing/2014/main" id="{AA9A90AA-1DBD-616E-A95E-02B0D54D1247}"/>
              </a:ext>
            </a:extLst>
          </p:cNvPr>
          <p:cNvSpPr txBox="1"/>
          <p:nvPr/>
        </p:nvSpPr>
        <p:spPr>
          <a:xfrm>
            <a:off x="214157" y="5561279"/>
            <a:ext cx="11977843" cy="307777"/>
          </a:xfrm>
          <a:prstGeom prst="rect">
            <a:avLst/>
          </a:prstGeom>
          <a:noFill/>
        </p:spPr>
        <p:txBody>
          <a:bodyPr wrap="square">
            <a:spAutoFit/>
          </a:bodyPr>
          <a:lstStyle/>
          <a:p>
            <a:pPr algn="ctr"/>
            <a:r>
              <a:rPr lang="en-GB" sz="1400" dirty="0">
                <a:solidFill>
                  <a:srgbClr val="C9D1D9"/>
                </a:solidFill>
                <a:latin typeface="-apple-system"/>
              </a:rPr>
              <a:t>Easy-to-use web-based tool that allows extraction of data without any programming knowledge or understanding of the underlying database structure.</a:t>
            </a:r>
            <a:endParaRPr lang="en-US" sz="1400" dirty="0"/>
          </a:p>
        </p:txBody>
      </p:sp>
    </p:spTree>
    <p:extLst>
      <p:ext uri="{BB962C8B-B14F-4D97-AF65-F5344CB8AC3E}">
        <p14:creationId xmlns:p14="http://schemas.microsoft.com/office/powerpoint/2010/main" val="285810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5"/>
          <p:cNvSpPr txBox="1"/>
          <p:nvPr/>
        </p:nvSpPr>
        <p:spPr>
          <a:xfrm>
            <a:off x="7641833" y="2926601"/>
            <a:ext cx="2914000" cy="1869574"/>
          </a:xfrm>
          <a:prstGeom prst="rect">
            <a:avLst/>
          </a:prstGeom>
          <a:noFill/>
          <a:ln>
            <a:noFill/>
          </a:ln>
        </p:spPr>
        <p:txBody>
          <a:bodyPr spcFirstLastPara="1" wrap="square" lIns="121900" tIns="121900" rIns="121900" bIns="121900" anchor="t" anchorCtr="0">
            <a:spAutoFit/>
          </a:bodyPr>
          <a:lstStyle/>
          <a:p>
            <a:r>
              <a:rPr lang="en-GB" sz="1733">
                <a:solidFill>
                  <a:srgbClr val="FFFFFF"/>
                </a:solidFill>
              </a:rPr>
              <a:t>Tuan Le</a:t>
            </a:r>
            <a:br>
              <a:rPr lang="en-GB" sz="1733">
                <a:solidFill>
                  <a:srgbClr val="FFFFFF"/>
                </a:solidFill>
              </a:rPr>
            </a:br>
            <a:r>
              <a:rPr lang="en-GB" sz="1733">
                <a:solidFill>
                  <a:srgbClr val="FFFFFF"/>
                </a:solidFill>
              </a:rPr>
              <a:t>Web Developer</a:t>
            </a:r>
            <a:endParaRPr sz="1200">
              <a:solidFill>
                <a:srgbClr val="FFFFFF"/>
              </a:solidFill>
            </a:endParaRPr>
          </a:p>
          <a:p>
            <a:pPr>
              <a:spcBef>
                <a:spcPts val="1333"/>
              </a:spcBef>
            </a:pPr>
            <a:endParaRPr sz="1200">
              <a:solidFill>
                <a:srgbClr val="FFFFFF"/>
              </a:solidFill>
            </a:endParaRPr>
          </a:p>
          <a:p>
            <a:endParaRPr sz="1200">
              <a:solidFill>
                <a:srgbClr val="FFFFFF"/>
              </a:solidFill>
            </a:endParaRPr>
          </a:p>
          <a:p>
            <a:endParaRPr sz="1200">
              <a:solidFill>
                <a:srgbClr val="FFFFFF"/>
              </a:solidFill>
            </a:endParaRPr>
          </a:p>
          <a:p>
            <a:r>
              <a:rPr lang="en-GB" sz="1200">
                <a:solidFill>
                  <a:srgbClr val="FFFFFF"/>
                </a:solidFill>
              </a:rPr>
              <a:t>EMBL's European Bioinformatics Institute (EMBL-EBI)</a:t>
            </a:r>
            <a:endParaRPr sz="1200">
              <a:solidFill>
                <a:srgbClr val="FFFFFF"/>
              </a:solidFill>
            </a:endParaRPr>
          </a:p>
        </p:txBody>
      </p:sp>
      <p:pic>
        <p:nvPicPr>
          <p:cNvPr id="443" name="Google Shape;443;p45"/>
          <p:cNvPicPr preferRelativeResize="0"/>
          <p:nvPr/>
        </p:nvPicPr>
        <p:blipFill>
          <a:blip r:embed="rId3">
            <a:alphaModFix/>
          </a:blip>
          <a:stretch>
            <a:fillRect/>
          </a:stretch>
        </p:blipFill>
        <p:spPr>
          <a:xfrm>
            <a:off x="5941434" y="1148934"/>
            <a:ext cx="1623533" cy="1623533"/>
          </a:xfrm>
          <a:prstGeom prst="rect">
            <a:avLst/>
          </a:prstGeom>
          <a:noFill/>
          <a:ln>
            <a:noFill/>
          </a:ln>
        </p:spPr>
      </p:pic>
      <p:pic>
        <p:nvPicPr>
          <p:cNvPr id="444" name="Google Shape;444;p45"/>
          <p:cNvPicPr preferRelativeResize="0"/>
          <p:nvPr/>
        </p:nvPicPr>
        <p:blipFill>
          <a:blip r:embed="rId4">
            <a:alphaModFix/>
          </a:blip>
          <a:stretch>
            <a:fillRect/>
          </a:stretch>
        </p:blipFill>
        <p:spPr>
          <a:xfrm>
            <a:off x="827867" y="3031434"/>
            <a:ext cx="1623533" cy="1623533"/>
          </a:xfrm>
          <a:prstGeom prst="rect">
            <a:avLst/>
          </a:prstGeom>
          <a:noFill/>
          <a:ln>
            <a:noFill/>
          </a:ln>
        </p:spPr>
      </p:pic>
      <p:sp>
        <p:nvSpPr>
          <p:cNvPr id="446" name="Google Shape;446;p45"/>
          <p:cNvSpPr txBox="1"/>
          <p:nvPr/>
        </p:nvSpPr>
        <p:spPr>
          <a:xfrm>
            <a:off x="2451400" y="1044100"/>
            <a:ext cx="2914000" cy="1828665"/>
          </a:xfrm>
          <a:prstGeom prst="rect">
            <a:avLst/>
          </a:prstGeom>
          <a:noFill/>
          <a:ln>
            <a:noFill/>
          </a:ln>
        </p:spPr>
        <p:txBody>
          <a:bodyPr spcFirstLastPara="1" wrap="square" lIns="121900" tIns="121900" rIns="121900" bIns="121900" anchor="t" anchorCtr="0">
            <a:spAutoFit/>
          </a:bodyPr>
          <a:lstStyle/>
          <a:p>
            <a:r>
              <a:rPr lang="en-GB" sz="1733">
                <a:solidFill>
                  <a:srgbClr val="FFFFFF"/>
                </a:solidFill>
              </a:rPr>
              <a:t>Prof. Matthew Berriman</a:t>
            </a:r>
            <a:br>
              <a:rPr lang="en-GB" sz="1733">
                <a:solidFill>
                  <a:srgbClr val="FFFFFF"/>
                </a:solidFill>
              </a:rPr>
            </a:br>
            <a:r>
              <a:rPr lang="en-GB" sz="1467">
                <a:solidFill>
                  <a:srgbClr val="FFFFFF"/>
                </a:solidFill>
              </a:rPr>
              <a:t>PI</a:t>
            </a:r>
            <a:endParaRPr sz="1467">
              <a:solidFill>
                <a:srgbClr val="FFFFFF"/>
              </a:solidFill>
            </a:endParaRPr>
          </a:p>
          <a:p>
            <a:pPr>
              <a:spcBef>
                <a:spcPts val="1333"/>
              </a:spcBef>
            </a:pPr>
            <a:endParaRPr sz="1200">
              <a:solidFill>
                <a:srgbClr val="FFFFFF"/>
              </a:solidFill>
            </a:endParaRPr>
          </a:p>
          <a:p>
            <a:r>
              <a:rPr lang="en-GB" sz="1200">
                <a:solidFill>
                  <a:srgbClr val="FFFFFF"/>
                </a:solidFill>
              </a:rPr>
              <a:t>School of Infection &amp; Immunity, </a:t>
            </a:r>
            <a:endParaRPr sz="1200">
              <a:solidFill>
                <a:srgbClr val="FFFFFF"/>
              </a:solidFill>
            </a:endParaRPr>
          </a:p>
          <a:p>
            <a:r>
              <a:rPr lang="en-GB" sz="1200">
                <a:solidFill>
                  <a:srgbClr val="FFFFFF"/>
                </a:solidFill>
              </a:rPr>
              <a:t>College of Medical,Veterinary &amp; Life Sciences, </a:t>
            </a:r>
            <a:endParaRPr sz="1200">
              <a:solidFill>
                <a:srgbClr val="FFFFFF"/>
              </a:solidFill>
            </a:endParaRPr>
          </a:p>
          <a:p>
            <a:r>
              <a:rPr lang="en-GB" sz="1200">
                <a:solidFill>
                  <a:srgbClr val="FFFFFF"/>
                </a:solidFill>
              </a:rPr>
              <a:t>University of Glasgow</a:t>
            </a:r>
            <a:endParaRPr sz="1200">
              <a:solidFill>
                <a:srgbClr val="FFFFFF"/>
              </a:solidFill>
            </a:endParaRPr>
          </a:p>
        </p:txBody>
      </p:sp>
      <p:sp>
        <p:nvSpPr>
          <p:cNvPr id="447" name="Google Shape;447;p45"/>
          <p:cNvSpPr txBox="1"/>
          <p:nvPr/>
        </p:nvSpPr>
        <p:spPr>
          <a:xfrm>
            <a:off x="7564967" y="1044100"/>
            <a:ext cx="2914000" cy="1828665"/>
          </a:xfrm>
          <a:prstGeom prst="rect">
            <a:avLst/>
          </a:prstGeom>
          <a:noFill/>
          <a:ln>
            <a:noFill/>
          </a:ln>
        </p:spPr>
        <p:txBody>
          <a:bodyPr spcFirstLastPara="1" wrap="square" lIns="121900" tIns="121900" rIns="121900" bIns="121900" anchor="t" anchorCtr="0">
            <a:spAutoFit/>
          </a:bodyPr>
          <a:lstStyle/>
          <a:p>
            <a:r>
              <a:rPr lang="en-GB" sz="1733">
                <a:solidFill>
                  <a:srgbClr val="FFFFFF"/>
                </a:solidFill>
              </a:rPr>
              <a:t>Dr. Sarah Dyer</a:t>
            </a:r>
            <a:br>
              <a:rPr lang="en-GB" sz="1733">
                <a:solidFill>
                  <a:srgbClr val="FFFFFF"/>
                </a:solidFill>
              </a:rPr>
            </a:br>
            <a:r>
              <a:rPr lang="en-GB" sz="1467">
                <a:solidFill>
                  <a:srgbClr val="FFFFFF"/>
                </a:solidFill>
              </a:rPr>
              <a:t>PI</a:t>
            </a:r>
            <a:endParaRPr sz="1467">
              <a:solidFill>
                <a:srgbClr val="FFFFFF"/>
              </a:solidFill>
            </a:endParaRPr>
          </a:p>
          <a:p>
            <a:pPr>
              <a:spcBef>
                <a:spcPts val="1333"/>
              </a:spcBef>
            </a:pPr>
            <a:endParaRPr sz="1200">
              <a:solidFill>
                <a:srgbClr val="FFFFFF"/>
              </a:solidFill>
            </a:endParaRPr>
          </a:p>
          <a:p>
            <a:endParaRPr sz="1200">
              <a:solidFill>
                <a:srgbClr val="FFFFFF"/>
              </a:solidFill>
            </a:endParaRPr>
          </a:p>
          <a:p>
            <a:endParaRPr sz="1200">
              <a:solidFill>
                <a:srgbClr val="FFFFFF"/>
              </a:solidFill>
            </a:endParaRPr>
          </a:p>
          <a:p>
            <a:r>
              <a:rPr lang="en-GB" sz="1200">
                <a:solidFill>
                  <a:srgbClr val="FFFFFF"/>
                </a:solidFill>
              </a:rPr>
              <a:t>EMBL's European Bioinformatics Institute (EMBL-EBI)</a:t>
            </a:r>
            <a:endParaRPr sz="1200">
              <a:solidFill>
                <a:srgbClr val="FFFFFF"/>
              </a:solidFill>
            </a:endParaRPr>
          </a:p>
        </p:txBody>
      </p:sp>
      <p:sp>
        <p:nvSpPr>
          <p:cNvPr id="448" name="Google Shape;448;p45"/>
          <p:cNvSpPr txBox="1"/>
          <p:nvPr/>
        </p:nvSpPr>
        <p:spPr>
          <a:xfrm>
            <a:off x="2451400" y="2926600"/>
            <a:ext cx="2914000" cy="1828665"/>
          </a:xfrm>
          <a:prstGeom prst="rect">
            <a:avLst/>
          </a:prstGeom>
          <a:noFill/>
          <a:ln>
            <a:noFill/>
          </a:ln>
        </p:spPr>
        <p:txBody>
          <a:bodyPr spcFirstLastPara="1" wrap="square" lIns="121900" tIns="121900" rIns="121900" bIns="121900" anchor="t" anchorCtr="0">
            <a:spAutoFit/>
          </a:bodyPr>
          <a:lstStyle/>
          <a:p>
            <a:r>
              <a:rPr lang="en-GB" sz="1733">
                <a:solidFill>
                  <a:srgbClr val="FFFFFF"/>
                </a:solidFill>
              </a:rPr>
              <a:t>Dionysios Grigoriadis</a:t>
            </a:r>
            <a:br>
              <a:rPr lang="en-GB" sz="1733">
                <a:solidFill>
                  <a:srgbClr val="FFFFFF"/>
                </a:solidFill>
              </a:rPr>
            </a:br>
            <a:r>
              <a:rPr lang="en-GB" sz="1467">
                <a:solidFill>
                  <a:srgbClr val="FFFFFF"/>
                </a:solidFill>
              </a:rPr>
              <a:t>Bioinformatician</a:t>
            </a:r>
            <a:endParaRPr sz="1467">
              <a:solidFill>
                <a:srgbClr val="FFFFFF"/>
              </a:solidFill>
            </a:endParaRPr>
          </a:p>
          <a:p>
            <a:pPr>
              <a:spcBef>
                <a:spcPts val="1333"/>
              </a:spcBef>
            </a:pPr>
            <a:endParaRPr sz="1200">
              <a:solidFill>
                <a:srgbClr val="FFFFFF"/>
              </a:solidFill>
            </a:endParaRPr>
          </a:p>
          <a:p>
            <a:endParaRPr sz="1200">
              <a:solidFill>
                <a:srgbClr val="FFFFFF"/>
              </a:solidFill>
            </a:endParaRPr>
          </a:p>
          <a:p>
            <a:endParaRPr sz="1200">
              <a:solidFill>
                <a:srgbClr val="FFFFFF"/>
              </a:solidFill>
            </a:endParaRPr>
          </a:p>
          <a:p>
            <a:r>
              <a:rPr lang="en-GB" sz="1200">
                <a:solidFill>
                  <a:srgbClr val="FFFFFF"/>
                </a:solidFill>
              </a:rPr>
              <a:t>EMBL's European Bioinformatics Institute (EMBL-EBI)</a:t>
            </a:r>
            <a:endParaRPr sz="1200">
              <a:solidFill>
                <a:srgbClr val="FFFFFF"/>
              </a:solidFill>
            </a:endParaRPr>
          </a:p>
        </p:txBody>
      </p:sp>
      <p:pic>
        <p:nvPicPr>
          <p:cNvPr id="450" name="Google Shape;450;p45"/>
          <p:cNvPicPr preferRelativeResize="0"/>
          <p:nvPr/>
        </p:nvPicPr>
        <p:blipFill>
          <a:blip r:embed="rId5">
            <a:alphaModFix/>
          </a:blip>
          <a:stretch>
            <a:fillRect/>
          </a:stretch>
        </p:blipFill>
        <p:spPr>
          <a:xfrm>
            <a:off x="6447701" y="5068767"/>
            <a:ext cx="1550223" cy="479999"/>
          </a:xfrm>
          <a:prstGeom prst="rect">
            <a:avLst/>
          </a:prstGeom>
          <a:noFill/>
          <a:ln>
            <a:noFill/>
          </a:ln>
        </p:spPr>
      </p:pic>
      <p:pic>
        <p:nvPicPr>
          <p:cNvPr id="451" name="Google Shape;451;p45"/>
          <p:cNvPicPr preferRelativeResize="0"/>
          <p:nvPr/>
        </p:nvPicPr>
        <p:blipFill>
          <a:blip r:embed="rId6">
            <a:alphaModFix/>
          </a:blip>
          <a:stretch>
            <a:fillRect/>
          </a:stretch>
        </p:blipFill>
        <p:spPr>
          <a:xfrm>
            <a:off x="6449484" y="5962517"/>
            <a:ext cx="1546667" cy="480000"/>
          </a:xfrm>
          <a:prstGeom prst="rect">
            <a:avLst/>
          </a:prstGeom>
          <a:noFill/>
          <a:ln>
            <a:noFill/>
          </a:ln>
        </p:spPr>
      </p:pic>
      <p:pic>
        <p:nvPicPr>
          <p:cNvPr id="452" name="Google Shape;452;p45"/>
          <p:cNvPicPr preferRelativeResize="0"/>
          <p:nvPr/>
        </p:nvPicPr>
        <p:blipFill>
          <a:blip r:embed="rId7">
            <a:alphaModFix/>
          </a:blip>
          <a:stretch>
            <a:fillRect/>
          </a:stretch>
        </p:blipFill>
        <p:spPr>
          <a:xfrm>
            <a:off x="8663167" y="5092234"/>
            <a:ext cx="2321968" cy="424033"/>
          </a:xfrm>
          <a:prstGeom prst="rect">
            <a:avLst/>
          </a:prstGeom>
          <a:noFill/>
          <a:ln>
            <a:noFill/>
          </a:ln>
        </p:spPr>
      </p:pic>
      <p:pic>
        <p:nvPicPr>
          <p:cNvPr id="453" name="Google Shape;453;p45"/>
          <p:cNvPicPr preferRelativeResize="0"/>
          <p:nvPr/>
        </p:nvPicPr>
        <p:blipFill>
          <a:blip r:embed="rId8">
            <a:alphaModFix/>
          </a:blip>
          <a:stretch>
            <a:fillRect/>
          </a:stretch>
        </p:blipFill>
        <p:spPr>
          <a:xfrm>
            <a:off x="8701632" y="5677801"/>
            <a:ext cx="1546635" cy="1049423"/>
          </a:xfrm>
          <a:prstGeom prst="rect">
            <a:avLst/>
          </a:prstGeom>
          <a:noFill/>
          <a:ln>
            <a:noFill/>
          </a:ln>
        </p:spPr>
      </p:pic>
      <p:pic>
        <p:nvPicPr>
          <p:cNvPr id="454" name="Google Shape;454;p45"/>
          <p:cNvPicPr preferRelativeResize="0"/>
          <p:nvPr/>
        </p:nvPicPr>
        <p:blipFill>
          <a:blip r:embed="rId9">
            <a:alphaModFix/>
          </a:blip>
          <a:stretch>
            <a:fillRect/>
          </a:stretch>
        </p:blipFill>
        <p:spPr>
          <a:xfrm>
            <a:off x="10555834" y="5651018"/>
            <a:ext cx="1476833" cy="354799"/>
          </a:xfrm>
          <a:prstGeom prst="rect">
            <a:avLst/>
          </a:prstGeom>
          <a:noFill/>
          <a:ln>
            <a:noFill/>
          </a:ln>
        </p:spPr>
      </p:pic>
      <p:pic>
        <p:nvPicPr>
          <p:cNvPr id="455" name="Google Shape;455;p45"/>
          <p:cNvPicPr preferRelativeResize="0"/>
          <p:nvPr/>
        </p:nvPicPr>
        <p:blipFill rotWithShape="1">
          <a:blip r:embed="rId10">
            <a:alphaModFix/>
          </a:blip>
          <a:srcRect/>
          <a:stretch/>
        </p:blipFill>
        <p:spPr>
          <a:xfrm>
            <a:off x="3984836" y="-3"/>
            <a:ext cx="4222331" cy="776033"/>
          </a:xfrm>
          <a:prstGeom prst="rect">
            <a:avLst/>
          </a:prstGeom>
          <a:noFill/>
          <a:ln>
            <a:noFill/>
          </a:ln>
        </p:spPr>
      </p:pic>
      <p:pic>
        <p:nvPicPr>
          <p:cNvPr id="456" name="Google Shape;456;p45"/>
          <p:cNvPicPr preferRelativeResize="0"/>
          <p:nvPr/>
        </p:nvPicPr>
        <p:blipFill rotWithShape="1">
          <a:blip r:embed="rId11">
            <a:alphaModFix/>
          </a:blip>
          <a:srcRect t="17503" b="6525"/>
          <a:stretch/>
        </p:blipFill>
        <p:spPr>
          <a:xfrm>
            <a:off x="827867" y="1148934"/>
            <a:ext cx="1623533" cy="1623533"/>
          </a:xfrm>
          <a:prstGeom prst="rect">
            <a:avLst/>
          </a:prstGeom>
          <a:noFill/>
          <a:ln>
            <a:noFill/>
          </a:ln>
        </p:spPr>
      </p:pic>
      <p:pic>
        <p:nvPicPr>
          <p:cNvPr id="457" name="Google Shape;457;p45"/>
          <p:cNvPicPr preferRelativeResize="0"/>
          <p:nvPr/>
        </p:nvPicPr>
        <p:blipFill>
          <a:blip r:embed="rId12">
            <a:alphaModFix/>
          </a:blip>
          <a:stretch>
            <a:fillRect/>
          </a:stretch>
        </p:blipFill>
        <p:spPr>
          <a:xfrm>
            <a:off x="5941434" y="3031434"/>
            <a:ext cx="1623533" cy="1623533"/>
          </a:xfrm>
          <a:prstGeom prst="rect">
            <a:avLst/>
          </a:prstGeom>
          <a:noFill/>
          <a:ln>
            <a:noFill/>
          </a:ln>
        </p:spPr>
      </p:pic>
      <p:sp>
        <p:nvSpPr>
          <p:cNvPr id="2" name="TextBox 1">
            <a:extLst>
              <a:ext uri="{FF2B5EF4-FFF2-40B4-BE49-F238E27FC236}">
                <a16:creationId xmlns:a16="http://schemas.microsoft.com/office/drawing/2014/main" id="{6A30DE9B-DCA9-70A3-37AC-5F636E3668DF}"/>
              </a:ext>
            </a:extLst>
          </p:cNvPr>
          <p:cNvSpPr txBox="1"/>
          <p:nvPr/>
        </p:nvSpPr>
        <p:spPr>
          <a:xfrm>
            <a:off x="827867" y="5281686"/>
            <a:ext cx="4232249" cy="461665"/>
          </a:xfrm>
          <a:prstGeom prst="rect">
            <a:avLst/>
          </a:prstGeom>
          <a:noFill/>
        </p:spPr>
        <p:txBody>
          <a:bodyPr wrap="none" rtlCol="0">
            <a:spAutoFit/>
          </a:bodyPr>
          <a:lstStyle/>
          <a:p>
            <a:r>
              <a:rPr lang="en-US" sz="2400" dirty="0">
                <a:solidFill>
                  <a:srgbClr val="C3D5E8"/>
                </a:solidFill>
                <a:latin typeface="Arial" panose="020B0604020202020204" pitchFamily="34" charset="0"/>
                <a:cs typeface="Arial" panose="020B0604020202020204" pitchFamily="34" charset="0"/>
              </a:rPr>
              <a:t>parasite-help@wormbase.org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164" name="Google Shape;164;p18"/>
          <p:cNvSpPr txBox="1"/>
          <p:nvPr/>
        </p:nvSpPr>
        <p:spPr>
          <a:xfrm>
            <a:off x="4096000" y="2273316"/>
            <a:ext cx="4000000"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Course website</a:t>
            </a:r>
            <a:endParaRPr sz="2267" dirty="0">
              <a:solidFill>
                <a:srgbClr val="C3D5E8"/>
              </a:solidFill>
            </a:endParaRPr>
          </a:p>
        </p:txBody>
      </p:sp>
      <p:sp>
        <p:nvSpPr>
          <p:cNvPr id="4" name="TextBox 3">
            <a:extLst>
              <a:ext uri="{FF2B5EF4-FFF2-40B4-BE49-F238E27FC236}">
                <a16:creationId xmlns:a16="http://schemas.microsoft.com/office/drawing/2014/main" id="{610DE64D-23F9-3DB8-D461-89C469B6566A}"/>
              </a:ext>
            </a:extLst>
          </p:cNvPr>
          <p:cNvSpPr txBox="1"/>
          <p:nvPr/>
        </p:nvSpPr>
        <p:spPr>
          <a:xfrm>
            <a:off x="1245142" y="3081809"/>
            <a:ext cx="9701719" cy="502766"/>
          </a:xfrm>
          <a:prstGeom prst="rect">
            <a:avLst/>
          </a:prstGeom>
          <a:noFill/>
        </p:spPr>
        <p:txBody>
          <a:bodyPr wrap="square">
            <a:spAutoFit/>
          </a:bodyPr>
          <a:lstStyle/>
          <a:p>
            <a:r>
              <a:rPr lang="en-US" sz="2667" b="1" dirty="0">
                <a:solidFill>
                  <a:schemeClr val="bg1"/>
                </a:solidFill>
              </a:rPr>
              <a:t>https://</a:t>
            </a:r>
            <a:r>
              <a:rPr lang="en-US" sz="2667" b="1" dirty="0" err="1">
                <a:solidFill>
                  <a:schemeClr val="bg1"/>
                </a:solidFill>
              </a:rPr>
              <a:t>wcscourses.github.io</a:t>
            </a:r>
            <a:r>
              <a:rPr lang="en-US" sz="2667" b="1" dirty="0">
                <a:solidFill>
                  <a:schemeClr val="bg1"/>
                </a:solidFill>
              </a:rPr>
              <a:t>/HelminthBioinformatics_2023</a:t>
            </a:r>
          </a:p>
        </p:txBody>
      </p:sp>
    </p:spTree>
    <p:extLst>
      <p:ext uri="{BB962C8B-B14F-4D97-AF65-F5344CB8AC3E}">
        <p14:creationId xmlns:p14="http://schemas.microsoft.com/office/powerpoint/2010/main" val="1158386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A picture containing background pattern&#10;&#10;Description automatically generated"/>
          <p:cNvPicPr preferRelativeResize="0"/>
          <p:nvPr/>
        </p:nvPicPr>
        <p:blipFill rotWithShape="1">
          <a:blip r:embed="rId3">
            <a:alphaModFix amt="61000"/>
          </a:blip>
          <a:srcRect/>
          <a:stretch/>
        </p:blipFill>
        <p:spPr>
          <a:xfrm>
            <a:off x="0" y="1"/>
            <a:ext cx="12192000" cy="6857999"/>
          </a:xfrm>
          <a:prstGeom prst="rect">
            <a:avLst/>
          </a:prstGeom>
          <a:noFill/>
          <a:ln>
            <a:noFill/>
          </a:ln>
        </p:spPr>
      </p:pic>
      <p:sp>
        <p:nvSpPr>
          <p:cNvPr id="55" name="Google Shape;55;p13"/>
          <p:cNvSpPr/>
          <p:nvPr/>
        </p:nvSpPr>
        <p:spPr>
          <a:xfrm>
            <a:off x="226459" y="0"/>
            <a:ext cx="8809957" cy="6858000"/>
          </a:xfrm>
          <a:custGeom>
            <a:avLst/>
            <a:gdLst/>
            <a:ahLst/>
            <a:cxnLst/>
            <a:rect l="l" t="t" r="r" b="b"/>
            <a:pathLst>
              <a:path w="8751613" h="6858000" extrusionOk="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dk1"/>
          </a:solidFill>
          <a:ln>
            <a:noFill/>
          </a:ln>
        </p:spPr>
        <p:txBody>
          <a:bodyPr spcFirstLastPara="1" wrap="square" lIns="91433" tIns="45700" rIns="91433" bIns="45700" anchor="ctr" anchorCtr="0">
            <a:noAutofit/>
          </a:bodyPr>
          <a:lstStyle/>
          <a:p>
            <a:pPr algn="ctr"/>
            <a:endParaRPr sz="1867" dirty="0">
              <a:solidFill>
                <a:schemeClr val="lt1"/>
              </a:solidFill>
              <a:latin typeface="Calibri"/>
              <a:ea typeface="Calibri"/>
              <a:cs typeface="Calibri"/>
              <a:sym typeface="Calibri"/>
            </a:endParaRPr>
          </a:p>
        </p:txBody>
      </p:sp>
      <p:pic>
        <p:nvPicPr>
          <p:cNvPr id="56" name="Google Shape;56;p13"/>
          <p:cNvPicPr preferRelativeResize="0"/>
          <p:nvPr/>
        </p:nvPicPr>
        <p:blipFill rotWithShape="1">
          <a:blip r:embed="rId4">
            <a:alphaModFix/>
          </a:blip>
          <a:srcRect/>
          <a:stretch/>
        </p:blipFill>
        <p:spPr>
          <a:xfrm>
            <a:off x="1882304" y="1862794"/>
            <a:ext cx="5498267" cy="1010564"/>
          </a:xfrm>
          <a:prstGeom prst="rect">
            <a:avLst/>
          </a:prstGeom>
          <a:noFill/>
          <a:ln>
            <a:noFill/>
          </a:ln>
        </p:spPr>
      </p:pic>
      <p:sp>
        <p:nvSpPr>
          <p:cNvPr id="60" name="Google Shape;60;p13"/>
          <p:cNvSpPr/>
          <p:nvPr/>
        </p:nvSpPr>
        <p:spPr>
          <a:xfrm>
            <a:off x="4811327" y="2531349"/>
            <a:ext cx="4189728" cy="369200"/>
          </a:xfrm>
          <a:prstGeom prst="rect">
            <a:avLst/>
          </a:prstGeom>
          <a:noFill/>
          <a:ln>
            <a:noFill/>
          </a:ln>
        </p:spPr>
        <p:txBody>
          <a:bodyPr spcFirstLastPara="1" wrap="square" lIns="91433" tIns="45700" rIns="91433" bIns="45700" anchor="t" anchorCtr="0">
            <a:noAutofit/>
          </a:bodyPr>
          <a:lstStyle/>
          <a:p>
            <a:pPr algn="ctr"/>
            <a:r>
              <a:rPr lang="en-GB" sz="2400" dirty="0">
                <a:solidFill>
                  <a:srgbClr val="C3D5E8"/>
                </a:solidFill>
                <a:latin typeface=""/>
              </a:rPr>
              <a:t>Part 1</a:t>
            </a:r>
            <a:endParaRPr sz="2400" dirty="0">
              <a:solidFill>
                <a:srgbClr val="C3D5E8"/>
              </a:solidFill>
              <a:latin typeface=""/>
            </a:endParaRPr>
          </a:p>
        </p:txBody>
      </p:sp>
      <p:grpSp>
        <p:nvGrpSpPr>
          <p:cNvPr id="6" name="Group 5">
            <a:extLst>
              <a:ext uri="{FF2B5EF4-FFF2-40B4-BE49-F238E27FC236}">
                <a16:creationId xmlns:a16="http://schemas.microsoft.com/office/drawing/2014/main" id="{B6E61473-0AA4-A352-359F-5E190D580FF6}"/>
              </a:ext>
            </a:extLst>
          </p:cNvPr>
          <p:cNvGrpSpPr/>
          <p:nvPr/>
        </p:nvGrpSpPr>
        <p:grpSpPr>
          <a:xfrm>
            <a:off x="2904883" y="483276"/>
            <a:ext cx="3453111" cy="480000"/>
            <a:chOff x="1956283" y="362457"/>
            <a:chExt cx="2589833" cy="360000"/>
          </a:xfrm>
        </p:grpSpPr>
        <p:pic>
          <p:nvPicPr>
            <p:cNvPr id="62" name="Google Shape;62;p13"/>
            <p:cNvPicPr preferRelativeResize="0"/>
            <p:nvPr/>
          </p:nvPicPr>
          <p:blipFill>
            <a:blip r:embed="rId5">
              <a:alphaModFix/>
            </a:blip>
            <a:stretch>
              <a:fillRect/>
            </a:stretch>
          </p:blipFill>
          <p:spPr>
            <a:xfrm>
              <a:off x="1956283" y="362458"/>
              <a:ext cx="1162667" cy="359999"/>
            </a:xfrm>
            <a:prstGeom prst="rect">
              <a:avLst/>
            </a:prstGeom>
            <a:noFill/>
            <a:ln>
              <a:noFill/>
            </a:ln>
          </p:spPr>
        </p:pic>
        <p:pic>
          <p:nvPicPr>
            <p:cNvPr id="63" name="Google Shape;63;p13"/>
            <p:cNvPicPr preferRelativeResize="0"/>
            <p:nvPr/>
          </p:nvPicPr>
          <p:blipFill>
            <a:blip r:embed="rId6">
              <a:alphaModFix/>
            </a:blip>
            <a:stretch>
              <a:fillRect/>
            </a:stretch>
          </p:blipFill>
          <p:spPr>
            <a:xfrm>
              <a:off x="3386116" y="362457"/>
              <a:ext cx="1160000" cy="360000"/>
            </a:xfrm>
            <a:prstGeom prst="rect">
              <a:avLst/>
            </a:prstGeom>
            <a:noFill/>
            <a:ln>
              <a:noFill/>
            </a:ln>
          </p:spPr>
        </p:pic>
      </p:grpSp>
      <p:sp>
        <p:nvSpPr>
          <p:cNvPr id="2" name="Google Shape;87;p15">
            <a:extLst>
              <a:ext uri="{FF2B5EF4-FFF2-40B4-BE49-F238E27FC236}">
                <a16:creationId xmlns:a16="http://schemas.microsoft.com/office/drawing/2014/main" id="{45435CDF-08AB-5E0F-D83F-541EEAC8A31F}"/>
              </a:ext>
            </a:extLst>
          </p:cNvPr>
          <p:cNvSpPr txBox="1"/>
          <p:nvPr/>
        </p:nvSpPr>
        <p:spPr>
          <a:xfrm>
            <a:off x="2331767" y="2789055"/>
            <a:ext cx="4956400" cy="471948"/>
          </a:xfrm>
          <a:prstGeom prst="rect">
            <a:avLst/>
          </a:prstGeom>
          <a:noFill/>
          <a:ln>
            <a:noFill/>
          </a:ln>
        </p:spPr>
        <p:txBody>
          <a:bodyPr spcFirstLastPara="1" wrap="square" lIns="121900" tIns="121900" rIns="121900" bIns="121900" anchor="t" anchorCtr="0">
            <a:spAutoFit/>
          </a:bodyPr>
          <a:lstStyle/>
          <a:p>
            <a:pPr algn="ctr"/>
            <a:r>
              <a:rPr lang="en-GB" sz="1467" dirty="0" err="1">
                <a:solidFill>
                  <a:schemeClr val="bg1"/>
                </a:solidFill>
                <a:latin typeface=""/>
              </a:rPr>
              <a:t>parasite-help@wormbase.org</a:t>
            </a:r>
            <a:endParaRPr sz="1467" dirty="0">
              <a:solidFill>
                <a:schemeClr val="bg1"/>
              </a:solidFill>
              <a:latin typeface=""/>
            </a:endParaRPr>
          </a:p>
        </p:txBody>
      </p:sp>
      <p:pic>
        <p:nvPicPr>
          <p:cNvPr id="1026" name="Picture 2" descr="My STEMM Future – Supporting students from underrepresented groups in STEMM">
            <a:extLst>
              <a:ext uri="{FF2B5EF4-FFF2-40B4-BE49-F238E27FC236}">
                <a16:creationId xmlns:a16="http://schemas.microsoft.com/office/drawing/2014/main" id="{C337DF99-BD51-8DA6-BB7C-66D791BF2A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5333" y="4853982"/>
            <a:ext cx="2552208" cy="7652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63E2BC-E299-238E-3822-21906AAF9E0F}"/>
              </a:ext>
            </a:extLst>
          </p:cNvPr>
          <p:cNvSpPr txBox="1"/>
          <p:nvPr/>
        </p:nvSpPr>
        <p:spPr>
          <a:xfrm>
            <a:off x="2423637" y="5808888"/>
            <a:ext cx="4415600" cy="769634"/>
          </a:xfrm>
          <a:prstGeom prst="rect">
            <a:avLst/>
          </a:prstGeom>
          <a:noFill/>
        </p:spPr>
        <p:txBody>
          <a:bodyPr wrap="square">
            <a:spAutoFit/>
          </a:bodyPr>
          <a:lstStyle/>
          <a:p>
            <a:pPr algn="ctr"/>
            <a:r>
              <a:rPr lang="en-GB" sz="1467" dirty="0">
                <a:solidFill>
                  <a:schemeClr val="bg1"/>
                </a:solidFill>
                <a:latin typeface="Helvetica Neue LT W05_75 Bold" panose="02000503000000020004" pitchFamily="2" charset="0"/>
              </a:rPr>
              <a:t>Helminth Bioinformatics – Asia 2023</a:t>
            </a:r>
          </a:p>
          <a:p>
            <a:pPr algn="ctr"/>
            <a:r>
              <a:rPr lang="en-GB" sz="1467" dirty="0">
                <a:solidFill>
                  <a:schemeClr val="bg1"/>
                </a:solidFill>
                <a:latin typeface="Helvetica Neue LT W05_75 Bold" panose="02000503000000020004" pitchFamily="2" charset="0"/>
              </a:rPr>
              <a:t>21-27 May 2023</a:t>
            </a:r>
          </a:p>
          <a:p>
            <a:pPr algn="ctr"/>
            <a:r>
              <a:rPr lang="en-GB" sz="1467" dirty="0">
                <a:solidFill>
                  <a:schemeClr val="bg1"/>
                </a:solidFill>
                <a:latin typeface="Helvetica Neue LT W05_75 Bold" panose="02000503000000020004" pitchFamily="2" charset="0"/>
              </a:rPr>
              <a:t>KKU, Thailand</a:t>
            </a:r>
          </a:p>
        </p:txBody>
      </p:sp>
      <p:sp>
        <p:nvSpPr>
          <p:cNvPr id="13" name="Rectangle 12">
            <a:extLst>
              <a:ext uri="{FF2B5EF4-FFF2-40B4-BE49-F238E27FC236}">
                <a16:creationId xmlns:a16="http://schemas.microsoft.com/office/drawing/2014/main" id="{00383F45-0C58-BD0A-4C57-0BF198736DEE}"/>
              </a:ext>
            </a:extLst>
          </p:cNvPr>
          <p:cNvSpPr/>
          <p:nvPr/>
        </p:nvSpPr>
        <p:spPr>
          <a:xfrm>
            <a:off x="9295681" y="0"/>
            <a:ext cx="2914000" cy="6858000"/>
          </a:xfrm>
          <a:prstGeom prst="rect">
            <a:avLst/>
          </a:prstGeom>
          <a:solidFill>
            <a:srgbClr val="B8CFE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4" name="Group 13">
            <a:extLst>
              <a:ext uri="{FF2B5EF4-FFF2-40B4-BE49-F238E27FC236}">
                <a16:creationId xmlns:a16="http://schemas.microsoft.com/office/drawing/2014/main" id="{86F9B83A-37B6-4832-2755-364620900EB3}"/>
              </a:ext>
            </a:extLst>
          </p:cNvPr>
          <p:cNvGrpSpPr/>
          <p:nvPr/>
        </p:nvGrpSpPr>
        <p:grpSpPr>
          <a:xfrm>
            <a:off x="9476556" y="919495"/>
            <a:ext cx="2914000" cy="5289501"/>
            <a:chOff x="7092083" y="722457"/>
            <a:chExt cx="2185500" cy="3967126"/>
          </a:xfrm>
        </p:grpSpPr>
        <p:pic>
          <p:nvPicPr>
            <p:cNvPr id="8" name="Google Shape;444;p45">
              <a:extLst>
                <a:ext uri="{FF2B5EF4-FFF2-40B4-BE49-F238E27FC236}">
                  <a16:creationId xmlns:a16="http://schemas.microsoft.com/office/drawing/2014/main" id="{E21F2FC4-578C-9D0B-FB8D-CC593F35CE85}"/>
                </a:ext>
              </a:extLst>
            </p:cNvPr>
            <p:cNvPicPr preferRelativeResize="0">
              <a:picLocks noChangeAspect="1"/>
            </p:cNvPicPr>
            <p:nvPr/>
          </p:nvPicPr>
          <p:blipFill>
            <a:blip r:embed="rId8">
              <a:alphaModFix/>
            </a:blip>
            <a:stretch>
              <a:fillRect/>
            </a:stretch>
          </p:blipFill>
          <p:spPr>
            <a:xfrm>
              <a:off x="7176833" y="2850617"/>
              <a:ext cx="1008000" cy="1008000"/>
            </a:xfrm>
            <a:prstGeom prst="rect">
              <a:avLst/>
            </a:prstGeom>
            <a:noFill/>
            <a:ln>
              <a:noFill/>
            </a:ln>
          </p:spPr>
        </p:pic>
        <p:sp>
          <p:nvSpPr>
            <p:cNvPr id="9" name="Google Shape;446;p45">
              <a:extLst>
                <a:ext uri="{FF2B5EF4-FFF2-40B4-BE49-F238E27FC236}">
                  <a16:creationId xmlns:a16="http://schemas.microsoft.com/office/drawing/2014/main" id="{20B7BFAA-7122-3381-C9D9-32A5E3966390}"/>
                </a:ext>
              </a:extLst>
            </p:cNvPr>
            <p:cNvSpPr txBox="1"/>
            <p:nvPr/>
          </p:nvSpPr>
          <p:spPr>
            <a:xfrm>
              <a:off x="7092083" y="1669573"/>
              <a:ext cx="2185500" cy="1107965"/>
            </a:xfrm>
            <a:prstGeom prst="rect">
              <a:avLst/>
            </a:prstGeom>
            <a:noFill/>
            <a:ln>
              <a:noFill/>
            </a:ln>
          </p:spPr>
          <p:txBody>
            <a:bodyPr spcFirstLastPara="1" wrap="square" lIns="121900" tIns="121900" rIns="121900" bIns="121900" anchor="t" anchorCtr="0">
              <a:spAutoFit/>
            </a:bodyPr>
            <a:lstStyle/>
            <a:p>
              <a:r>
                <a:rPr lang="en-GB" sz="1733" dirty="0">
                  <a:solidFill>
                    <a:schemeClr val="bg1"/>
                  </a:solidFill>
                </a:rPr>
                <a:t>Prof. Matthew Berriman</a:t>
              </a:r>
              <a:br>
                <a:rPr lang="en-GB" sz="1733" dirty="0">
                  <a:solidFill>
                    <a:schemeClr val="bg1"/>
                  </a:solidFill>
                </a:rPr>
              </a:br>
              <a:r>
                <a:rPr lang="en-GB" sz="1467" dirty="0">
                  <a:solidFill>
                    <a:schemeClr val="bg1"/>
                  </a:solidFill>
                </a:rPr>
                <a:t>PI</a:t>
              </a:r>
              <a:endParaRPr sz="1200" dirty="0">
                <a:solidFill>
                  <a:schemeClr val="bg1"/>
                </a:solidFill>
              </a:endParaRPr>
            </a:p>
            <a:p>
              <a:r>
                <a:rPr lang="en-GB" sz="1200" dirty="0">
                  <a:solidFill>
                    <a:schemeClr val="bg1"/>
                  </a:solidFill>
                </a:rPr>
                <a:t>School of Infection &amp; Immunity, </a:t>
              </a:r>
              <a:endParaRPr sz="1200" dirty="0">
                <a:solidFill>
                  <a:schemeClr val="bg1"/>
                </a:solidFill>
              </a:endParaRPr>
            </a:p>
            <a:p>
              <a:r>
                <a:rPr lang="en-GB" sz="1200" dirty="0">
                  <a:solidFill>
                    <a:schemeClr val="bg1"/>
                  </a:solidFill>
                </a:rPr>
                <a:t>College of </a:t>
              </a:r>
              <a:r>
                <a:rPr lang="en-GB" sz="1200" dirty="0" err="1">
                  <a:solidFill>
                    <a:schemeClr val="bg1"/>
                  </a:solidFill>
                </a:rPr>
                <a:t>Medical,Veterinary</a:t>
              </a:r>
              <a:r>
                <a:rPr lang="en-GB" sz="1200" dirty="0">
                  <a:solidFill>
                    <a:schemeClr val="bg1"/>
                  </a:solidFill>
                </a:rPr>
                <a:t> &amp; Life Sciences, </a:t>
              </a:r>
              <a:endParaRPr sz="1200" dirty="0">
                <a:solidFill>
                  <a:schemeClr val="bg1"/>
                </a:solidFill>
              </a:endParaRPr>
            </a:p>
            <a:p>
              <a:r>
                <a:rPr lang="en-GB" sz="1200" dirty="0">
                  <a:solidFill>
                    <a:schemeClr val="bg1"/>
                  </a:solidFill>
                </a:rPr>
                <a:t>University of Glasgow, UK</a:t>
              </a:r>
              <a:endParaRPr sz="1200" dirty="0">
                <a:solidFill>
                  <a:schemeClr val="bg1"/>
                </a:solidFill>
              </a:endParaRPr>
            </a:p>
          </p:txBody>
        </p:sp>
        <p:sp>
          <p:nvSpPr>
            <p:cNvPr id="10" name="Google Shape;448;p45">
              <a:extLst>
                <a:ext uri="{FF2B5EF4-FFF2-40B4-BE49-F238E27FC236}">
                  <a16:creationId xmlns:a16="http://schemas.microsoft.com/office/drawing/2014/main" id="{3515E0B0-EC4D-9244-D5CA-0DAA1C35167A}"/>
                </a:ext>
              </a:extLst>
            </p:cNvPr>
            <p:cNvSpPr txBox="1"/>
            <p:nvPr/>
          </p:nvSpPr>
          <p:spPr>
            <a:xfrm>
              <a:off x="7092083" y="3858617"/>
              <a:ext cx="2185500" cy="830966"/>
            </a:xfrm>
            <a:prstGeom prst="rect">
              <a:avLst/>
            </a:prstGeom>
            <a:noFill/>
            <a:ln>
              <a:noFill/>
            </a:ln>
          </p:spPr>
          <p:txBody>
            <a:bodyPr spcFirstLastPara="1" wrap="square" lIns="121900" tIns="121900" rIns="121900" bIns="121900" anchor="t" anchorCtr="0">
              <a:spAutoFit/>
            </a:bodyPr>
            <a:lstStyle/>
            <a:p>
              <a:r>
                <a:rPr lang="en-GB" sz="1733" dirty="0" err="1">
                  <a:solidFill>
                    <a:srgbClr val="FFFFFF"/>
                  </a:solidFill>
                </a:rPr>
                <a:t>Dionysis</a:t>
              </a:r>
              <a:r>
                <a:rPr lang="en-GB" sz="1733" dirty="0">
                  <a:solidFill>
                    <a:srgbClr val="FFFFFF"/>
                  </a:solidFill>
                </a:rPr>
                <a:t> Grigoriadis</a:t>
              </a:r>
              <a:br>
                <a:rPr lang="en-GB" sz="1733" dirty="0">
                  <a:solidFill>
                    <a:srgbClr val="FFFFFF"/>
                  </a:solidFill>
                </a:rPr>
              </a:br>
              <a:r>
                <a:rPr lang="en-GB" sz="1467" dirty="0">
                  <a:solidFill>
                    <a:srgbClr val="FFFFFF"/>
                  </a:solidFill>
                </a:rPr>
                <a:t>Bioinformatician</a:t>
              </a:r>
              <a:endParaRPr sz="1200" dirty="0">
                <a:solidFill>
                  <a:srgbClr val="FFFFFF"/>
                </a:solidFill>
              </a:endParaRPr>
            </a:p>
            <a:p>
              <a:r>
                <a:rPr lang="en-GB" sz="1200" dirty="0">
                  <a:solidFill>
                    <a:srgbClr val="FFFFFF"/>
                  </a:solidFill>
                </a:rPr>
                <a:t>EMBL's European Bioinformatics Institute (EMBL-EBI), UK</a:t>
              </a:r>
              <a:endParaRPr sz="1200" dirty="0">
                <a:solidFill>
                  <a:srgbClr val="FFFFFF"/>
                </a:solidFill>
              </a:endParaRPr>
            </a:p>
          </p:txBody>
        </p:sp>
        <p:pic>
          <p:nvPicPr>
            <p:cNvPr id="11" name="Google Shape;456;p45">
              <a:extLst>
                <a:ext uri="{FF2B5EF4-FFF2-40B4-BE49-F238E27FC236}">
                  <a16:creationId xmlns:a16="http://schemas.microsoft.com/office/drawing/2014/main" id="{7D694643-F16D-5C9C-C6D5-B52471B9F349}"/>
                </a:ext>
              </a:extLst>
            </p:cNvPr>
            <p:cNvPicPr preferRelativeResize="0">
              <a:picLocks noChangeAspect="1"/>
            </p:cNvPicPr>
            <p:nvPr/>
          </p:nvPicPr>
          <p:blipFill rotWithShape="1">
            <a:blip r:embed="rId9">
              <a:alphaModFix/>
            </a:blip>
            <a:srcRect t="17503" b="6525"/>
            <a:stretch/>
          </p:blipFill>
          <p:spPr>
            <a:xfrm>
              <a:off x="7176833" y="722457"/>
              <a:ext cx="1008000" cy="1008000"/>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99104E-4932-28AF-9BAD-439524C697C2}"/>
              </a:ext>
            </a:extLst>
          </p:cNvPr>
          <p:cNvSpPr/>
          <p:nvPr/>
        </p:nvSpPr>
        <p:spPr>
          <a:xfrm>
            <a:off x="265789" y="287194"/>
            <a:ext cx="11662860" cy="954107"/>
          </a:xfrm>
          <a:prstGeom prst="rect">
            <a:avLst/>
          </a:prstGeom>
        </p:spPr>
        <p:txBody>
          <a:bodyPr wrap="square">
            <a:spAutoFit/>
          </a:bodyPr>
          <a:lstStyle/>
          <a:p>
            <a:pPr algn="ctr"/>
            <a:r>
              <a:rPr lang="en-GB" sz="2800" dirty="0">
                <a:solidFill>
                  <a:srgbClr val="C3D5E8"/>
                </a:solidFill>
                <a:latin typeface=""/>
              </a:rPr>
              <a:t>Genes: the basics</a:t>
            </a:r>
            <a:endParaRPr lang="en-GB" sz="2800" dirty="0">
              <a:solidFill>
                <a:srgbClr val="C9D1D9"/>
              </a:solidFill>
              <a:latin typeface="-apple-system"/>
            </a:endParaRPr>
          </a:p>
          <a:p>
            <a:pPr algn="ctr"/>
            <a:endParaRPr lang="en-US" sz="2800" dirty="0">
              <a:solidFill>
                <a:srgbClr val="C3D5E8"/>
              </a:solidFill>
              <a:latin typeface=""/>
            </a:endParaRPr>
          </a:p>
        </p:txBody>
      </p:sp>
      <p:sp>
        <p:nvSpPr>
          <p:cNvPr id="2" name="TextBox 1">
            <a:extLst>
              <a:ext uri="{FF2B5EF4-FFF2-40B4-BE49-F238E27FC236}">
                <a16:creationId xmlns:a16="http://schemas.microsoft.com/office/drawing/2014/main" id="{442D7107-0D32-7610-B81E-56E7EE29DFE5}"/>
              </a:ext>
            </a:extLst>
          </p:cNvPr>
          <p:cNvSpPr txBox="1"/>
          <p:nvPr/>
        </p:nvSpPr>
        <p:spPr>
          <a:xfrm>
            <a:off x="1533756" y="864519"/>
            <a:ext cx="9124488" cy="338554"/>
          </a:xfrm>
          <a:prstGeom prst="rect">
            <a:avLst/>
          </a:prstGeom>
          <a:noFill/>
        </p:spPr>
        <p:txBody>
          <a:bodyPr wrap="square">
            <a:spAutoFit/>
          </a:bodyPr>
          <a:lstStyle/>
          <a:p>
            <a:pPr algn="ctr"/>
            <a:r>
              <a:rPr lang="en-GB" sz="1600" dirty="0">
                <a:solidFill>
                  <a:srgbClr val="C9D1D9"/>
                </a:solidFill>
                <a:latin typeface="-apple-system"/>
              </a:rPr>
              <a:t>A </a:t>
            </a:r>
            <a:r>
              <a:rPr lang="en-GB" sz="1600" b="1" dirty="0">
                <a:solidFill>
                  <a:srgbClr val="C9D1D9"/>
                </a:solidFill>
                <a:latin typeface="-apple-system"/>
              </a:rPr>
              <a:t>gene</a:t>
            </a:r>
            <a:r>
              <a:rPr lang="en-GB" sz="1600" dirty="0">
                <a:solidFill>
                  <a:srgbClr val="C9D1D9"/>
                </a:solidFill>
                <a:latin typeface="-apple-system"/>
              </a:rPr>
              <a:t> is a unit of the genome, a DNA sequence, that is transcribed into an RNA molecule, or a transcript.</a:t>
            </a:r>
            <a:endParaRPr lang="en-US" sz="1600" dirty="0"/>
          </a:p>
        </p:txBody>
      </p:sp>
      <p:pic>
        <p:nvPicPr>
          <p:cNvPr id="4" name="Picture 2">
            <a:extLst>
              <a:ext uri="{FF2B5EF4-FFF2-40B4-BE49-F238E27FC236}">
                <a16:creationId xmlns:a16="http://schemas.microsoft.com/office/drawing/2014/main" id="{4937CAAD-5317-1B42-9AD6-3C5467FE2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700" y="1402431"/>
            <a:ext cx="8446600" cy="47512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E01E3B-8ECD-ED33-02B5-CD98E0641954}"/>
              </a:ext>
            </a:extLst>
          </p:cNvPr>
          <p:cNvSpPr txBox="1"/>
          <p:nvPr/>
        </p:nvSpPr>
        <p:spPr>
          <a:xfrm>
            <a:off x="1" y="2998113"/>
            <a:ext cx="1755567" cy="830997"/>
          </a:xfrm>
          <a:prstGeom prst="rect">
            <a:avLst/>
          </a:prstGeom>
          <a:noFill/>
        </p:spPr>
        <p:txBody>
          <a:bodyPr wrap="square">
            <a:spAutoFit/>
          </a:bodyPr>
          <a:lstStyle/>
          <a:p>
            <a:pPr algn="ctr"/>
            <a:r>
              <a:rPr lang="en-GB" sz="1600" dirty="0">
                <a:solidFill>
                  <a:srgbClr val="C9D1D9"/>
                </a:solidFill>
                <a:latin typeface="-apple-system"/>
              </a:rPr>
              <a:t>A gene can have multiple transcripts!</a:t>
            </a:r>
            <a:endParaRPr lang="en-US" sz="1600" dirty="0"/>
          </a:p>
        </p:txBody>
      </p:sp>
    </p:spTree>
    <p:extLst>
      <p:ext uri="{BB962C8B-B14F-4D97-AF65-F5344CB8AC3E}">
        <p14:creationId xmlns:p14="http://schemas.microsoft.com/office/powerpoint/2010/main" val="62320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99104E-4932-28AF-9BAD-439524C697C2}"/>
              </a:ext>
            </a:extLst>
          </p:cNvPr>
          <p:cNvSpPr/>
          <p:nvPr/>
        </p:nvSpPr>
        <p:spPr>
          <a:xfrm>
            <a:off x="265789" y="287194"/>
            <a:ext cx="11662860" cy="954107"/>
          </a:xfrm>
          <a:prstGeom prst="rect">
            <a:avLst/>
          </a:prstGeom>
        </p:spPr>
        <p:txBody>
          <a:bodyPr wrap="square">
            <a:spAutoFit/>
          </a:bodyPr>
          <a:lstStyle/>
          <a:p>
            <a:pPr algn="ctr"/>
            <a:r>
              <a:rPr lang="en-GB" sz="2800" dirty="0">
                <a:solidFill>
                  <a:srgbClr val="C3D5E8"/>
                </a:solidFill>
                <a:latin typeface=""/>
              </a:rPr>
              <a:t>Genes: the basics</a:t>
            </a:r>
            <a:endParaRPr lang="en-GB" sz="2800" dirty="0">
              <a:solidFill>
                <a:srgbClr val="C9D1D9"/>
              </a:solidFill>
              <a:latin typeface="-apple-system"/>
            </a:endParaRPr>
          </a:p>
          <a:p>
            <a:pPr algn="ctr"/>
            <a:endParaRPr lang="en-US" sz="2800" dirty="0">
              <a:solidFill>
                <a:srgbClr val="C3D5E8"/>
              </a:solidFill>
              <a:latin typeface=""/>
            </a:endParaRPr>
          </a:p>
        </p:txBody>
      </p:sp>
      <p:sp>
        <p:nvSpPr>
          <p:cNvPr id="2" name="TextBox 1">
            <a:extLst>
              <a:ext uri="{FF2B5EF4-FFF2-40B4-BE49-F238E27FC236}">
                <a16:creationId xmlns:a16="http://schemas.microsoft.com/office/drawing/2014/main" id="{442D7107-0D32-7610-B81E-56E7EE29DFE5}"/>
              </a:ext>
            </a:extLst>
          </p:cNvPr>
          <p:cNvSpPr txBox="1"/>
          <p:nvPr/>
        </p:nvSpPr>
        <p:spPr>
          <a:xfrm>
            <a:off x="1533756" y="864519"/>
            <a:ext cx="9124488" cy="338554"/>
          </a:xfrm>
          <a:prstGeom prst="rect">
            <a:avLst/>
          </a:prstGeom>
          <a:noFill/>
        </p:spPr>
        <p:txBody>
          <a:bodyPr wrap="square">
            <a:spAutoFit/>
          </a:bodyPr>
          <a:lstStyle/>
          <a:p>
            <a:pPr algn="ctr"/>
            <a:r>
              <a:rPr lang="en-GB" sz="1600" dirty="0">
                <a:solidFill>
                  <a:srgbClr val="C9D1D9"/>
                </a:solidFill>
                <a:latin typeface="-apple-system"/>
              </a:rPr>
              <a:t>A </a:t>
            </a:r>
            <a:r>
              <a:rPr lang="en-GB" sz="1600" b="1" dirty="0">
                <a:solidFill>
                  <a:srgbClr val="C9D1D9"/>
                </a:solidFill>
                <a:latin typeface="-apple-system"/>
              </a:rPr>
              <a:t>gene</a:t>
            </a:r>
            <a:r>
              <a:rPr lang="en-GB" sz="1600" dirty="0">
                <a:solidFill>
                  <a:srgbClr val="C9D1D9"/>
                </a:solidFill>
                <a:latin typeface="-apple-system"/>
              </a:rPr>
              <a:t> is a unit of the genome, a DNA sequence, that is transcribed into an RNA molecule, or a transcript.</a:t>
            </a:r>
            <a:endParaRPr lang="en-US" sz="1600" dirty="0"/>
          </a:p>
        </p:txBody>
      </p:sp>
      <p:pic>
        <p:nvPicPr>
          <p:cNvPr id="4" name="Picture 2">
            <a:extLst>
              <a:ext uri="{FF2B5EF4-FFF2-40B4-BE49-F238E27FC236}">
                <a16:creationId xmlns:a16="http://schemas.microsoft.com/office/drawing/2014/main" id="{4937CAAD-5317-1B42-9AD6-3C5467FE2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700" y="1402431"/>
            <a:ext cx="8446600" cy="47512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E01E3B-8ECD-ED33-02B5-CD98E0641954}"/>
              </a:ext>
            </a:extLst>
          </p:cNvPr>
          <p:cNvSpPr txBox="1"/>
          <p:nvPr/>
        </p:nvSpPr>
        <p:spPr>
          <a:xfrm>
            <a:off x="1" y="2998113"/>
            <a:ext cx="1755567" cy="830997"/>
          </a:xfrm>
          <a:prstGeom prst="rect">
            <a:avLst/>
          </a:prstGeom>
          <a:noFill/>
        </p:spPr>
        <p:txBody>
          <a:bodyPr wrap="square">
            <a:spAutoFit/>
          </a:bodyPr>
          <a:lstStyle/>
          <a:p>
            <a:pPr algn="ctr"/>
            <a:r>
              <a:rPr lang="en-GB" sz="1600" dirty="0">
                <a:solidFill>
                  <a:srgbClr val="C9D1D9"/>
                </a:solidFill>
                <a:latin typeface="-apple-system"/>
              </a:rPr>
              <a:t>A gene can have multiple transcripts!</a:t>
            </a:r>
            <a:endParaRPr lang="en-US" sz="1600" dirty="0"/>
          </a:p>
        </p:txBody>
      </p:sp>
    </p:spTree>
    <p:extLst>
      <p:ext uri="{BB962C8B-B14F-4D97-AF65-F5344CB8AC3E}">
        <p14:creationId xmlns:p14="http://schemas.microsoft.com/office/powerpoint/2010/main" val="211165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E5E530-8A58-682B-F353-CDAAC33AAEE9}"/>
              </a:ext>
            </a:extLst>
          </p:cNvPr>
          <p:cNvSpPr/>
          <p:nvPr/>
        </p:nvSpPr>
        <p:spPr>
          <a:xfrm>
            <a:off x="5313575" y="287193"/>
            <a:ext cx="1564852" cy="523220"/>
          </a:xfrm>
          <a:prstGeom prst="rect">
            <a:avLst/>
          </a:prstGeom>
        </p:spPr>
        <p:txBody>
          <a:bodyPr wrap="none">
            <a:spAutoFit/>
          </a:bodyPr>
          <a:lstStyle/>
          <a:p>
            <a:r>
              <a:rPr lang="en-US" sz="2800" dirty="0">
                <a:solidFill>
                  <a:srgbClr val="C3D5E8"/>
                </a:solidFill>
                <a:latin typeface=""/>
              </a:rPr>
              <a:t>Genome</a:t>
            </a:r>
          </a:p>
        </p:txBody>
      </p:sp>
      <p:sp>
        <p:nvSpPr>
          <p:cNvPr id="6" name="TextBox 5">
            <a:extLst>
              <a:ext uri="{FF2B5EF4-FFF2-40B4-BE49-F238E27FC236}">
                <a16:creationId xmlns:a16="http://schemas.microsoft.com/office/drawing/2014/main" id="{CE9C4725-75FC-380B-48CC-DBC678FEAA8D}"/>
              </a:ext>
            </a:extLst>
          </p:cNvPr>
          <p:cNvSpPr txBox="1"/>
          <p:nvPr/>
        </p:nvSpPr>
        <p:spPr>
          <a:xfrm>
            <a:off x="3732275" y="918207"/>
            <a:ext cx="4727451" cy="307777"/>
          </a:xfrm>
          <a:prstGeom prst="rect">
            <a:avLst/>
          </a:prstGeom>
          <a:noFill/>
        </p:spPr>
        <p:txBody>
          <a:bodyPr wrap="square">
            <a:spAutoFit/>
          </a:bodyPr>
          <a:lstStyle/>
          <a:p>
            <a:pPr algn="ctr"/>
            <a:r>
              <a:rPr lang="en-GB" sz="1400" dirty="0">
                <a:solidFill>
                  <a:srgbClr val="C9D1D9"/>
                </a:solidFill>
                <a:latin typeface="-apple-system"/>
              </a:rPr>
              <a:t>A </a:t>
            </a:r>
            <a:r>
              <a:rPr lang="en-GB" sz="1400" b="1" dirty="0">
                <a:solidFill>
                  <a:srgbClr val="C9D1D9"/>
                </a:solidFill>
                <a:latin typeface="-apple-system"/>
              </a:rPr>
              <a:t>genome</a:t>
            </a:r>
            <a:r>
              <a:rPr lang="en-GB" sz="1400" dirty="0">
                <a:solidFill>
                  <a:srgbClr val="C9D1D9"/>
                </a:solidFill>
                <a:latin typeface="-apple-system"/>
              </a:rPr>
              <a:t> is an organism’s complete set of genetic material.</a:t>
            </a:r>
            <a:endParaRPr lang="en-US" sz="1400" dirty="0"/>
          </a:p>
        </p:txBody>
      </p:sp>
      <p:pic>
        <p:nvPicPr>
          <p:cNvPr id="2" name="Picture 2" descr="Genes made Easy | East London Genes &amp; Health">
            <a:extLst>
              <a:ext uri="{FF2B5EF4-FFF2-40B4-BE49-F238E27FC236}">
                <a16:creationId xmlns:a16="http://schemas.microsoft.com/office/drawing/2014/main" id="{1FAADA7C-172E-AB09-76F8-1B2A6AB79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58" y="1641557"/>
            <a:ext cx="2800169" cy="3012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rasites: Do You Have Them? | Dr. Lauren Deville, Naturopathic Doctor -  Tucson, AZ">
            <a:extLst>
              <a:ext uri="{FF2B5EF4-FFF2-40B4-BE49-F238E27FC236}">
                <a16:creationId xmlns:a16="http://schemas.microsoft.com/office/drawing/2014/main" id="{D8EED4F1-AD8F-5277-4E3D-0EEA51AC5F23}"/>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1052" y="2281382"/>
            <a:ext cx="1797425" cy="140008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558936B-812C-5088-6658-AF2A33A41961}"/>
              </a:ext>
            </a:extLst>
          </p:cNvPr>
          <p:cNvSpPr/>
          <p:nvPr/>
        </p:nvSpPr>
        <p:spPr>
          <a:xfrm>
            <a:off x="2833771" y="3429002"/>
            <a:ext cx="105372" cy="4571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 name="Straight Connector 21">
            <a:extLst>
              <a:ext uri="{FF2B5EF4-FFF2-40B4-BE49-F238E27FC236}">
                <a16:creationId xmlns:a16="http://schemas.microsoft.com/office/drawing/2014/main" id="{A7AA0D3A-191F-442B-9EE3-29D0B1E09342}"/>
              </a:ext>
            </a:extLst>
          </p:cNvPr>
          <p:cNvCxnSpPr>
            <a:endCxn id="2" idx="0"/>
          </p:cNvCxnSpPr>
          <p:nvPr/>
        </p:nvCxnSpPr>
        <p:spPr>
          <a:xfrm flipV="1">
            <a:off x="2939145" y="1641557"/>
            <a:ext cx="2539199" cy="17874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47B191-81A7-1C52-574C-5DAEF701BF19}"/>
              </a:ext>
            </a:extLst>
          </p:cNvPr>
          <p:cNvCxnSpPr>
            <a:cxnSpLocks/>
            <a:endCxn id="2" idx="2"/>
          </p:cNvCxnSpPr>
          <p:nvPr/>
        </p:nvCxnSpPr>
        <p:spPr>
          <a:xfrm>
            <a:off x="2886458" y="3507110"/>
            <a:ext cx="2591885" cy="1146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6DFEF37-B4E5-500F-28DC-3FB87AE52018}"/>
              </a:ext>
            </a:extLst>
          </p:cNvPr>
          <p:cNvSpPr txBox="1"/>
          <p:nvPr/>
        </p:nvSpPr>
        <p:spPr>
          <a:xfrm>
            <a:off x="1284249" y="4908669"/>
            <a:ext cx="4896055" cy="338554"/>
          </a:xfrm>
          <a:prstGeom prst="rect">
            <a:avLst/>
          </a:prstGeom>
          <a:noFill/>
        </p:spPr>
        <p:txBody>
          <a:bodyPr wrap="square">
            <a:spAutoFit/>
          </a:bodyPr>
          <a:lstStyle/>
          <a:p>
            <a:pPr algn="ctr"/>
            <a:r>
              <a:rPr lang="en-GB" sz="1600" dirty="0">
                <a:solidFill>
                  <a:srgbClr val="C9D1D9"/>
                </a:solidFill>
                <a:latin typeface="-apple-system"/>
              </a:rPr>
              <a:t>Although every individual’s genome is unique</a:t>
            </a:r>
            <a:endParaRPr lang="en-US" sz="1600" dirty="0"/>
          </a:p>
        </p:txBody>
      </p:sp>
    </p:spTree>
    <p:extLst>
      <p:ext uri="{BB962C8B-B14F-4D97-AF65-F5344CB8AC3E}">
        <p14:creationId xmlns:p14="http://schemas.microsoft.com/office/powerpoint/2010/main" val="255265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E5E530-8A58-682B-F353-CDAAC33AAEE9}"/>
              </a:ext>
            </a:extLst>
          </p:cNvPr>
          <p:cNvSpPr/>
          <p:nvPr/>
        </p:nvSpPr>
        <p:spPr>
          <a:xfrm>
            <a:off x="5313575" y="287193"/>
            <a:ext cx="1564852" cy="523220"/>
          </a:xfrm>
          <a:prstGeom prst="rect">
            <a:avLst/>
          </a:prstGeom>
        </p:spPr>
        <p:txBody>
          <a:bodyPr wrap="none">
            <a:spAutoFit/>
          </a:bodyPr>
          <a:lstStyle/>
          <a:p>
            <a:r>
              <a:rPr lang="en-US" sz="2800" dirty="0">
                <a:solidFill>
                  <a:srgbClr val="C3D5E8"/>
                </a:solidFill>
                <a:latin typeface=""/>
              </a:rPr>
              <a:t>Genome</a:t>
            </a:r>
          </a:p>
        </p:txBody>
      </p:sp>
      <p:sp>
        <p:nvSpPr>
          <p:cNvPr id="6" name="TextBox 5">
            <a:extLst>
              <a:ext uri="{FF2B5EF4-FFF2-40B4-BE49-F238E27FC236}">
                <a16:creationId xmlns:a16="http://schemas.microsoft.com/office/drawing/2014/main" id="{CE9C4725-75FC-380B-48CC-DBC678FEAA8D}"/>
              </a:ext>
            </a:extLst>
          </p:cNvPr>
          <p:cNvSpPr txBox="1"/>
          <p:nvPr/>
        </p:nvSpPr>
        <p:spPr>
          <a:xfrm>
            <a:off x="3732275" y="918207"/>
            <a:ext cx="4727451" cy="307777"/>
          </a:xfrm>
          <a:prstGeom prst="rect">
            <a:avLst/>
          </a:prstGeom>
          <a:noFill/>
        </p:spPr>
        <p:txBody>
          <a:bodyPr wrap="square">
            <a:spAutoFit/>
          </a:bodyPr>
          <a:lstStyle/>
          <a:p>
            <a:pPr algn="ctr"/>
            <a:r>
              <a:rPr lang="en-GB" sz="1400" dirty="0">
                <a:solidFill>
                  <a:srgbClr val="C9D1D9"/>
                </a:solidFill>
                <a:latin typeface="-apple-system"/>
              </a:rPr>
              <a:t>A </a:t>
            </a:r>
            <a:r>
              <a:rPr lang="en-GB" sz="1400" b="1" dirty="0">
                <a:solidFill>
                  <a:srgbClr val="C9D1D9"/>
                </a:solidFill>
                <a:latin typeface="-apple-system"/>
              </a:rPr>
              <a:t>genome</a:t>
            </a:r>
            <a:r>
              <a:rPr lang="en-GB" sz="1400" dirty="0">
                <a:solidFill>
                  <a:srgbClr val="C9D1D9"/>
                </a:solidFill>
                <a:latin typeface="-apple-system"/>
              </a:rPr>
              <a:t> is an organism’s complete set of genetic material.</a:t>
            </a:r>
            <a:endParaRPr lang="en-US" sz="1400" dirty="0"/>
          </a:p>
        </p:txBody>
      </p:sp>
      <p:pic>
        <p:nvPicPr>
          <p:cNvPr id="2" name="Picture 2" descr="Genes made Easy | East London Genes &amp; Health">
            <a:extLst>
              <a:ext uri="{FF2B5EF4-FFF2-40B4-BE49-F238E27FC236}">
                <a16:creationId xmlns:a16="http://schemas.microsoft.com/office/drawing/2014/main" id="{1FAADA7C-172E-AB09-76F8-1B2A6AB79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58" y="1641557"/>
            <a:ext cx="2800169" cy="3012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rasites: Do You Have Them? | Dr. Lauren Deville, Naturopathic Doctor -  Tucson, AZ">
            <a:extLst>
              <a:ext uri="{FF2B5EF4-FFF2-40B4-BE49-F238E27FC236}">
                <a16:creationId xmlns:a16="http://schemas.microsoft.com/office/drawing/2014/main" id="{D8EED4F1-AD8F-5277-4E3D-0EEA51AC5F23}"/>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1052" y="2281382"/>
            <a:ext cx="1797425" cy="140008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558936B-812C-5088-6658-AF2A33A41961}"/>
              </a:ext>
            </a:extLst>
          </p:cNvPr>
          <p:cNvSpPr/>
          <p:nvPr/>
        </p:nvSpPr>
        <p:spPr>
          <a:xfrm>
            <a:off x="2833771" y="3429002"/>
            <a:ext cx="105372" cy="4571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 name="Straight Connector 21">
            <a:extLst>
              <a:ext uri="{FF2B5EF4-FFF2-40B4-BE49-F238E27FC236}">
                <a16:creationId xmlns:a16="http://schemas.microsoft.com/office/drawing/2014/main" id="{A7AA0D3A-191F-442B-9EE3-29D0B1E09342}"/>
              </a:ext>
            </a:extLst>
          </p:cNvPr>
          <p:cNvCxnSpPr>
            <a:endCxn id="2" idx="0"/>
          </p:cNvCxnSpPr>
          <p:nvPr/>
        </p:nvCxnSpPr>
        <p:spPr>
          <a:xfrm flipV="1">
            <a:off x="2939145" y="1641557"/>
            <a:ext cx="2539199" cy="17874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47B191-81A7-1C52-574C-5DAEF701BF19}"/>
              </a:ext>
            </a:extLst>
          </p:cNvPr>
          <p:cNvCxnSpPr>
            <a:cxnSpLocks/>
            <a:endCxn id="2" idx="2"/>
          </p:cNvCxnSpPr>
          <p:nvPr/>
        </p:nvCxnSpPr>
        <p:spPr>
          <a:xfrm>
            <a:off x="2886458" y="3507110"/>
            <a:ext cx="2591885" cy="1146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6DFEF37-B4E5-500F-28DC-3FB87AE52018}"/>
              </a:ext>
            </a:extLst>
          </p:cNvPr>
          <p:cNvSpPr txBox="1"/>
          <p:nvPr/>
        </p:nvSpPr>
        <p:spPr>
          <a:xfrm>
            <a:off x="1284249" y="4908669"/>
            <a:ext cx="4896055" cy="584775"/>
          </a:xfrm>
          <a:prstGeom prst="rect">
            <a:avLst/>
          </a:prstGeom>
          <a:noFill/>
        </p:spPr>
        <p:txBody>
          <a:bodyPr wrap="square">
            <a:spAutoFit/>
          </a:bodyPr>
          <a:lstStyle/>
          <a:p>
            <a:pPr algn="ctr"/>
            <a:r>
              <a:rPr lang="en-GB" sz="1600" dirty="0">
                <a:solidFill>
                  <a:srgbClr val="C9D1D9"/>
                </a:solidFill>
                <a:latin typeface="-apple-system"/>
              </a:rPr>
              <a:t>The genomes of individuals of the same species will be very similar!</a:t>
            </a:r>
            <a:endParaRPr lang="en-US" sz="1600" dirty="0"/>
          </a:p>
        </p:txBody>
      </p:sp>
      <p:pic>
        <p:nvPicPr>
          <p:cNvPr id="5" name="Picture 2" descr="Parasites: Do You Have Them? | Dr. Lauren Deville, Naturopathic Doctor -  Tucson, AZ">
            <a:extLst>
              <a:ext uri="{FF2B5EF4-FFF2-40B4-BE49-F238E27FC236}">
                <a16:creationId xmlns:a16="http://schemas.microsoft.com/office/drawing/2014/main" id="{4F445E75-9014-8799-6D5D-A24CA638A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577" y="107209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arasites: Do You Have Them? | Dr. Lauren Deville, Naturopathic Doctor -  Tucson, AZ">
            <a:extLst>
              <a:ext uri="{FF2B5EF4-FFF2-40B4-BE49-F238E27FC236}">
                <a16:creationId xmlns:a16="http://schemas.microsoft.com/office/drawing/2014/main" id="{168637AE-C9D9-248A-73DA-56D9860BEE0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43813" y="1957109"/>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arasites: Do You Have Them? | Dr. Lauren Deville, Naturopathic Doctor -  Tucson, AZ">
            <a:extLst>
              <a:ext uri="{FF2B5EF4-FFF2-40B4-BE49-F238E27FC236}">
                <a16:creationId xmlns:a16="http://schemas.microsoft.com/office/drawing/2014/main" id="{EF4075DD-195E-6173-C3DC-13AC20E6FE6C}"/>
              </a:ext>
            </a:extLst>
          </p:cNvPr>
          <p:cNvPicPr>
            <a:picLocks noChangeAspect="1" noChangeArrowheads="1"/>
          </p:cNvPicPr>
          <p:nvPr/>
        </p:nvPicPr>
        <p:blipFill>
          <a:blip r:embed="rId7">
            <a:extLst>
              <a:ext uri="{BEBA8EAE-BF5A-486C-A8C5-ECC9F3942E4B}">
                <a14:imgProps xmlns:a14="http://schemas.microsoft.com/office/drawing/2010/main">
                  <a14:imgLayer r:embed="rId6">
                    <a14:imgEffect>
                      <a14:artisticPencilGrayscale/>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18289" y="72889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arasites: Do You Have Them? | Dr. Lauren Deville, Naturopathic Doctor -  Tucson, AZ">
            <a:extLst>
              <a:ext uri="{FF2B5EF4-FFF2-40B4-BE49-F238E27FC236}">
                <a16:creationId xmlns:a16="http://schemas.microsoft.com/office/drawing/2014/main" id="{829BA6B4-30F5-4D7D-10C3-594247AEE1F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85113" y="291696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arasites: Do You Have Them? | Dr. Lauren Deville, Naturopathic Doctor -  Tucson, AZ">
            <a:extLst>
              <a:ext uri="{FF2B5EF4-FFF2-40B4-BE49-F238E27FC236}">
                <a16:creationId xmlns:a16="http://schemas.microsoft.com/office/drawing/2014/main" id="{938124A7-FF72-178A-4271-47F8355AE29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20865" y="3013994"/>
            <a:ext cx="1797425" cy="140008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882B90A-F085-8364-D267-E016599466B9}"/>
              </a:ext>
            </a:extLst>
          </p:cNvPr>
          <p:cNvCxnSpPr>
            <a:cxnSpLocks/>
            <a:endCxn id="2" idx="0"/>
          </p:cNvCxnSpPr>
          <p:nvPr/>
        </p:nvCxnSpPr>
        <p:spPr>
          <a:xfrm flipV="1">
            <a:off x="4078258" y="1641558"/>
            <a:ext cx="1400085" cy="2073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106F93F-90D0-DD16-E3AE-64D1D0FB7F56}"/>
              </a:ext>
            </a:extLst>
          </p:cNvPr>
          <p:cNvCxnSpPr>
            <a:stCxn id="2" idx="0"/>
          </p:cNvCxnSpPr>
          <p:nvPr/>
        </p:nvCxnSpPr>
        <p:spPr>
          <a:xfrm flipH="1">
            <a:off x="2618289" y="1641557"/>
            <a:ext cx="2860055" cy="4874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8AA22F-5588-EBF4-6BE7-F44CDE4172DB}"/>
              </a:ext>
            </a:extLst>
          </p:cNvPr>
          <p:cNvCxnSpPr>
            <a:stCxn id="2" idx="0"/>
          </p:cNvCxnSpPr>
          <p:nvPr/>
        </p:nvCxnSpPr>
        <p:spPr>
          <a:xfrm flipH="1">
            <a:off x="1442524" y="1641556"/>
            <a:ext cx="4035819" cy="14943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37F189-1061-51EA-097A-CF3F7B1A934B}"/>
              </a:ext>
            </a:extLst>
          </p:cNvPr>
          <p:cNvCxnSpPr>
            <a:stCxn id="2" idx="0"/>
          </p:cNvCxnSpPr>
          <p:nvPr/>
        </p:nvCxnSpPr>
        <p:spPr>
          <a:xfrm flipH="1">
            <a:off x="2075817" y="1641556"/>
            <a:ext cx="3402527" cy="24601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475887-9DC8-4653-A9A2-6013D8A6A25D}"/>
              </a:ext>
            </a:extLst>
          </p:cNvPr>
          <p:cNvCxnSpPr>
            <a:stCxn id="2" idx="0"/>
          </p:cNvCxnSpPr>
          <p:nvPr/>
        </p:nvCxnSpPr>
        <p:spPr>
          <a:xfrm flipH="1">
            <a:off x="3579225" y="1641557"/>
            <a:ext cx="1899119" cy="23556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D7A4C24-95C7-3628-ED04-44F3DA2EE6D9}"/>
              </a:ext>
            </a:extLst>
          </p:cNvPr>
          <p:cNvCxnSpPr>
            <a:stCxn id="2" idx="2"/>
          </p:cNvCxnSpPr>
          <p:nvPr/>
        </p:nvCxnSpPr>
        <p:spPr>
          <a:xfrm flipH="1" flipV="1">
            <a:off x="3579225" y="3997235"/>
            <a:ext cx="1899119" cy="6564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AD8C76C-B9C6-1120-EE2D-802165A9490F}"/>
              </a:ext>
            </a:extLst>
          </p:cNvPr>
          <p:cNvCxnSpPr>
            <a:stCxn id="2" idx="2"/>
          </p:cNvCxnSpPr>
          <p:nvPr/>
        </p:nvCxnSpPr>
        <p:spPr>
          <a:xfrm flipH="1" flipV="1">
            <a:off x="2075817" y="4101738"/>
            <a:ext cx="3402527" cy="5519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9A510C7-D67C-BB4D-4234-A624D34D6536}"/>
              </a:ext>
            </a:extLst>
          </p:cNvPr>
          <p:cNvCxnSpPr>
            <a:stCxn id="2" idx="2"/>
          </p:cNvCxnSpPr>
          <p:nvPr/>
        </p:nvCxnSpPr>
        <p:spPr>
          <a:xfrm flipH="1" flipV="1">
            <a:off x="1442524" y="3135909"/>
            <a:ext cx="4035819" cy="151778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027E9E2-C309-4FA1-3EA9-85E36DC53E21}"/>
              </a:ext>
            </a:extLst>
          </p:cNvPr>
          <p:cNvCxnSpPr>
            <a:stCxn id="2" idx="2"/>
          </p:cNvCxnSpPr>
          <p:nvPr/>
        </p:nvCxnSpPr>
        <p:spPr>
          <a:xfrm flipH="1" flipV="1">
            <a:off x="2618289" y="2128982"/>
            <a:ext cx="2860055" cy="25247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C56C95-F2DC-E9C8-60A5-A9C011239EEA}"/>
              </a:ext>
            </a:extLst>
          </p:cNvPr>
          <p:cNvCxnSpPr>
            <a:stCxn id="2" idx="2"/>
          </p:cNvCxnSpPr>
          <p:nvPr/>
        </p:nvCxnSpPr>
        <p:spPr>
          <a:xfrm flipH="1" flipV="1">
            <a:off x="3984172" y="1949334"/>
            <a:ext cx="1494171" cy="270435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260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E5E530-8A58-682B-F353-CDAAC33AAEE9}"/>
              </a:ext>
            </a:extLst>
          </p:cNvPr>
          <p:cNvSpPr/>
          <p:nvPr/>
        </p:nvSpPr>
        <p:spPr>
          <a:xfrm>
            <a:off x="5313575" y="287193"/>
            <a:ext cx="1564852" cy="523220"/>
          </a:xfrm>
          <a:prstGeom prst="rect">
            <a:avLst/>
          </a:prstGeom>
        </p:spPr>
        <p:txBody>
          <a:bodyPr wrap="none">
            <a:spAutoFit/>
          </a:bodyPr>
          <a:lstStyle/>
          <a:p>
            <a:r>
              <a:rPr lang="en-US" sz="2800" dirty="0">
                <a:solidFill>
                  <a:srgbClr val="C3D5E8"/>
                </a:solidFill>
                <a:latin typeface=""/>
              </a:rPr>
              <a:t>Genome</a:t>
            </a:r>
          </a:p>
        </p:txBody>
      </p:sp>
      <p:sp>
        <p:nvSpPr>
          <p:cNvPr id="6" name="TextBox 5">
            <a:extLst>
              <a:ext uri="{FF2B5EF4-FFF2-40B4-BE49-F238E27FC236}">
                <a16:creationId xmlns:a16="http://schemas.microsoft.com/office/drawing/2014/main" id="{CE9C4725-75FC-380B-48CC-DBC678FEAA8D}"/>
              </a:ext>
            </a:extLst>
          </p:cNvPr>
          <p:cNvSpPr txBox="1"/>
          <p:nvPr/>
        </p:nvSpPr>
        <p:spPr>
          <a:xfrm>
            <a:off x="3732275" y="918207"/>
            <a:ext cx="4727451" cy="307777"/>
          </a:xfrm>
          <a:prstGeom prst="rect">
            <a:avLst/>
          </a:prstGeom>
          <a:noFill/>
        </p:spPr>
        <p:txBody>
          <a:bodyPr wrap="square">
            <a:spAutoFit/>
          </a:bodyPr>
          <a:lstStyle/>
          <a:p>
            <a:pPr algn="ctr"/>
            <a:r>
              <a:rPr lang="en-GB" sz="1400" dirty="0">
                <a:solidFill>
                  <a:srgbClr val="C9D1D9"/>
                </a:solidFill>
                <a:latin typeface="-apple-system"/>
              </a:rPr>
              <a:t>A </a:t>
            </a:r>
            <a:r>
              <a:rPr lang="en-GB" sz="1400" b="1" dirty="0">
                <a:solidFill>
                  <a:srgbClr val="C9D1D9"/>
                </a:solidFill>
                <a:latin typeface="-apple-system"/>
              </a:rPr>
              <a:t>genome</a:t>
            </a:r>
            <a:r>
              <a:rPr lang="en-GB" sz="1400" dirty="0">
                <a:solidFill>
                  <a:srgbClr val="C9D1D9"/>
                </a:solidFill>
                <a:latin typeface="-apple-system"/>
              </a:rPr>
              <a:t> is an organism’s complete set of genetic material.</a:t>
            </a:r>
            <a:endParaRPr lang="en-US" sz="1400" dirty="0"/>
          </a:p>
        </p:txBody>
      </p:sp>
      <p:pic>
        <p:nvPicPr>
          <p:cNvPr id="2" name="Picture 2" descr="Genes made Easy | East London Genes &amp; Health">
            <a:extLst>
              <a:ext uri="{FF2B5EF4-FFF2-40B4-BE49-F238E27FC236}">
                <a16:creationId xmlns:a16="http://schemas.microsoft.com/office/drawing/2014/main" id="{1FAADA7C-172E-AB09-76F8-1B2A6AB79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58" y="1641557"/>
            <a:ext cx="2800169" cy="3012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rasites: Do You Have Them? | Dr. Lauren Deville, Naturopathic Doctor -  Tucson, AZ">
            <a:extLst>
              <a:ext uri="{FF2B5EF4-FFF2-40B4-BE49-F238E27FC236}">
                <a16:creationId xmlns:a16="http://schemas.microsoft.com/office/drawing/2014/main" id="{D8EED4F1-AD8F-5277-4E3D-0EEA51AC5F23}"/>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1052" y="2281382"/>
            <a:ext cx="1797425" cy="140008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558936B-812C-5088-6658-AF2A33A41961}"/>
              </a:ext>
            </a:extLst>
          </p:cNvPr>
          <p:cNvSpPr/>
          <p:nvPr/>
        </p:nvSpPr>
        <p:spPr>
          <a:xfrm>
            <a:off x="2833771" y="3429002"/>
            <a:ext cx="105372" cy="4571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 name="Straight Connector 21">
            <a:extLst>
              <a:ext uri="{FF2B5EF4-FFF2-40B4-BE49-F238E27FC236}">
                <a16:creationId xmlns:a16="http://schemas.microsoft.com/office/drawing/2014/main" id="{A7AA0D3A-191F-442B-9EE3-29D0B1E09342}"/>
              </a:ext>
            </a:extLst>
          </p:cNvPr>
          <p:cNvCxnSpPr>
            <a:endCxn id="2" idx="0"/>
          </p:cNvCxnSpPr>
          <p:nvPr/>
        </p:nvCxnSpPr>
        <p:spPr>
          <a:xfrm flipV="1">
            <a:off x="2939145" y="1641557"/>
            <a:ext cx="2539199" cy="17874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47B191-81A7-1C52-574C-5DAEF701BF19}"/>
              </a:ext>
            </a:extLst>
          </p:cNvPr>
          <p:cNvCxnSpPr>
            <a:cxnSpLocks/>
            <a:endCxn id="2" idx="2"/>
          </p:cNvCxnSpPr>
          <p:nvPr/>
        </p:nvCxnSpPr>
        <p:spPr>
          <a:xfrm>
            <a:off x="2886458" y="3507110"/>
            <a:ext cx="2591885" cy="1146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6DFEF37-B4E5-500F-28DC-3FB87AE52018}"/>
              </a:ext>
            </a:extLst>
          </p:cNvPr>
          <p:cNvSpPr txBox="1"/>
          <p:nvPr/>
        </p:nvSpPr>
        <p:spPr>
          <a:xfrm>
            <a:off x="1284249" y="4908669"/>
            <a:ext cx="4896055" cy="584775"/>
          </a:xfrm>
          <a:prstGeom prst="rect">
            <a:avLst/>
          </a:prstGeom>
          <a:noFill/>
        </p:spPr>
        <p:txBody>
          <a:bodyPr wrap="square">
            <a:spAutoFit/>
          </a:bodyPr>
          <a:lstStyle/>
          <a:p>
            <a:pPr algn="ctr"/>
            <a:r>
              <a:rPr lang="en-GB" sz="1600" dirty="0">
                <a:solidFill>
                  <a:srgbClr val="C9D1D9"/>
                </a:solidFill>
                <a:latin typeface="-apple-system"/>
              </a:rPr>
              <a:t>The genomes of individuals of the same species will be very similar!</a:t>
            </a:r>
            <a:endParaRPr lang="en-US" sz="1600" dirty="0"/>
          </a:p>
        </p:txBody>
      </p:sp>
      <p:pic>
        <p:nvPicPr>
          <p:cNvPr id="5" name="Picture 2" descr="Parasites: Do You Have Them? | Dr. Lauren Deville, Naturopathic Doctor -  Tucson, AZ">
            <a:extLst>
              <a:ext uri="{FF2B5EF4-FFF2-40B4-BE49-F238E27FC236}">
                <a16:creationId xmlns:a16="http://schemas.microsoft.com/office/drawing/2014/main" id="{4F445E75-9014-8799-6D5D-A24CA638A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577" y="107209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arasites: Do You Have Them? | Dr. Lauren Deville, Naturopathic Doctor -  Tucson, AZ">
            <a:extLst>
              <a:ext uri="{FF2B5EF4-FFF2-40B4-BE49-F238E27FC236}">
                <a16:creationId xmlns:a16="http://schemas.microsoft.com/office/drawing/2014/main" id="{168637AE-C9D9-248A-73DA-56D9860BEE0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22836" y="1957739"/>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arasites: Do You Have Them? | Dr. Lauren Deville, Naturopathic Doctor -  Tucson, AZ">
            <a:extLst>
              <a:ext uri="{FF2B5EF4-FFF2-40B4-BE49-F238E27FC236}">
                <a16:creationId xmlns:a16="http://schemas.microsoft.com/office/drawing/2014/main" id="{EF4075DD-195E-6173-C3DC-13AC20E6FE6C}"/>
              </a:ext>
            </a:extLst>
          </p:cNvPr>
          <p:cNvPicPr>
            <a:picLocks noChangeAspect="1" noChangeArrowheads="1"/>
          </p:cNvPicPr>
          <p:nvPr/>
        </p:nvPicPr>
        <p:blipFill>
          <a:blip r:embed="rId7">
            <a:extLst>
              <a:ext uri="{BEBA8EAE-BF5A-486C-A8C5-ECC9F3942E4B}">
                <a14:imgProps xmlns:a14="http://schemas.microsoft.com/office/drawing/2010/main">
                  <a14:imgLayer r:embed="rId6">
                    <a14:imgEffect>
                      <a14:artisticPencilGrayscale/>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18289" y="72889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arasites: Do You Have Them? | Dr. Lauren Deville, Naturopathic Doctor -  Tucson, AZ">
            <a:extLst>
              <a:ext uri="{FF2B5EF4-FFF2-40B4-BE49-F238E27FC236}">
                <a16:creationId xmlns:a16="http://schemas.microsoft.com/office/drawing/2014/main" id="{829BA6B4-30F5-4D7D-10C3-594247AEE1F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85113" y="291696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arasites: Do You Have Them? | Dr. Lauren Deville, Naturopathic Doctor -  Tucson, AZ">
            <a:extLst>
              <a:ext uri="{FF2B5EF4-FFF2-40B4-BE49-F238E27FC236}">
                <a16:creationId xmlns:a16="http://schemas.microsoft.com/office/drawing/2014/main" id="{938124A7-FF72-178A-4271-47F8355AE29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20865" y="3013994"/>
            <a:ext cx="1797425" cy="140008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882B90A-F085-8364-D267-E016599466B9}"/>
              </a:ext>
            </a:extLst>
          </p:cNvPr>
          <p:cNvCxnSpPr>
            <a:cxnSpLocks/>
            <a:endCxn id="2" idx="0"/>
          </p:cNvCxnSpPr>
          <p:nvPr/>
        </p:nvCxnSpPr>
        <p:spPr>
          <a:xfrm flipV="1">
            <a:off x="4078258" y="1641558"/>
            <a:ext cx="1400085" cy="2073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106F93F-90D0-DD16-E3AE-64D1D0FB7F56}"/>
              </a:ext>
            </a:extLst>
          </p:cNvPr>
          <p:cNvCxnSpPr>
            <a:stCxn id="2" idx="0"/>
          </p:cNvCxnSpPr>
          <p:nvPr/>
        </p:nvCxnSpPr>
        <p:spPr>
          <a:xfrm flipH="1">
            <a:off x="2618289" y="1641557"/>
            <a:ext cx="2860055" cy="4874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8AA22F-5588-EBF4-6BE7-F44CDE4172DB}"/>
              </a:ext>
            </a:extLst>
          </p:cNvPr>
          <p:cNvCxnSpPr>
            <a:stCxn id="2" idx="0"/>
          </p:cNvCxnSpPr>
          <p:nvPr/>
        </p:nvCxnSpPr>
        <p:spPr>
          <a:xfrm flipH="1">
            <a:off x="1442524" y="1641556"/>
            <a:ext cx="4035819" cy="14943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37F189-1061-51EA-097A-CF3F7B1A934B}"/>
              </a:ext>
            </a:extLst>
          </p:cNvPr>
          <p:cNvCxnSpPr>
            <a:stCxn id="2" idx="0"/>
          </p:cNvCxnSpPr>
          <p:nvPr/>
        </p:nvCxnSpPr>
        <p:spPr>
          <a:xfrm flipH="1">
            <a:off x="2075817" y="1641556"/>
            <a:ext cx="3402527" cy="24601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475887-9DC8-4653-A9A2-6013D8A6A25D}"/>
              </a:ext>
            </a:extLst>
          </p:cNvPr>
          <p:cNvCxnSpPr>
            <a:stCxn id="2" idx="0"/>
          </p:cNvCxnSpPr>
          <p:nvPr/>
        </p:nvCxnSpPr>
        <p:spPr>
          <a:xfrm flipH="1">
            <a:off x="3579225" y="1641557"/>
            <a:ext cx="1899119" cy="23556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D7A4C24-95C7-3628-ED04-44F3DA2EE6D9}"/>
              </a:ext>
            </a:extLst>
          </p:cNvPr>
          <p:cNvCxnSpPr>
            <a:stCxn id="2" idx="2"/>
          </p:cNvCxnSpPr>
          <p:nvPr/>
        </p:nvCxnSpPr>
        <p:spPr>
          <a:xfrm flipH="1" flipV="1">
            <a:off x="3579225" y="3997235"/>
            <a:ext cx="1899119" cy="6564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AD8C76C-B9C6-1120-EE2D-802165A9490F}"/>
              </a:ext>
            </a:extLst>
          </p:cNvPr>
          <p:cNvCxnSpPr>
            <a:stCxn id="2" idx="2"/>
          </p:cNvCxnSpPr>
          <p:nvPr/>
        </p:nvCxnSpPr>
        <p:spPr>
          <a:xfrm flipH="1" flipV="1">
            <a:off x="2075817" y="4101738"/>
            <a:ext cx="3402527" cy="5519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9A510C7-D67C-BB4D-4234-A624D34D6536}"/>
              </a:ext>
            </a:extLst>
          </p:cNvPr>
          <p:cNvCxnSpPr>
            <a:stCxn id="2" idx="2"/>
          </p:cNvCxnSpPr>
          <p:nvPr/>
        </p:nvCxnSpPr>
        <p:spPr>
          <a:xfrm flipH="1" flipV="1">
            <a:off x="1442524" y="3135909"/>
            <a:ext cx="4035819" cy="151778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027E9E2-C309-4FA1-3EA9-85E36DC53E21}"/>
              </a:ext>
            </a:extLst>
          </p:cNvPr>
          <p:cNvCxnSpPr>
            <a:stCxn id="2" idx="2"/>
          </p:cNvCxnSpPr>
          <p:nvPr/>
        </p:nvCxnSpPr>
        <p:spPr>
          <a:xfrm flipH="1" flipV="1">
            <a:off x="2618289" y="2128982"/>
            <a:ext cx="2860055" cy="25247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C56C95-F2DC-E9C8-60A5-A9C011239EEA}"/>
              </a:ext>
            </a:extLst>
          </p:cNvPr>
          <p:cNvCxnSpPr>
            <a:stCxn id="2" idx="2"/>
          </p:cNvCxnSpPr>
          <p:nvPr/>
        </p:nvCxnSpPr>
        <p:spPr>
          <a:xfrm flipH="1" flipV="1">
            <a:off x="3984172" y="1949334"/>
            <a:ext cx="1494171" cy="270435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Right Brace 15">
            <a:extLst>
              <a:ext uri="{FF2B5EF4-FFF2-40B4-BE49-F238E27FC236}">
                <a16:creationId xmlns:a16="http://schemas.microsoft.com/office/drawing/2014/main" id="{EE49DDD8-DB2C-690A-D55D-DC3EAF67BAB0}"/>
              </a:ext>
            </a:extLst>
          </p:cNvPr>
          <p:cNvSpPr/>
          <p:nvPr/>
        </p:nvSpPr>
        <p:spPr>
          <a:xfrm>
            <a:off x="7027818" y="1654619"/>
            <a:ext cx="666207" cy="3012135"/>
          </a:xfrm>
          <a:prstGeom prst="rightBrace">
            <a:avLst>
              <a:gd name="adj1" fmla="val 8333"/>
              <a:gd name="adj2" fmla="val 50000"/>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1" name="TextBox 20">
            <a:extLst>
              <a:ext uri="{FF2B5EF4-FFF2-40B4-BE49-F238E27FC236}">
                <a16:creationId xmlns:a16="http://schemas.microsoft.com/office/drawing/2014/main" id="{27C83AC1-70B0-FC84-2A0F-FA25ED703C12}"/>
              </a:ext>
            </a:extLst>
          </p:cNvPr>
          <p:cNvSpPr txBox="1"/>
          <p:nvPr/>
        </p:nvSpPr>
        <p:spPr>
          <a:xfrm>
            <a:off x="7859160" y="1946101"/>
            <a:ext cx="3965411" cy="584775"/>
          </a:xfrm>
          <a:prstGeom prst="rect">
            <a:avLst/>
          </a:prstGeom>
          <a:noFill/>
        </p:spPr>
        <p:txBody>
          <a:bodyPr wrap="square">
            <a:spAutoFit/>
          </a:bodyPr>
          <a:lstStyle/>
          <a:p>
            <a:pPr algn="l"/>
            <a:r>
              <a:rPr lang="en-GB" sz="1600" dirty="0">
                <a:solidFill>
                  <a:srgbClr val="C9D1D9"/>
                </a:solidFill>
                <a:latin typeface="-apple-system"/>
              </a:rPr>
              <a:t>It is useful to have a representative genome sequence for each species:</a:t>
            </a:r>
          </a:p>
        </p:txBody>
      </p:sp>
      <p:sp>
        <p:nvSpPr>
          <p:cNvPr id="24" name="TextBox 23">
            <a:extLst>
              <a:ext uri="{FF2B5EF4-FFF2-40B4-BE49-F238E27FC236}">
                <a16:creationId xmlns:a16="http://schemas.microsoft.com/office/drawing/2014/main" id="{446BE00B-EE10-785A-E948-1E5F1CC184CE}"/>
              </a:ext>
            </a:extLst>
          </p:cNvPr>
          <p:cNvSpPr txBox="1"/>
          <p:nvPr/>
        </p:nvSpPr>
        <p:spPr>
          <a:xfrm>
            <a:off x="9993087" y="2991410"/>
            <a:ext cx="1831484" cy="338554"/>
          </a:xfrm>
          <a:prstGeom prst="rect">
            <a:avLst/>
          </a:prstGeom>
          <a:noFill/>
        </p:spPr>
        <p:txBody>
          <a:bodyPr wrap="square">
            <a:spAutoFit/>
          </a:bodyPr>
          <a:lstStyle/>
          <a:p>
            <a:pPr algn="l"/>
            <a:r>
              <a:rPr lang="en-GB" sz="1600" b="1" dirty="0">
                <a:solidFill>
                  <a:srgbClr val="C9D1D9"/>
                </a:solidFill>
                <a:latin typeface="-apple-system"/>
              </a:rPr>
              <a:t>Reference genome</a:t>
            </a:r>
          </a:p>
        </p:txBody>
      </p:sp>
      <p:pic>
        <p:nvPicPr>
          <p:cNvPr id="9218" name="Picture 2" descr="How Low Can the Price of a Next Generation DNA Sequencer Go?">
            <a:extLst>
              <a:ext uri="{FF2B5EF4-FFF2-40B4-BE49-F238E27FC236}">
                <a16:creationId xmlns:a16="http://schemas.microsoft.com/office/drawing/2014/main" id="{73F15575-4580-5113-AB7A-7235FFCDBFB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66615" y="2696640"/>
            <a:ext cx="1491615" cy="92809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33233C6-FAB7-9CB6-280B-DCC3857DCA66}"/>
              </a:ext>
            </a:extLst>
          </p:cNvPr>
          <p:cNvSpPr txBox="1"/>
          <p:nvPr/>
        </p:nvSpPr>
        <p:spPr>
          <a:xfrm>
            <a:off x="7866615" y="3637799"/>
            <a:ext cx="1589188" cy="338554"/>
          </a:xfrm>
          <a:prstGeom prst="rect">
            <a:avLst/>
          </a:prstGeom>
          <a:noFill/>
        </p:spPr>
        <p:txBody>
          <a:bodyPr wrap="square">
            <a:spAutoFit/>
          </a:bodyPr>
          <a:lstStyle/>
          <a:p>
            <a:pPr algn="l"/>
            <a:r>
              <a:rPr lang="en-GB" sz="1600" dirty="0">
                <a:solidFill>
                  <a:srgbClr val="C9D1D9"/>
                </a:solidFill>
                <a:latin typeface="-apple-system"/>
              </a:rPr>
              <a:t>DNA Sequencing</a:t>
            </a:r>
          </a:p>
        </p:txBody>
      </p:sp>
      <p:pic>
        <p:nvPicPr>
          <p:cNvPr id="9220" name="Picture 4">
            <a:extLst>
              <a:ext uri="{FF2B5EF4-FFF2-40B4-BE49-F238E27FC236}">
                <a16:creationId xmlns:a16="http://schemas.microsoft.com/office/drawing/2014/main" id="{4A18FCAE-C2B6-E207-8E1D-BB1D2A49396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21" t="26181" r="8607" b="68212"/>
          <a:stretch/>
        </p:blipFill>
        <p:spPr bwMode="auto">
          <a:xfrm>
            <a:off x="8015604" y="4546675"/>
            <a:ext cx="3965411" cy="1523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E3AC0295-0A0A-5750-85DC-2559A7E20AE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21" t="40938" r="8607" b="49472"/>
          <a:stretch/>
        </p:blipFill>
        <p:spPr bwMode="auto">
          <a:xfrm>
            <a:off x="8010381" y="4798318"/>
            <a:ext cx="3965411" cy="2606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A6B08145-FDCF-7BFA-430D-C507DED8A07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21" t="60263" r="8607" b="34130"/>
          <a:stretch/>
        </p:blipFill>
        <p:spPr bwMode="auto">
          <a:xfrm>
            <a:off x="8010381" y="5184363"/>
            <a:ext cx="3965411" cy="1524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0C751769-4A8C-A449-8A6F-730FF98BA31B}"/>
              </a:ext>
            </a:extLst>
          </p:cNvPr>
          <p:cNvSpPr txBox="1"/>
          <p:nvPr/>
        </p:nvSpPr>
        <p:spPr>
          <a:xfrm>
            <a:off x="7932003" y="5362340"/>
            <a:ext cx="4043788" cy="830997"/>
          </a:xfrm>
          <a:prstGeom prst="rect">
            <a:avLst/>
          </a:prstGeom>
          <a:noFill/>
        </p:spPr>
        <p:txBody>
          <a:bodyPr wrap="square">
            <a:spAutoFit/>
          </a:bodyPr>
          <a:lstStyle/>
          <a:p>
            <a:r>
              <a:rPr lang="en-GB" sz="1600" dirty="0">
                <a:solidFill>
                  <a:srgbClr val="C9D1D9"/>
                </a:solidFill>
                <a:latin typeface="-apple-system"/>
              </a:rPr>
              <a:t>We use the technique of sequencing shorter segments of chromosomes and piece them together like puzzle!</a:t>
            </a:r>
            <a:endParaRPr lang="en-US" sz="1600" dirty="0"/>
          </a:p>
        </p:txBody>
      </p:sp>
      <p:cxnSp>
        <p:nvCxnSpPr>
          <p:cNvPr id="44" name="Straight Arrow Connector 43">
            <a:extLst>
              <a:ext uri="{FF2B5EF4-FFF2-40B4-BE49-F238E27FC236}">
                <a16:creationId xmlns:a16="http://schemas.microsoft.com/office/drawing/2014/main" id="{F73FD51B-008C-ECA7-D750-9BA863E4B6C9}"/>
              </a:ext>
            </a:extLst>
          </p:cNvPr>
          <p:cNvCxnSpPr>
            <a:cxnSpLocks/>
          </p:cNvCxnSpPr>
          <p:nvPr/>
        </p:nvCxnSpPr>
        <p:spPr>
          <a:xfrm>
            <a:off x="8649293" y="3980747"/>
            <a:ext cx="669747" cy="18727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16B3E4A-53B5-C813-B7B9-12D48DCD5559}"/>
              </a:ext>
            </a:extLst>
          </p:cNvPr>
          <p:cNvCxnSpPr>
            <a:cxnSpLocks/>
            <a:endCxn id="24" idx="2"/>
          </p:cNvCxnSpPr>
          <p:nvPr/>
        </p:nvCxnSpPr>
        <p:spPr>
          <a:xfrm flipV="1">
            <a:off x="10411072" y="3329964"/>
            <a:ext cx="497757" cy="871953"/>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AD81557-8575-D41B-9BF6-8CB43EF56A06}"/>
              </a:ext>
            </a:extLst>
          </p:cNvPr>
          <p:cNvSpPr txBox="1"/>
          <p:nvPr/>
        </p:nvSpPr>
        <p:spPr>
          <a:xfrm>
            <a:off x="8994779" y="4188073"/>
            <a:ext cx="2097171" cy="338554"/>
          </a:xfrm>
          <a:prstGeom prst="rect">
            <a:avLst/>
          </a:prstGeom>
          <a:noFill/>
        </p:spPr>
        <p:txBody>
          <a:bodyPr wrap="square">
            <a:spAutoFit/>
          </a:bodyPr>
          <a:lstStyle/>
          <a:p>
            <a:pPr algn="l"/>
            <a:r>
              <a:rPr lang="en-GB" sz="1600" dirty="0">
                <a:solidFill>
                  <a:srgbClr val="C9D1D9"/>
                </a:solidFill>
                <a:latin typeface="-apple-system"/>
              </a:rPr>
              <a:t>Genome assembly</a:t>
            </a:r>
          </a:p>
        </p:txBody>
      </p:sp>
    </p:spTree>
    <p:extLst>
      <p:ext uri="{BB962C8B-B14F-4D97-AF65-F5344CB8AC3E}">
        <p14:creationId xmlns:p14="http://schemas.microsoft.com/office/powerpoint/2010/main" val="237727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E5E530-8A58-682B-F353-CDAAC33AAEE9}"/>
              </a:ext>
            </a:extLst>
          </p:cNvPr>
          <p:cNvSpPr/>
          <p:nvPr/>
        </p:nvSpPr>
        <p:spPr>
          <a:xfrm>
            <a:off x="5313575" y="287193"/>
            <a:ext cx="1564852" cy="523220"/>
          </a:xfrm>
          <a:prstGeom prst="rect">
            <a:avLst/>
          </a:prstGeom>
        </p:spPr>
        <p:txBody>
          <a:bodyPr wrap="none">
            <a:spAutoFit/>
          </a:bodyPr>
          <a:lstStyle/>
          <a:p>
            <a:r>
              <a:rPr lang="en-US" sz="2800" dirty="0">
                <a:solidFill>
                  <a:srgbClr val="C3D5E8"/>
                </a:solidFill>
                <a:latin typeface=""/>
              </a:rPr>
              <a:t>Genome</a:t>
            </a:r>
          </a:p>
        </p:txBody>
      </p:sp>
      <p:sp>
        <p:nvSpPr>
          <p:cNvPr id="6" name="TextBox 5">
            <a:extLst>
              <a:ext uri="{FF2B5EF4-FFF2-40B4-BE49-F238E27FC236}">
                <a16:creationId xmlns:a16="http://schemas.microsoft.com/office/drawing/2014/main" id="{CE9C4725-75FC-380B-48CC-DBC678FEAA8D}"/>
              </a:ext>
            </a:extLst>
          </p:cNvPr>
          <p:cNvSpPr txBox="1"/>
          <p:nvPr/>
        </p:nvSpPr>
        <p:spPr>
          <a:xfrm>
            <a:off x="3732275" y="918207"/>
            <a:ext cx="4727451" cy="307777"/>
          </a:xfrm>
          <a:prstGeom prst="rect">
            <a:avLst/>
          </a:prstGeom>
          <a:noFill/>
        </p:spPr>
        <p:txBody>
          <a:bodyPr wrap="square">
            <a:spAutoFit/>
          </a:bodyPr>
          <a:lstStyle/>
          <a:p>
            <a:pPr algn="ctr"/>
            <a:r>
              <a:rPr lang="en-GB" sz="1400" dirty="0">
                <a:solidFill>
                  <a:srgbClr val="C9D1D9"/>
                </a:solidFill>
                <a:latin typeface="-apple-system"/>
              </a:rPr>
              <a:t>A </a:t>
            </a:r>
            <a:r>
              <a:rPr lang="en-GB" sz="1400" b="1" dirty="0">
                <a:solidFill>
                  <a:srgbClr val="C9D1D9"/>
                </a:solidFill>
                <a:latin typeface="-apple-system"/>
              </a:rPr>
              <a:t>genome</a:t>
            </a:r>
            <a:r>
              <a:rPr lang="en-GB" sz="1400" dirty="0">
                <a:solidFill>
                  <a:srgbClr val="C9D1D9"/>
                </a:solidFill>
                <a:latin typeface="-apple-system"/>
              </a:rPr>
              <a:t> is an organism’s complete set of genetic material.</a:t>
            </a:r>
            <a:endParaRPr lang="en-US" sz="1400" dirty="0"/>
          </a:p>
        </p:txBody>
      </p:sp>
      <p:pic>
        <p:nvPicPr>
          <p:cNvPr id="2" name="Picture 2" descr="Genes made Easy | East London Genes &amp; Health">
            <a:extLst>
              <a:ext uri="{FF2B5EF4-FFF2-40B4-BE49-F238E27FC236}">
                <a16:creationId xmlns:a16="http://schemas.microsoft.com/office/drawing/2014/main" id="{1FAADA7C-172E-AB09-76F8-1B2A6AB79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58" y="1641557"/>
            <a:ext cx="2800169" cy="3012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rasites: Do You Have Them? | Dr. Lauren Deville, Naturopathic Doctor -  Tucson, AZ">
            <a:extLst>
              <a:ext uri="{FF2B5EF4-FFF2-40B4-BE49-F238E27FC236}">
                <a16:creationId xmlns:a16="http://schemas.microsoft.com/office/drawing/2014/main" id="{D8EED4F1-AD8F-5277-4E3D-0EEA51AC5F23}"/>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1052" y="2281382"/>
            <a:ext cx="1797425" cy="140008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558936B-812C-5088-6658-AF2A33A41961}"/>
              </a:ext>
            </a:extLst>
          </p:cNvPr>
          <p:cNvSpPr/>
          <p:nvPr/>
        </p:nvSpPr>
        <p:spPr>
          <a:xfrm>
            <a:off x="2833771" y="3429002"/>
            <a:ext cx="105372" cy="4571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 name="Straight Connector 21">
            <a:extLst>
              <a:ext uri="{FF2B5EF4-FFF2-40B4-BE49-F238E27FC236}">
                <a16:creationId xmlns:a16="http://schemas.microsoft.com/office/drawing/2014/main" id="{A7AA0D3A-191F-442B-9EE3-29D0B1E09342}"/>
              </a:ext>
            </a:extLst>
          </p:cNvPr>
          <p:cNvCxnSpPr>
            <a:endCxn id="2" idx="0"/>
          </p:cNvCxnSpPr>
          <p:nvPr/>
        </p:nvCxnSpPr>
        <p:spPr>
          <a:xfrm flipV="1">
            <a:off x="2939145" y="1641557"/>
            <a:ext cx="2539199" cy="17874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47B191-81A7-1C52-574C-5DAEF701BF19}"/>
              </a:ext>
            </a:extLst>
          </p:cNvPr>
          <p:cNvCxnSpPr>
            <a:cxnSpLocks/>
            <a:endCxn id="2" idx="2"/>
          </p:cNvCxnSpPr>
          <p:nvPr/>
        </p:nvCxnSpPr>
        <p:spPr>
          <a:xfrm>
            <a:off x="2886458" y="3507110"/>
            <a:ext cx="2591885" cy="1146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6DFEF37-B4E5-500F-28DC-3FB87AE52018}"/>
              </a:ext>
            </a:extLst>
          </p:cNvPr>
          <p:cNvSpPr txBox="1"/>
          <p:nvPr/>
        </p:nvSpPr>
        <p:spPr>
          <a:xfrm>
            <a:off x="1284249" y="4908669"/>
            <a:ext cx="4896055" cy="584775"/>
          </a:xfrm>
          <a:prstGeom prst="rect">
            <a:avLst/>
          </a:prstGeom>
          <a:noFill/>
        </p:spPr>
        <p:txBody>
          <a:bodyPr wrap="square">
            <a:spAutoFit/>
          </a:bodyPr>
          <a:lstStyle/>
          <a:p>
            <a:pPr algn="ctr"/>
            <a:r>
              <a:rPr lang="en-GB" sz="1600" dirty="0">
                <a:solidFill>
                  <a:srgbClr val="C9D1D9"/>
                </a:solidFill>
                <a:latin typeface="-apple-system"/>
              </a:rPr>
              <a:t>The genomes of individuals of the same species will be very similar!</a:t>
            </a:r>
            <a:endParaRPr lang="en-US" sz="1600" dirty="0"/>
          </a:p>
        </p:txBody>
      </p:sp>
      <p:pic>
        <p:nvPicPr>
          <p:cNvPr id="5" name="Picture 2" descr="Parasites: Do You Have Them? | Dr. Lauren Deville, Naturopathic Doctor -  Tucson, AZ">
            <a:extLst>
              <a:ext uri="{FF2B5EF4-FFF2-40B4-BE49-F238E27FC236}">
                <a16:creationId xmlns:a16="http://schemas.microsoft.com/office/drawing/2014/main" id="{4F445E75-9014-8799-6D5D-A24CA638A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577" y="107209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arasites: Do You Have Them? | Dr. Lauren Deville, Naturopathic Doctor -  Tucson, AZ">
            <a:extLst>
              <a:ext uri="{FF2B5EF4-FFF2-40B4-BE49-F238E27FC236}">
                <a16:creationId xmlns:a16="http://schemas.microsoft.com/office/drawing/2014/main" id="{168637AE-C9D9-248A-73DA-56D9860BEE0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22836" y="1957739"/>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arasites: Do You Have Them? | Dr. Lauren Deville, Naturopathic Doctor -  Tucson, AZ">
            <a:extLst>
              <a:ext uri="{FF2B5EF4-FFF2-40B4-BE49-F238E27FC236}">
                <a16:creationId xmlns:a16="http://schemas.microsoft.com/office/drawing/2014/main" id="{EF4075DD-195E-6173-C3DC-13AC20E6FE6C}"/>
              </a:ext>
            </a:extLst>
          </p:cNvPr>
          <p:cNvPicPr>
            <a:picLocks noChangeAspect="1" noChangeArrowheads="1"/>
          </p:cNvPicPr>
          <p:nvPr/>
        </p:nvPicPr>
        <p:blipFill>
          <a:blip r:embed="rId7">
            <a:extLst>
              <a:ext uri="{BEBA8EAE-BF5A-486C-A8C5-ECC9F3942E4B}">
                <a14:imgProps xmlns:a14="http://schemas.microsoft.com/office/drawing/2010/main">
                  <a14:imgLayer r:embed="rId6">
                    <a14:imgEffect>
                      <a14:artisticPencilGrayscale/>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18289" y="72889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arasites: Do You Have Them? | Dr. Lauren Deville, Naturopathic Doctor -  Tucson, AZ">
            <a:extLst>
              <a:ext uri="{FF2B5EF4-FFF2-40B4-BE49-F238E27FC236}">
                <a16:creationId xmlns:a16="http://schemas.microsoft.com/office/drawing/2014/main" id="{829BA6B4-30F5-4D7D-10C3-594247AEE1F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85113" y="291696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arasites: Do You Have Them? | Dr. Lauren Deville, Naturopathic Doctor -  Tucson, AZ">
            <a:extLst>
              <a:ext uri="{FF2B5EF4-FFF2-40B4-BE49-F238E27FC236}">
                <a16:creationId xmlns:a16="http://schemas.microsoft.com/office/drawing/2014/main" id="{938124A7-FF72-178A-4271-47F8355AE29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20865" y="3013994"/>
            <a:ext cx="1797425" cy="140008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882B90A-F085-8364-D267-E016599466B9}"/>
              </a:ext>
            </a:extLst>
          </p:cNvPr>
          <p:cNvCxnSpPr>
            <a:cxnSpLocks/>
            <a:endCxn id="2" idx="0"/>
          </p:cNvCxnSpPr>
          <p:nvPr/>
        </p:nvCxnSpPr>
        <p:spPr>
          <a:xfrm flipV="1">
            <a:off x="4078258" y="1641558"/>
            <a:ext cx="1400085" cy="2073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106F93F-90D0-DD16-E3AE-64D1D0FB7F56}"/>
              </a:ext>
            </a:extLst>
          </p:cNvPr>
          <p:cNvCxnSpPr>
            <a:stCxn id="2" idx="0"/>
          </p:cNvCxnSpPr>
          <p:nvPr/>
        </p:nvCxnSpPr>
        <p:spPr>
          <a:xfrm flipH="1">
            <a:off x="2618289" y="1641557"/>
            <a:ext cx="2860055" cy="4874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8AA22F-5588-EBF4-6BE7-F44CDE4172DB}"/>
              </a:ext>
            </a:extLst>
          </p:cNvPr>
          <p:cNvCxnSpPr>
            <a:stCxn id="2" idx="0"/>
          </p:cNvCxnSpPr>
          <p:nvPr/>
        </p:nvCxnSpPr>
        <p:spPr>
          <a:xfrm flipH="1">
            <a:off x="1442524" y="1641556"/>
            <a:ext cx="4035819" cy="14943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37F189-1061-51EA-097A-CF3F7B1A934B}"/>
              </a:ext>
            </a:extLst>
          </p:cNvPr>
          <p:cNvCxnSpPr>
            <a:stCxn id="2" idx="0"/>
          </p:cNvCxnSpPr>
          <p:nvPr/>
        </p:nvCxnSpPr>
        <p:spPr>
          <a:xfrm flipH="1">
            <a:off x="2075817" y="1641556"/>
            <a:ext cx="3402527" cy="24601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475887-9DC8-4653-A9A2-6013D8A6A25D}"/>
              </a:ext>
            </a:extLst>
          </p:cNvPr>
          <p:cNvCxnSpPr>
            <a:stCxn id="2" idx="0"/>
          </p:cNvCxnSpPr>
          <p:nvPr/>
        </p:nvCxnSpPr>
        <p:spPr>
          <a:xfrm flipH="1">
            <a:off x="3579225" y="1641557"/>
            <a:ext cx="1899119" cy="23556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D7A4C24-95C7-3628-ED04-44F3DA2EE6D9}"/>
              </a:ext>
            </a:extLst>
          </p:cNvPr>
          <p:cNvCxnSpPr>
            <a:stCxn id="2" idx="2"/>
          </p:cNvCxnSpPr>
          <p:nvPr/>
        </p:nvCxnSpPr>
        <p:spPr>
          <a:xfrm flipH="1" flipV="1">
            <a:off x="3579225" y="3997235"/>
            <a:ext cx="1899119" cy="6564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AD8C76C-B9C6-1120-EE2D-802165A9490F}"/>
              </a:ext>
            </a:extLst>
          </p:cNvPr>
          <p:cNvCxnSpPr>
            <a:stCxn id="2" idx="2"/>
          </p:cNvCxnSpPr>
          <p:nvPr/>
        </p:nvCxnSpPr>
        <p:spPr>
          <a:xfrm flipH="1" flipV="1">
            <a:off x="2075817" y="4101738"/>
            <a:ext cx="3402527" cy="5519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9A510C7-D67C-BB4D-4234-A624D34D6536}"/>
              </a:ext>
            </a:extLst>
          </p:cNvPr>
          <p:cNvCxnSpPr>
            <a:stCxn id="2" idx="2"/>
          </p:cNvCxnSpPr>
          <p:nvPr/>
        </p:nvCxnSpPr>
        <p:spPr>
          <a:xfrm flipH="1" flipV="1">
            <a:off x="1442524" y="3135909"/>
            <a:ext cx="4035819" cy="151778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027E9E2-C309-4FA1-3EA9-85E36DC53E21}"/>
              </a:ext>
            </a:extLst>
          </p:cNvPr>
          <p:cNvCxnSpPr>
            <a:stCxn id="2" idx="2"/>
          </p:cNvCxnSpPr>
          <p:nvPr/>
        </p:nvCxnSpPr>
        <p:spPr>
          <a:xfrm flipH="1" flipV="1">
            <a:off x="2618289" y="2128982"/>
            <a:ext cx="2860055" cy="25247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C56C95-F2DC-E9C8-60A5-A9C011239EEA}"/>
              </a:ext>
            </a:extLst>
          </p:cNvPr>
          <p:cNvCxnSpPr>
            <a:stCxn id="2" idx="2"/>
          </p:cNvCxnSpPr>
          <p:nvPr/>
        </p:nvCxnSpPr>
        <p:spPr>
          <a:xfrm flipH="1" flipV="1">
            <a:off x="3984172" y="1949334"/>
            <a:ext cx="1494171" cy="270435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Right Brace 15">
            <a:extLst>
              <a:ext uri="{FF2B5EF4-FFF2-40B4-BE49-F238E27FC236}">
                <a16:creationId xmlns:a16="http://schemas.microsoft.com/office/drawing/2014/main" id="{EE49DDD8-DB2C-690A-D55D-DC3EAF67BAB0}"/>
              </a:ext>
            </a:extLst>
          </p:cNvPr>
          <p:cNvSpPr/>
          <p:nvPr/>
        </p:nvSpPr>
        <p:spPr>
          <a:xfrm>
            <a:off x="7027818" y="1654619"/>
            <a:ext cx="666207" cy="3012135"/>
          </a:xfrm>
          <a:prstGeom prst="rightBrace">
            <a:avLst>
              <a:gd name="adj1" fmla="val 8333"/>
              <a:gd name="adj2" fmla="val 50000"/>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1" name="TextBox 20">
            <a:extLst>
              <a:ext uri="{FF2B5EF4-FFF2-40B4-BE49-F238E27FC236}">
                <a16:creationId xmlns:a16="http://schemas.microsoft.com/office/drawing/2014/main" id="{27C83AC1-70B0-FC84-2A0F-FA25ED703C12}"/>
              </a:ext>
            </a:extLst>
          </p:cNvPr>
          <p:cNvSpPr txBox="1"/>
          <p:nvPr/>
        </p:nvSpPr>
        <p:spPr>
          <a:xfrm>
            <a:off x="7859160" y="1946101"/>
            <a:ext cx="3965411" cy="584775"/>
          </a:xfrm>
          <a:prstGeom prst="rect">
            <a:avLst/>
          </a:prstGeom>
          <a:noFill/>
        </p:spPr>
        <p:txBody>
          <a:bodyPr wrap="square">
            <a:spAutoFit/>
          </a:bodyPr>
          <a:lstStyle/>
          <a:p>
            <a:pPr algn="l"/>
            <a:r>
              <a:rPr lang="en-GB" sz="1600" dirty="0">
                <a:solidFill>
                  <a:srgbClr val="C9D1D9"/>
                </a:solidFill>
                <a:latin typeface="-apple-system"/>
              </a:rPr>
              <a:t>It is useful to have a representative genome sequence for each species:</a:t>
            </a:r>
          </a:p>
        </p:txBody>
      </p:sp>
      <p:sp>
        <p:nvSpPr>
          <p:cNvPr id="24" name="TextBox 23">
            <a:extLst>
              <a:ext uri="{FF2B5EF4-FFF2-40B4-BE49-F238E27FC236}">
                <a16:creationId xmlns:a16="http://schemas.microsoft.com/office/drawing/2014/main" id="{446BE00B-EE10-785A-E948-1E5F1CC184CE}"/>
              </a:ext>
            </a:extLst>
          </p:cNvPr>
          <p:cNvSpPr txBox="1"/>
          <p:nvPr/>
        </p:nvSpPr>
        <p:spPr>
          <a:xfrm>
            <a:off x="9993087" y="2991410"/>
            <a:ext cx="1831484" cy="338554"/>
          </a:xfrm>
          <a:prstGeom prst="rect">
            <a:avLst/>
          </a:prstGeom>
          <a:noFill/>
        </p:spPr>
        <p:txBody>
          <a:bodyPr wrap="square">
            <a:spAutoFit/>
          </a:bodyPr>
          <a:lstStyle/>
          <a:p>
            <a:pPr algn="l"/>
            <a:r>
              <a:rPr lang="en-GB" sz="1600" b="1" dirty="0">
                <a:solidFill>
                  <a:srgbClr val="C9D1D9"/>
                </a:solidFill>
                <a:latin typeface="-apple-system"/>
              </a:rPr>
              <a:t>Reference genome</a:t>
            </a:r>
          </a:p>
        </p:txBody>
      </p:sp>
      <p:pic>
        <p:nvPicPr>
          <p:cNvPr id="9218" name="Picture 2" descr="How Low Can the Price of a Next Generation DNA Sequencer Go?">
            <a:extLst>
              <a:ext uri="{FF2B5EF4-FFF2-40B4-BE49-F238E27FC236}">
                <a16:creationId xmlns:a16="http://schemas.microsoft.com/office/drawing/2014/main" id="{73F15575-4580-5113-AB7A-7235FFCDBFB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66615" y="2696640"/>
            <a:ext cx="1491615" cy="92809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33233C6-FAB7-9CB6-280B-DCC3857DCA66}"/>
              </a:ext>
            </a:extLst>
          </p:cNvPr>
          <p:cNvSpPr txBox="1"/>
          <p:nvPr/>
        </p:nvSpPr>
        <p:spPr>
          <a:xfrm>
            <a:off x="7866615" y="3637799"/>
            <a:ext cx="1589188" cy="338554"/>
          </a:xfrm>
          <a:prstGeom prst="rect">
            <a:avLst/>
          </a:prstGeom>
          <a:noFill/>
        </p:spPr>
        <p:txBody>
          <a:bodyPr wrap="square">
            <a:spAutoFit/>
          </a:bodyPr>
          <a:lstStyle/>
          <a:p>
            <a:pPr algn="l"/>
            <a:r>
              <a:rPr lang="en-GB" sz="1600" dirty="0">
                <a:solidFill>
                  <a:srgbClr val="C9D1D9"/>
                </a:solidFill>
                <a:latin typeface="-apple-system"/>
              </a:rPr>
              <a:t>DNA Sequencing</a:t>
            </a:r>
          </a:p>
        </p:txBody>
      </p:sp>
      <p:pic>
        <p:nvPicPr>
          <p:cNvPr id="9220" name="Picture 4">
            <a:extLst>
              <a:ext uri="{FF2B5EF4-FFF2-40B4-BE49-F238E27FC236}">
                <a16:creationId xmlns:a16="http://schemas.microsoft.com/office/drawing/2014/main" id="{4A18FCAE-C2B6-E207-8E1D-BB1D2A49396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21" t="26181" r="8607" b="68212"/>
          <a:stretch/>
        </p:blipFill>
        <p:spPr bwMode="auto">
          <a:xfrm>
            <a:off x="8015604" y="4546675"/>
            <a:ext cx="3965411" cy="1523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E3AC0295-0A0A-5750-85DC-2559A7E20AE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21" t="40938" r="8607" b="49472"/>
          <a:stretch/>
        </p:blipFill>
        <p:spPr bwMode="auto">
          <a:xfrm>
            <a:off x="8010381" y="4798318"/>
            <a:ext cx="3965411" cy="2606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A6B08145-FDCF-7BFA-430D-C507DED8A07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21" t="60263" r="8607" b="34130"/>
          <a:stretch/>
        </p:blipFill>
        <p:spPr bwMode="auto">
          <a:xfrm>
            <a:off x="8010381" y="5184363"/>
            <a:ext cx="3965411" cy="1524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0C751769-4A8C-A449-8A6F-730FF98BA31B}"/>
              </a:ext>
            </a:extLst>
          </p:cNvPr>
          <p:cNvSpPr txBox="1"/>
          <p:nvPr/>
        </p:nvSpPr>
        <p:spPr>
          <a:xfrm>
            <a:off x="7932003" y="5362340"/>
            <a:ext cx="4043788" cy="830997"/>
          </a:xfrm>
          <a:prstGeom prst="rect">
            <a:avLst/>
          </a:prstGeom>
          <a:noFill/>
        </p:spPr>
        <p:txBody>
          <a:bodyPr wrap="square">
            <a:spAutoFit/>
          </a:bodyPr>
          <a:lstStyle/>
          <a:p>
            <a:r>
              <a:rPr lang="en-GB" sz="1600" dirty="0">
                <a:solidFill>
                  <a:srgbClr val="C9D1D9"/>
                </a:solidFill>
                <a:latin typeface="-apple-system"/>
              </a:rPr>
              <a:t>We use the technique of sequencing shorter segments of chromosomes and piece them together like puzzle!</a:t>
            </a:r>
            <a:endParaRPr lang="en-US" sz="1600" dirty="0"/>
          </a:p>
        </p:txBody>
      </p:sp>
      <p:cxnSp>
        <p:nvCxnSpPr>
          <p:cNvPr id="44" name="Straight Arrow Connector 43">
            <a:extLst>
              <a:ext uri="{FF2B5EF4-FFF2-40B4-BE49-F238E27FC236}">
                <a16:creationId xmlns:a16="http://schemas.microsoft.com/office/drawing/2014/main" id="{F73FD51B-008C-ECA7-D750-9BA863E4B6C9}"/>
              </a:ext>
            </a:extLst>
          </p:cNvPr>
          <p:cNvCxnSpPr>
            <a:cxnSpLocks/>
          </p:cNvCxnSpPr>
          <p:nvPr/>
        </p:nvCxnSpPr>
        <p:spPr>
          <a:xfrm>
            <a:off x="8649293" y="3980747"/>
            <a:ext cx="669747" cy="18727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16B3E4A-53B5-C813-B7B9-12D48DCD5559}"/>
              </a:ext>
            </a:extLst>
          </p:cNvPr>
          <p:cNvCxnSpPr>
            <a:cxnSpLocks/>
            <a:endCxn id="24" idx="2"/>
          </p:cNvCxnSpPr>
          <p:nvPr/>
        </p:nvCxnSpPr>
        <p:spPr>
          <a:xfrm flipV="1">
            <a:off x="10411072" y="3329964"/>
            <a:ext cx="497757" cy="871953"/>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AD81557-8575-D41B-9BF6-8CB43EF56A06}"/>
              </a:ext>
            </a:extLst>
          </p:cNvPr>
          <p:cNvSpPr txBox="1"/>
          <p:nvPr/>
        </p:nvSpPr>
        <p:spPr>
          <a:xfrm>
            <a:off x="8994779" y="4188073"/>
            <a:ext cx="2097171" cy="338554"/>
          </a:xfrm>
          <a:prstGeom prst="rect">
            <a:avLst/>
          </a:prstGeom>
          <a:noFill/>
        </p:spPr>
        <p:txBody>
          <a:bodyPr wrap="square">
            <a:spAutoFit/>
          </a:bodyPr>
          <a:lstStyle/>
          <a:p>
            <a:pPr algn="l"/>
            <a:r>
              <a:rPr lang="en-GB" sz="1600" dirty="0">
                <a:solidFill>
                  <a:srgbClr val="C9D1D9"/>
                </a:solidFill>
                <a:latin typeface="-apple-system"/>
              </a:rPr>
              <a:t>Genome assembly</a:t>
            </a:r>
          </a:p>
        </p:txBody>
      </p:sp>
    </p:spTree>
    <p:extLst>
      <p:ext uri="{BB962C8B-B14F-4D97-AF65-F5344CB8AC3E}">
        <p14:creationId xmlns:p14="http://schemas.microsoft.com/office/powerpoint/2010/main" val="59140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E5E530-8A58-682B-F353-CDAAC33AAEE9}"/>
              </a:ext>
            </a:extLst>
          </p:cNvPr>
          <p:cNvSpPr/>
          <p:nvPr/>
        </p:nvSpPr>
        <p:spPr>
          <a:xfrm>
            <a:off x="5313575" y="287193"/>
            <a:ext cx="1564852" cy="523220"/>
          </a:xfrm>
          <a:prstGeom prst="rect">
            <a:avLst/>
          </a:prstGeom>
        </p:spPr>
        <p:txBody>
          <a:bodyPr wrap="none">
            <a:spAutoFit/>
          </a:bodyPr>
          <a:lstStyle/>
          <a:p>
            <a:r>
              <a:rPr lang="en-US" sz="2800" dirty="0">
                <a:solidFill>
                  <a:srgbClr val="C3D5E8"/>
                </a:solidFill>
                <a:latin typeface=""/>
              </a:rPr>
              <a:t>Genome</a:t>
            </a:r>
          </a:p>
        </p:txBody>
      </p:sp>
      <p:pic>
        <p:nvPicPr>
          <p:cNvPr id="30" name="Picture 29">
            <a:extLst>
              <a:ext uri="{FF2B5EF4-FFF2-40B4-BE49-F238E27FC236}">
                <a16:creationId xmlns:a16="http://schemas.microsoft.com/office/drawing/2014/main" id="{4AEC3D12-E4E3-A2EF-AA57-E144D1FE8C94}"/>
              </a:ext>
            </a:extLst>
          </p:cNvPr>
          <p:cNvPicPr>
            <a:picLocks noChangeAspect="1"/>
          </p:cNvPicPr>
          <p:nvPr/>
        </p:nvPicPr>
        <p:blipFill>
          <a:blip r:embed="rId3"/>
          <a:stretch>
            <a:fillRect/>
          </a:stretch>
        </p:blipFill>
        <p:spPr>
          <a:xfrm>
            <a:off x="2178938" y="1203633"/>
            <a:ext cx="7834124" cy="5008703"/>
          </a:xfrm>
          <a:prstGeom prst="rect">
            <a:avLst/>
          </a:prstGeom>
        </p:spPr>
      </p:pic>
    </p:spTree>
    <p:extLst>
      <p:ext uri="{BB962C8B-B14F-4D97-AF65-F5344CB8AC3E}">
        <p14:creationId xmlns:p14="http://schemas.microsoft.com/office/powerpoint/2010/main" val="3653659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4C358E9-3737-2447-A63A-1F58F95AE8AD}"/>
              </a:ext>
            </a:extLst>
          </p:cNvPr>
          <p:cNvPicPr>
            <a:picLocks noChangeAspect="1"/>
          </p:cNvPicPr>
          <p:nvPr/>
        </p:nvPicPr>
        <p:blipFill>
          <a:blip r:embed="rId3"/>
          <a:stretch>
            <a:fillRect/>
          </a:stretch>
        </p:blipFill>
        <p:spPr>
          <a:xfrm>
            <a:off x="4394600" y="229509"/>
            <a:ext cx="3402800" cy="625424"/>
          </a:xfrm>
          <a:prstGeom prst="rect">
            <a:avLst/>
          </a:prstGeom>
        </p:spPr>
      </p:pic>
      <p:sp>
        <p:nvSpPr>
          <p:cNvPr id="8" name="Rectangle 7">
            <a:extLst>
              <a:ext uri="{FF2B5EF4-FFF2-40B4-BE49-F238E27FC236}">
                <a16:creationId xmlns:a16="http://schemas.microsoft.com/office/drawing/2014/main" id="{B635D5C2-2477-6442-9E4E-E455D55AEC84}"/>
              </a:ext>
            </a:extLst>
          </p:cNvPr>
          <p:cNvSpPr/>
          <p:nvPr/>
        </p:nvSpPr>
        <p:spPr>
          <a:xfrm>
            <a:off x="2099891" y="3684132"/>
            <a:ext cx="960519" cy="307777"/>
          </a:xfrm>
          <a:prstGeom prst="rect">
            <a:avLst/>
          </a:prstGeom>
        </p:spPr>
        <p:txBody>
          <a:bodyPr wrap="none">
            <a:spAutoFit/>
          </a:bodyPr>
          <a:lstStyle/>
          <a:p>
            <a:pPr algn="ctr"/>
            <a:r>
              <a:rPr lang="en-US" sz="1400" dirty="0">
                <a:solidFill>
                  <a:srgbClr val="86A7BB"/>
                </a:solidFill>
                <a:latin typeface=""/>
              </a:rPr>
              <a:t>Genomes</a:t>
            </a:r>
          </a:p>
        </p:txBody>
      </p:sp>
      <p:sp>
        <p:nvSpPr>
          <p:cNvPr id="14" name="Rounded Rectangle 13">
            <a:extLst>
              <a:ext uri="{FF2B5EF4-FFF2-40B4-BE49-F238E27FC236}">
                <a16:creationId xmlns:a16="http://schemas.microsoft.com/office/drawing/2014/main" id="{C822D3C7-B887-E74B-9A77-06A493A3ABB6}"/>
              </a:ext>
            </a:extLst>
          </p:cNvPr>
          <p:cNvSpPr/>
          <p:nvPr/>
        </p:nvSpPr>
        <p:spPr>
          <a:xfrm>
            <a:off x="3705675" y="1847465"/>
            <a:ext cx="3326860" cy="4046707"/>
          </a:xfrm>
          <a:prstGeom prst="roundRect">
            <a:avLst>
              <a:gd name="adj" fmla="val 3022"/>
            </a:avLst>
          </a:prstGeom>
          <a:solidFill>
            <a:srgbClr val="C3D5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Rounded Rectangle 27">
            <a:extLst>
              <a:ext uri="{FF2B5EF4-FFF2-40B4-BE49-F238E27FC236}">
                <a16:creationId xmlns:a16="http://schemas.microsoft.com/office/drawing/2014/main" id="{68A5F0B4-DFE2-EC47-9001-5EC4D0E58E43}"/>
              </a:ext>
            </a:extLst>
          </p:cNvPr>
          <p:cNvSpPr/>
          <p:nvPr/>
        </p:nvSpPr>
        <p:spPr>
          <a:xfrm>
            <a:off x="3705675" y="2205768"/>
            <a:ext cx="3326860" cy="3829329"/>
          </a:xfrm>
          <a:prstGeom prst="roundRect">
            <a:avLst>
              <a:gd name="adj" fmla="val 3022"/>
            </a:avLst>
          </a:prstGeom>
          <a:solidFill>
            <a:srgbClr val="86A7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Rectangle 28">
            <a:extLst>
              <a:ext uri="{FF2B5EF4-FFF2-40B4-BE49-F238E27FC236}">
                <a16:creationId xmlns:a16="http://schemas.microsoft.com/office/drawing/2014/main" id="{4C552A1C-BF06-8E47-933A-5543D32B6F6A}"/>
              </a:ext>
            </a:extLst>
          </p:cNvPr>
          <p:cNvSpPr/>
          <p:nvPr/>
        </p:nvSpPr>
        <p:spPr>
          <a:xfrm>
            <a:off x="4833542" y="1841952"/>
            <a:ext cx="1071126" cy="307777"/>
          </a:xfrm>
          <a:prstGeom prst="rect">
            <a:avLst/>
          </a:prstGeom>
        </p:spPr>
        <p:txBody>
          <a:bodyPr wrap="none">
            <a:spAutoFit/>
          </a:bodyPr>
          <a:lstStyle/>
          <a:p>
            <a:pPr algn="ctr"/>
            <a:r>
              <a:rPr lang="en-US" sz="1400" dirty="0">
                <a:solidFill>
                  <a:srgbClr val="0C2E5C"/>
                </a:solidFill>
                <a:latin typeface=""/>
              </a:rPr>
              <a:t>Processing</a:t>
            </a:r>
          </a:p>
        </p:txBody>
      </p:sp>
      <p:sp>
        <p:nvSpPr>
          <p:cNvPr id="16" name="Rectangle 15">
            <a:extLst>
              <a:ext uri="{FF2B5EF4-FFF2-40B4-BE49-F238E27FC236}">
                <a16:creationId xmlns:a16="http://schemas.microsoft.com/office/drawing/2014/main" id="{FD26822B-58B2-6441-83F9-E1F0BF8CB99E}"/>
              </a:ext>
            </a:extLst>
          </p:cNvPr>
          <p:cNvSpPr/>
          <p:nvPr/>
        </p:nvSpPr>
        <p:spPr>
          <a:xfrm>
            <a:off x="4089237" y="2307184"/>
            <a:ext cx="2559739" cy="3972882"/>
          </a:xfrm>
          <a:prstGeom prst="rect">
            <a:avLst/>
          </a:prstGeom>
        </p:spPr>
        <p:txBody>
          <a:bodyPr wrap="square">
            <a:spAutoFit/>
          </a:bodyPr>
          <a:lstStyle/>
          <a:p>
            <a:pPr>
              <a:lnSpc>
                <a:spcPts val="1880"/>
              </a:lnSpc>
            </a:pPr>
            <a:r>
              <a:rPr lang="en-US" sz="1400" dirty="0">
                <a:latin typeface="Raleway" pitchFamily="2" charset="77"/>
              </a:rPr>
              <a:t>Compara </a:t>
            </a:r>
          </a:p>
          <a:p>
            <a:pPr>
              <a:lnSpc>
                <a:spcPts val="1880"/>
              </a:lnSpc>
            </a:pPr>
            <a:r>
              <a:rPr lang="en-US" sz="1400" dirty="0">
                <a:latin typeface="Raleway" pitchFamily="2" charset="77"/>
              </a:rPr>
              <a:t>Repeat Modeler</a:t>
            </a:r>
          </a:p>
          <a:p>
            <a:pPr>
              <a:lnSpc>
                <a:spcPts val="1880"/>
              </a:lnSpc>
            </a:pPr>
            <a:r>
              <a:rPr lang="en-US" sz="1400" dirty="0">
                <a:latin typeface="Raleway" pitchFamily="2" charset="77"/>
              </a:rPr>
              <a:t>BUSCO score calculation</a:t>
            </a:r>
          </a:p>
          <a:p>
            <a:pPr>
              <a:lnSpc>
                <a:spcPts val="1880"/>
              </a:lnSpc>
            </a:pPr>
            <a:r>
              <a:rPr lang="en-US" sz="1400" dirty="0">
                <a:latin typeface="Raleway" pitchFamily="2" charset="77"/>
              </a:rPr>
              <a:t>DNA features </a:t>
            </a:r>
          </a:p>
          <a:p>
            <a:pPr>
              <a:lnSpc>
                <a:spcPts val="1880"/>
              </a:lnSpc>
            </a:pPr>
            <a:r>
              <a:rPr lang="en-US" sz="1400" dirty="0">
                <a:latin typeface="Raleway" pitchFamily="2" charset="77"/>
              </a:rPr>
              <a:t>RNA features</a:t>
            </a:r>
          </a:p>
          <a:p>
            <a:pPr>
              <a:lnSpc>
                <a:spcPts val="1880"/>
              </a:lnSpc>
            </a:pPr>
            <a:r>
              <a:rPr lang="en-US" sz="1400" dirty="0">
                <a:latin typeface="Raleway" pitchFamily="2" charset="77"/>
              </a:rPr>
              <a:t>Analysis descriptions </a:t>
            </a:r>
          </a:p>
          <a:p>
            <a:pPr>
              <a:lnSpc>
                <a:spcPts val="1880"/>
              </a:lnSpc>
            </a:pPr>
            <a:r>
              <a:rPr lang="en-US" sz="1400" dirty="0">
                <a:latin typeface="Raleway" pitchFamily="2" charset="77"/>
              </a:rPr>
              <a:t>Xrefs </a:t>
            </a:r>
          </a:p>
          <a:p>
            <a:pPr>
              <a:lnSpc>
                <a:spcPts val="1880"/>
              </a:lnSpc>
            </a:pPr>
            <a:r>
              <a:rPr lang="en-US" sz="1400" dirty="0">
                <a:latin typeface="Raleway" pitchFamily="2" charset="77"/>
              </a:rPr>
              <a:t>GPAD load </a:t>
            </a:r>
          </a:p>
          <a:p>
            <a:pPr>
              <a:lnSpc>
                <a:spcPts val="1880"/>
              </a:lnSpc>
            </a:pPr>
            <a:r>
              <a:rPr lang="en-US" sz="1400" dirty="0">
                <a:latin typeface="Raleway" pitchFamily="2" charset="77"/>
              </a:rPr>
              <a:t>Core statistics </a:t>
            </a:r>
          </a:p>
          <a:p>
            <a:pPr>
              <a:lnSpc>
                <a:spcPts val="1880"/>
              </a:lnSpc>
            </a:pPr>
            <a:r>
              <a:rPr lang="en-US" sz="1400" dirty="0">
                <a:latin typeface="Raleway" pitchFamily="2" charset="77"/>
              </a:rPr>
              <a:t>Protein features </a:t>
            </a:r>
          </a:p>
          <a:p>
            <a:pPr>
              <a:lnSpc>
                <a:spcPts val="1880"/>
              </a:lnSpc>
            </a:pPr>
            <a:r>
              <a:rPr lang="en-US" sz="1400" dirty="0">
                <a:latin typeface="Raleway" pitchFamily="2" charset="77"/>
              </a:rPr>
              <a:t>FIle dumps </a:t>
            </a:r>
          </a:p>
          <a:p>
            <a:pPr>
              <a:lnSpc>
                <a:spcPts val="1880"/>
              </a:lnSpc>
            </a:pPr>
            <a:r>
              <a:rPr lang="en-US" sz="1400" dirty="0">
                <a:latin typeface="Raleway" pitchFamily="2" charset="77"/>
              </a:rPr>
              <a:t>BioMart</a:t>
            </a:r>
          </a:p>
          <a:p>
            <a:pPr>
              <a:lnSpc>
                <a:spcPts val="1880"/>
              </a:lnSpc>
            </a:pPr>
            <a:r>
              <a:rPr lang="en-US" sz="1400" dirty="0">
                <a:latin typeface="Raleway" pitchFamily="2" charset="77"/>
              </a:rPr>
              <a:t>Gene expression studies</a:t>
            </a:r>
          </a:p>
          <a:p>
            <a:pPr>
              <a:lnSpc>
                <a:spcPts val="1880"/>
              </a:lnSpc>
            </a:pPr>
            <a:r>
              <a:rPr lang="en-US" sz="1400" dirty="0">
                <a:latin typeface="Raleway" pitchFamily="2" charset="77"/>
              </a:rPr>
              <a:t>Jbrowse</a:t>
            </a:r>
          </a:p>
          <a:p>
            <a:pPr>
              <a:lnSpc>
                <a:spcPts val="1880"/>
              </a:lnSpc>
            </a:pPr>
            <a:r>
              <a:rPr lang="en-US" sz="1400" dirty="0">
                <a:latin typeface="Raleway" pitchFamily="2" charset="77"/>
              </a:rPr>
              <a:t>AlphaFold</a:t>
            </a:r>
          </a:p>
          <a:p>
            <a:pPr>
              <a:lnSpc>
                <a:spcPts val="1880"/>
              </a:lnSpc>
            </a:pPr>
            <a:endParaRPr lang="en-US" sz="1400" dirty="0">
              <a:latin typeface="Raleway" pitchFamily="2" charset="77"/>
            </a:endParaRPr>
          </a:p>
        </p:txBody>
      </p:sp>
      <p:pic>
        <p:nvPicPr>
          <p:cNvPr id="45" name="Picture 2" descr="Ensembl Genomes">
            <a:extLst>
              <a:ext uri="{FF2B5EF4-FFF2-40B4-BE49-F238E27FC236}">
                <a16:creationId xmlns:a16="http://schemas.microsoft.com/office/drawing/2014/main" id="{66C356A1-CE73-7C49-BF2F-6B139B196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717" y="5625977"/>
            <a:ext cx="354403" cy="354403"/>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Arrow Connector 53">
            <a:extLst>
              <a:ext uri="{FF2B5EF4-FFF2-40B4-BE49-F238E27FC236}">
                <a16:creationId xmlns:a16="http://schemas.microsoft.com/office/drawing/2014/main" id="{42A608D3-07C4-7942-A8F2-F902AF6A1798}"/>
              </a:ext>
            </a:extLst>
          </p:cNvPr>
          <p:cNvCxnSpPr>
            <a:cxnSpLocks/>
          </p:cNvCxnSpPr>
          <p:nvPr/>
        </p:nvCxnSpPr>
        <p:spPr>
          <a:xfrm>
            <a:off x="3243265" y="3868797"/>
            <a:ext cx="330047"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60" name="Rectangle 59">
            <a:extLst>
              <a:ext uri="{FF2B5EF4-FFF2-40B4-BE49-F238E27FC236}">
                <a16:creationId xmlns:a16="http://schemas.microsoft.com/office/drawing/2014/main" id="{93B898FC-6E75-B140-B386-2F725D277126}"/>
              </a:ext>
            </a:extLst>
          </p:cNvPr>
          <p:cNvSpPr/>
          <p:nvPr/>
        </p:nvSpPr>
        <p:spPr>
          <a:xfrm>
            <a:off x="7856348" y="5011155"/>
            <a:ext cx="2661178" cy="276999"/>
          </a:xfrm>
          <a:prstGeom prst="rect">
            <a:avLst/>
          </a:prstGeom>
        </p:spPr>
        <p:txBody>
          <a:bodyPr wrap="none">
            <a:spAutoFit/>
          </a:bodyPr>
          <a:lstStyle/>
          <a:p>
            <a:pPr algn="ctr"/>
            <a:r>
              <a:rPr lang="en-US" sz="1200" dirty="0">
                <a:solidFill>
                  <a:schemeClr val="bg1">
                    <a:lumMod val="95000"/>
                  </a:schemeClr>
                </a:solidFill>
                <a:latin typeface=""/>
              </a:rPr>
              <a:t>EBI ensembl’s Web Team – Tuan Le</a:t>
            </a:r>
          </a:p>
        </p:txBody>
      </p:sp>
      <p:pic>
        <p:nvPicPr>
          <p:cNvPr id="2" name="Picture 1" descr="Graphical user interface, application&#10;&#10;Description automatically generated">
            <a:extLst>
              <a:ext uri="{FF2B5EF4-FFF2-40B4-BE49-F238E27FC236}">
                <a16:creationId xmlns:a16="http://schemas.microsoft.com/office/drawing/2014/main" id="{5237B020-8226-6C62-291B-3C43F0FD1975}"/>
              </a:ext>
            </a:extLst>
          </p:cNvPr>
          <p:cNvPicPr>
            <a:picLocks noChangeAspect="1"/>
          </p:cNvPicPr>
          <p:nvPr/>
        </p:nvPicPr>
        <p:blipFill>
          <a:blip r:embed="rId5"/>
          <a:stretch>
            <a:fillRect/>
          </a:stretch>
        </p:blipFill>
        <p:spPr>
          <a:xfrm>
            <a:off x="7556181" y="2729358"/>
            <a:ext cx="3261515" cy="2278879"/>
          </a:xfrm>
          <a:prstGeom prst="rect">
            <a:avLst/>
          </a:prstGeom>
        </p:spPr>
      </p:pic>
      <p:sp>
        <p:nvSpPr>
          <p:cNvPr id="3" name="Rectangle 2">
            <a:extLst>
              <a:ext uri="{FF2B5EF4-FFF2-40B4-BE49-F238E27FC236}">
                <a16:creationId xmlns:a16="http://schemas.microsoft.com/office/drawing/2014/main" id="{18CC6DC8-0BEA-90B0-75DE-DD3B5EABD844}"/>
              </a:ext>
            </a:extLst>
          </p:cNvPr>
          <p:cNvSpPr/>
          <p:nvPr/>
        </p:nvSpPr>
        <p:spPr>
          <a:xfrm>
            <a:off x="3989627" y="1558115"/>
            <a:ext cx="2637709" cy="276999"/>
          </a:xfrm>
          <a:prstGeom prst="rect">
            <a:avLst/>
          </a:prstGeom>
        </p:spPr>
        <p:txBody>
          <a:bodyPr wrap="none">
            <a:spAutoFit/>
          </a:bodyPr>
          <a:lstStyle/>
          <a:p>
            <a:pPr algn="ctr"/>
            <a:r>
              <a:rPr lang="en-US" sz="1200" dirty="0">
                <a:solidFill>
                  <a:schemeClr val="bg1"/>
                </a:solidFill>
                <a:latin typeface=""/>
              </a:rPr>
              <a:t>We’re adding value to the genomes!</a:t>
            </a:r>
            <a:endParaRPr lang="en-US" sz="1600" b="1" dirty="0">
              <a:solidFill>
                <a:schemeClr val="bg1"/>
              </a:solidFill>
              <a:latin typeface=""/>
            </a:endParaRPr>
          </a:p>
        </p:txBody>
      </p:sp>
      <p:cxnSp>
        <p:nvCxnSpPr>
          <p:cNvPr id="15" name="Straight Arrow Connector 14">
            <a:extLst>
              <a:ext uri="{FF2B5EF4-FFF2-40B4-BE49-F238E27FC236}">
                <a16:creationId xmlns:a16="http://schemas.microsoft.com/office/drawing/2014/main" id="{8F389C63-752D-2A12-690C-6CD3213AFA90}"/>
              </a:ext>
            </a:extLst>
          </p:cNvPr>
          <p:cNvCxnSpPr>
            <a:cxnSpLocks/>
          </p:cNvCxnSpPr>
          <p:nvPr/>
        </p:nvCxnSpPr>
        <p:spPr>
          <a:xfrm>
            <a:off x="7120999" y="3868797"/>
            <a:ext cx="330047"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8" name="Rectangle 17">
            <a:extLst>
              <a:ext uri="{FF2B5EF4-FFF2-40B4-BE49-F238E27FC236}">
                <a16:creationId xmlns:a16="http://schemas.microsoft.com/office/drawing/2014/main" id="{61934BF9-2309-D5C4-AD55-F7CEF88290C2}"/>
              </a:ext>
            </a:extLst>
          </p:cNvPr>
          <p:cNvSpPr/>
          <p:nvPr/>
        </p:nvSpPr>
        <p:spPr>
          <a:xfrm>
            <a:off x="7635071" y="2467267"/>
            <a:ext cx="3103734" cy="276999"/>
          </a:xfrm>
          <a:prstGeom prst="rect">
            <a:avLst/>
          </a:prstGeom>
        </p:spPr>
        <p:txBody>
          <a:bodyPr wrap="none">
            <a:spAutoFit/>
          </a:bodyPr>
          <a:lstStyle/>
          <a:p>
            <a:pPr algn="ctr"/>
            <a:r>
              <a:rPr lang="en-US" sz="1200" dirty="0">
                <a:solidFill>
                  <a:schemeClr val="bg1"/>
                </a:solidFill>
                <a:latin typeface=""/>
              </a:rPr>
              <a:t>And then we make them accessible to you!</a:t>
            </a:r>
            <a:endParaRPr lang="en-US" sz="1600" b="1" dirty="0">
              <a:solidFill>
                <a:schemeClr val="bg1"/>
              </a:solidFill>
              <a:latin typeface=""/>
            </a:endParaRPr>
          </a:p>
        </p:txBody>
      </p:sp>
      <p:pic>
        <p:nvPicPr>
          <p:cNvPr id="1026" name="Picture 2" descr="Parasites: Do You Have Them? | Dr. Lauren Deville, Naturopathic Doctor -  Tucson, AZ">
            <a:extLst>
              <a:ext uri="{FF2B5EF4-FFF2-40B4-BE49-F238E27FC236}">
                <a16:creationId xmlns:a16="http://schemas.microsoft.com/office/drawing/2014/main" id="{5812EFE8-04E4-E89F-E50F-9306FDBAF3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125" y="3076738"/>
            <a:ext cx="1797425" cy="140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19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28" grpId="0" animBg="1"/>
      <p:bldP spid="29" grpId="0"/>
      <p:bldP spid="16" grpId="0"/>
      <p:bldP spid="60" grpId="0"/>
      <p:bldP spid="3"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5"/>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84" name="Google Shape;84;p15"/>
          <p:cNvSpPr txBox="1"/>
          <p:nvPr/>
        </p:nvSpPr>
        <p:spPr>
          <a:xfrm>
            <a:off x="4096000" y="509367"/>
            <a:ext cx="4000000" cy="595059"/>
          </a:xfrm>
          <a:prstGeom prst="rect">
            <a:avLst/>
          </a:prstGeom>
          <a:noFill/>
          <a:ln>
            <a:noFill/>
          </a:ln>
        </p:spPr>
        <p:txBody>
          <a:bodyPr spcFirstLastPara="1" wrap="square" lIns="121900" tIns="121900" rIns="121900" bIns="121900" anchor="t" anchorCtr="0">
            <a:spAutoFit/>
          </a:bodyPr>
          <a:lstStyle/>
          <a:p>
            <a:pPr algn="ctr"/>
            <a:r>
              <a:rPr lang="en-GB" sz="2267">
                <a:solidFill>
                  <a:srgbClr val="C3D5E8"/>
                </a:solidFill>
              </a:rPr>
              <a:t>in 2023</a:t>
            </a:r>
            <a:endParaRPr sz="2267">
              <a:solidFill>
                <a:srgbClr val="C3D5E8"/>
              </a:solidFill>
            </a:endParaRPr>
          </a:p>
        </p:txBody>
      </p:sp>
      <p:pic>
        <p:nvPicPr>
          <p:cNvPr id="85" name="Google Shape;85;p15"/>
          <p:cNvPicPr preferRelativeResize="0"/>
          <p:nvPr/>
        </p:nvPicPr>
        <p:blipFill rotWithShape="1">
          <a:blip r:embed="rId4">
            <a:alphaModFix/>
          </a:blip>
          <a:srcRect b="37872"/>
          <a:stretch/>
        </p:blipFill>
        <p:spPr>
          <a:xfrm>
            <a:off x="3633168" y="1185200"/>
            <a:ext cx="4925665" cy="3060267"/>
          </a:xfrm>
          <a:prstGeom prst="rect">
            <a:avLst/>
          </a:prstGeom>
          <a:noFill/>
          <a:ln>
            <a:noFill/>
          </a:ln>
        </p:spPr>
      </p:pic>
      <p:pic>
        <p:nvPicPr>
          <p:cNvPr id="86" name="Google Shape;86;p15"/>
          <p:cNvPicPr preferRelativeResize="0"/>
          <p:nvPr/>
        </p:nvPicPr>
        <p:blipFill>
          <a:blip r:embed="rId5">
            <a:alphaModFix/>
          </a:blip>
          <a:stretch>
            <a:fillRect/>
          </a:stretch>
        </p:blipFill>
        <p:spPr>
          <a:xfrm>
            <a:off x="4277767" y="1608267"/>
            <a:ext cx="3687301" cy="2254632"/>
          </a:xfrm>
          <a:prstGeom prst="rect">
            <a:avLst/>
          </a:prstGeom>
          <a:noFill/>
          <a:ln>
            <a:noFill/>
          </a:ln>
        </p:spPr>
      </p:pic>
      <p:sp>
        <p:nvSpPr>
          <p:cNvPr id="87" name="Google Shape;87;p15"/>
          <p:cNvSpPr txBox="1"/>
          <p:nvPr/>
        </p:nvSpPr>
        <p:spPr>
          <a:xfrm>
            <a:off x="3617800" y="4211033"/>
            <a:ext cx="4956400" cy="451302"/>
          </a:xfrm>
          <a:prstGeom prst="rect">
            <a:avLst/>
          </a:prstGeom>
          <a:noFill/>
          <a:ln>
            <a:noFill/>
          </a:ln>
        </p:spPr>
        <p:txBody>
          <a:bodyPr spcFirstLastPara="1" wrap="square" lIns="121900" tIns="121900" rIns="121900" bIns="121900" anchor="t" anchorCtr="0">
            <a:spAutoFit/>
          </a:bodyPr>
          <a:lstStyle/>
          <a:p>
            <a:pPr algn="ctr"/>
            <a:r>
              <a:rPr lang="en-GB" sz="1333">
                <a:solidFill>
                  <a:srgbClr val="FFFFFF"/>
                </a:solidFill>
              </a:rPr>
              <a:t>parasite.wormbase.org</a:t>
            </a:r>
            <a:endParaRPr sz="1333">
              <a:solidFill>
                <a:srgbClr val="FFFFFF"/>
              </a:solidFill>
            </a:endParaRPr>
          </a:p>
        </p:txBody>
      </p:sp>
      <p:sp>
        <p:nvSpPr>
          <p:cNvPr id="88" name="Google Shape;88;p15"/>
          <p:cNvSpPr/>
          <p:nvPr/>
        </p:nvSpPr>
        <p:spPr>
          <a:xfrm>
            <a:off x="0" y="5222567"/>
            <a:ext cx="12192000" cy="713600"/>
          </a:xfrm>
          <a:prstGeom prst="rect">
            <a:avLst/>
          </a:prstGeom>
          <a:solidFill>
            <a:schemeClr val="lt2"/>
          </a:solidFill>
          <a:ln>
            <a:noFill/>
          </a:ln>
        </p:spPr>
        <p:txBody>
          <a:bodyPr spcFirstLastPara="1" wrap="square" lIns="121900" tIns="121900" rIns="121900" bIns="121900" anchor="ctr" anchorCtr="0">
            <a:noAutofit/>
          </a:bodyPr>
          <a:lstStyle/>
          <a:p>
            <a:endParaRPr sz="2400"/>
          </a:p>
        </p:txBody>
      </p:sp>
      <p:pic>
        <p:nvPicPr>
          <p:cNvPr id="89" name="Google Shape;89;p15"/>
          <p:cNvPicPr preferRelativeResize="0"/>
          <p:nvPr/>
        </p:nvPicPr>
        <p:blipFill>
          <a:blip r:embed="rId6">
            <a:alphaModFix/>
          </a:blip>
          <a:stretch>
            <a:fillRect/>
          </a:stretch>
        </p:blipFill>
        <p:spPr>
          <a:xfrm>
            <a:off x="203034" y="5257900"/>
            <a:ext cx="11785919" cy="713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164" name="Google Shape;164;p18"/>
          <p:cNvSpPr txBox="1"/>
          <p:nvPr/>
        </p:nvSpPr>
        <p:spPr>
          <a:xfrm>
            <a:off x="4096000" y="509367"/>
            <a:ext cx="4000000" cy="595059"/>
          </a:xfrm>
          <a:prstGeom prst="rect">
            <a:avLst/>
          </a:prstGeom>
          <a:noFill/>
          <a:ln>
            <a:noFill/>
          </a:ln>
        </p:spPr>
        <p:txBody>
          <a:bodyPr spcFirstLastPara="1" wrap="square" lIns="121900" tIns="121900" rIns="121900" bIns="121900" anchor="t" anchorCtr="0">
            <a:spAutoFit/>
          </a:bodyPr>
          <a:lstStyle/>
          <a:p>
            <a:pPr algn="ctr"/>
            <a:r>
              <a:rPr lang="en-GB" sz="2267">
                <a:solidFill>
                  <a:srgbClr val="C3D5E8"/>
                </a:solidFill>
              </a:rPr>
              <a:t>in 2023</a:t>
            </a:r>
            <a:endParaRPr sz="2267">
              <a:solidFill>
                <a:srgbClr val="C3D5E8"/>
              </a:solidFill>
            </a:endParaRPr>
          </a:p>
        </p:txBody>
      </p:sp>
      <p:sp>
        <p:nvSpPr>
          <p:cNvPr id="165" name="Google Shape;165;p18"/>
          <p:cNvSpPr txBox="1"/>
          <p:nvPr/>
        </p:nvSpPr>
        <p:spPr>
          <a:xfrm>
            <a:off x="6266084" y="1594784"/>
            <a:ext cx="1564400" cy="615513"/>
          </a:xfrm>
          <a:prstGeom prst="rect">
            <a:avLst/>
          </a:prstGeom>
          <a:noFill/>
          <a:ln>
            <a:noFill/>
          </a:ln>
        </p:spPr>
        <p:txBody>
          <a:bodyPr spcFirstLastPara="1" wrap="square" lIns="121900" tIns="121900" rIns="121900" bIns="121900" anchor="t" anchorCtr="0">
            <a:spAutoFit/>
          </a:bodyPr>
          <a:lstStyle/>
          <a:p>
            <a:pPr algn="ctr"/>
            <a:r>
              <a:rPr lang="en-GB" sz="2400">
                <a:solidFill>
                  <a:srgbClr val="C3D5E8"/>
                </a:solidFill>
              </a:rPr>
              <a:t>Release</a:t>
            </a:r>
            <a:endParaRPr sz="2400">
              <a:solidFill>
                <a:srgbClr val="C3D5E8"/>
              </a:solidFill>
            </a:endParaRPr>
          </a:p>
        </p:txBody>
      </p:sp>
      <p:sp>
        <p:nvSpPr>
          <p:cNvPr id="166" name="Google Shape;166;p18"/>
          <p:cNvSpPr txBox="1"/>
          <p:nvPr/>
        </p:nvSpPr>
        <p:spPr>
          <a:xfrm>
            <a:off x="8070992" y="1591517"/>
            <a:ext cx="1564400" cy="615513"/>
          </a:xfrm>
          <a:prstGeom prst="rect">
            <a:avLst/>
          </a:prstGeom>
          <a:noFill/>
          <a:ln>
            <a:noFill/>
          </a:ln>
        </p:spPr>
        <p:txBody>
          <a:bodyPr spcFirstLastPara="1" wrap="square" lIns="121900" tIns="121900" rIns="121900" bIns="121900" anchor="t" anchorCtr="0">
            <a:spAutoFit/>
          </a:bodyPr>
          <a:lstStyle/>
          <a:p>
            <a:pPr algn="ctr"/>
            <a:r>
              <a:rPr lang="en-GB" sz="2400">
                <a:solidFill>
                  <a:srgbClr val="C3D5E8"/>
                </a:solidFill>
              </a:rPr>
              <a:t>Species</a:t>
            </a:r>
            <a:endParaRPr sz="2400">
              <a:solidFill>
                <a:srgbClr val="C3D5E8"/>
              </a:solidFill>
            </a:endParaRPr>
          </a:p>
        </p:txBody>
      </p:sp>
      <p:sp>
        <p:nvSpPr>
          <p:cNvPr id="167" name="Google Shape;167;p18"/>
          <p:cNvSpPr txBox="1"/>
          <p:nvPr/>
        </p:nvSpPr>
        <p:spPr>
          <a:xfrm>
            <a:off x="9875900" y="1594785"/>
            <a:ext cx="1564400" cy="615513"/>
          </a:xfrm>
          <a:prstGeom prst="rect">
            <a:avLst/>
          </a:prstGeom>
          <a:noFill/>
          <a:ln>
            <a:noFill/>
          </a:ln>
        </p:spPr>
        <p:txBody>
          <a:bodyPr spcFirstLastPara="1" wrap="square" lIns="121900" tIns="121900" rIns="121900" bIns="121900" anchor="t" anchorCtr="0">
            <a:spAutoFit/>
          </a:bodyPr>
          <a:lstStyle/>
          <a:p>
            <a:pPr algn="ctr"/>
            <a:r>
              <a:rPr lang="en-GB" sz="2400">
                <a:solidFill>
                  <a:srgbClr val="C3D5E8"/>
                </a:solidFill>
              </a:rPr>
              <a:t>Genomes</a:t>
            </a:r>
            <a:endParaRPr sz="2400">
              <a:solidFill>
                <a:srgbClr val="C3D5E8"/>
              </a:solidFill>
            </a:endParaRPr>
          </a:p>
        </p:txBody>
      </p:sp>
      <p:sp>
        <p:nvSpPr>
          <p:cNvPr id="168" name="Google Shape;168;p18"/>
          <p:cNvSpPr txBox="1"/>
          <p:nvPr/>
        </p:nvSpPr>
        <p:spPr>
          <a:xfrm>
            <a:off x="6747100" y="1928485"/>
            <a:ext cx="602400" cy="492402"/>
          </a:xfrm>
          <a:prstGeom prst="rect">
            <a:avLst/>
          </a:prstGeom>
          <a:noFill/>
          <a:ln>
            <a:noFill/>
          </a:ln>
        </p:spPr>
        <p:txBody>
          <a:bodyPr spcFirstLastPara="1" wrap="square" lIns="121900" tIns="121900" rIns="121900" bIns="121900" anchor="t" anchorCtr="0">
            <a:spAutoFit/>
          </a:bodyPr>
          <a:lstStyle/>
          <a:p>
            <a:pPr algn="ctr"/>
            <a:r>
              <a:rPr lang="en-GB" sz="1600" b="1">
                <a:solidFill>
                  <a:schemeClr val="lt1"/>
                </a:solidFill>
                <a:latin typeface="Oswald"/>
                <a:ea typeface="Oswald"/>
                <a:cs typeface="Oswald"/>
                <a:sym typeface="Oswald"/>
              </a:rPr>
              <a:t>18</a:t>
            </a:r>
            <a:endParaRPr sz="1600" b="1">
              <a:solidFill>
                <a:schemeClr val="lt1"/>
              </a:solidFill>
              <a:latin typeface="Oswald"/>
              <a:ea typeface="Oswald"/>
              <a:cs typeface="Oswald"/>
              <a:sym typeface="Oswald"/>
            </a:endParaRPr>
          </a:p>
        </p:txBody>
      </p:sp>
      <p:sp>
        <p:nvSpPr>
          <p:cNvPr id="169" name="Google Shape;169;p18"/>
          <p:cNvSpPr txBox="1"/>
          <p:nvPr/>
        </p:nvSpPr>
        <p:spPr>
          <a:xfrm>
            <a:off x="8552000" y="1928485"/>
            <a:ext cx="602400" cy="492402"/>
          </a:xfrm>
          <a:prstGeom prst="rect">
            <a:avLst/>
          </a:prstGeom>
          <a:noFill/>
          <a:ln>
            <a:noFill/>
          </a:ln>
        </p:spPr>
        <p:txBody>
          <a:bodyPr spcFirstLastPara="1" wrap="square" lIns="121900" tIns="121900" rIns="121900" bIns="121900" anchor="t" anchorCtr="0">
            <a:spAutoFit/>
          </a:bodyPr>
          <a:lstStyle/>
          <a:p>
            <a:pPr algn="ctr"/>
            <a:r>
              <a:rPr lang="en-GB" sz="1600" b="1">
                <a:solidFill>
                  <a:schemeClr val="lt1"/>
                </a:solidFill>
                <a:latin typeface="Oswald"/>
                <a:ea typeface="Oswald"/>
                <a:cs typeface="Oswald"/>
                <a:sym typeface="Oswald"/>
              </a:rPr>
              <a:t>181</a:t>
            </a:r>
            <a:endParaRPr sz="1600" b="1">
              <a:solidFill>
                <a:schemeClr val="lt1"/>
              </a:solidFill>
              <a:latin typeface="Oswald"/>
              <a:ea typeface="Oswald"/>
              <a:cs typeface="Oswald"/>
              <a:sym typeface="Oswald"/>
            </a:endParaRPr>
          </a:p>
        </p:txBody>
      </p:sp>
      <p:sp>
        <p:nvSpPr>
          <p:cNvPr id="170" name="Google Shape;170;p18"/>
          <p:cNvSpPr txBox="1"/>
          <p:nvPr/>
        </p:nvSpPr>
        <p:spPr>
          <a:xfrm>
            <a:off x="10356900" y="1928484"/>
            <a:ext cx="602400" cy="492402"/>
          </a:xfrm>
          <a:prstGeom prst="rect">
            <a:avLst/>
          </a:prstGeom>
          <a:noFill/>
          <a:ln>
            <a:noFill/>
          </a:ln>
        </p:spPr>
        <p:txBody>
          <a:bodyPr spcFirstLastPara="1" wrap="square" lIns="121900" tIns="121900" rIns="121900" bIns="121900" anchor="t" anchorCtr="0">
            <a:spAutoFit/>
          </a:bodyPr>
          <a:lstStyle/>
          <a:p>
            <a:pPr algn="ctr"/>
            <a:r>
              <a:rPr lang="en-GB" sz="1600" b="1">
                <a:solidFill>
                  <a:schemeClr val="lt1"/>
                </a:solidFill>
                <a:latin typeface="Oswald"/>
                <a:ea typeface="Oswald"/>
                <a:cs typeface="Oswald"/>
                <a:sym typeface="Oswald"/>
              </a:rPr>
              <a:t>240</a:t>
            </a:r>
            <a:endParaRPr sz="1600" b="1">
              <a:solidFill>
                <a:schemeClr val="lt1"/>
              </a:solidFill>
              <a:latin typeface="Oswald"/>
              <a:ea typeface="Oswald"/>
              <a:cs typeface="Oswald"/>
              <a:sym typeface="Oswald"/>
            </a:endParaRPr>
          </a:p>
        </p:txBody>
      </p:sp>
      <p:grpSp>
        <p:nvGrpSpPr>
          <p:cNvPr id="171" name="Google Shape;171;p18"/>
          <p:cNvGrpSpPr/>
          <p:nvPr/>
        </p:nvGrpSpPr>
        <p:grpSpPr>
          <a:xfrm>
            <a:off x="6654601" y="2650951"/>
            <a:ext cx="2638633" cy="2421348"/>
            <a:chOff x="4218050" y="1835813"/>
            <a:chExt cx="1978975" cy="1816011"/>
          </a:xfrm>
        </p:grpSpPr>
        <p:sp>
          <p:nvSpPr>
            <p:cNvPr id="172" name="Google Shape;172;p18"/>
            <p:cNvSpPr/>
            <p:nvPr/>
          </p:nvSpPr>
          <p:spPr>
            <a:xfrm>
              <a:off x="4782175" y="1929563"/>
              <a:ext cx="128700" cy="120300"/>
            </a:xfrm>
            <a:prstGeom prst="rect">
              <a:avLst/>
            </a:prstGeom>
            <a:solidFill>
              <a:srgbClr val="B3C8D7"/>
            </a:solidFill>
            <a:ln>
              <a:noFill/>
            </a:ln>
          </p:spPr>
          <p:txBody>
            <a:bodyPr spcFirstLastPara="1" wrap="square" lIns="121900" tIns="121900" rIns="121900" bIns="121900" anchor="ctr" anchorCtr="0">
              <a:noAutofit/>
            </a:bodyPr>
            <a:lstStyle/>
            <a:p>
              <a:endParaRPr sz="2400"/>
            </a:p>
          </p:txBody>
        </p:sp>
        <p:grpSp>
          <p:nvGrpSpPr>
            <p:cNvPr id="173" name="Google Shape;173;p18"/>
            <p:cNvGrpSpPr/>
            <p:nvPr/>
          </p:nvGrpSpPr>
          <p:grpSpPr>
            <a:xfrm>
              <a:off x="4218050" y="2120475"/>
              <a:ext cx="1978975" cy="1531349"/>
              <a:chOff x="2387770" y="1255651"/>
              <a:chExt cx="2282291" cy="1721197"/>
            </a:xfrm>
          </p:grpSpPr>
          <p:pic>
            <p:nvPicPr>
              <p:cNvPr id="174" name="Google Shape;174;p18"/>
              <p:cNvPicPr preferRelativeResize="0"/>
              <p:nvPr/>
            </p:nvPicPr>
            <p:blipFill>
              <a:blip r:embed="rId4">
                <a:alphaModFix/>
              </a:blip>
              <a:stretch>
                <a:fillRect/>
              </a:stretch>
            </p:blipFill>
            <p:spPr>
              <a:xfrm>
                <a:off x="2387770" y="1255651"/>
                <a:ext cx="2282291" cy="1721197"/>
              </a:xfrm>
              <a:prstGeom prst="rect">
                <a:avLst/>
              </a:prstGeom>
              <a:noFill/>
              <a:ln>
                <a:noFill/>
              </a:ln>
            </p:spPr>
          </p:pic>
          <p:sp>
            <p:nvSpPr>
              <p:cNvPr id="175" name="Google Shape;175;p18"/>
              <p:cNvSpPr txBox="1"/>
              <p:nvPr/>
            </p:nvSpPr>
            <p:spPr>
              <a:xfrm>
                <a:off x="2831781" y="1661982"/>
                <a:ext cx="406800" cy="363196"/>
              </a:xfrm>
              <a:prstGeom prst="rect">
                <a:avLst/>
              </a:prstGeom>
              <a:noFill/>
              <a:ln>
                <a:noFill/>
              </a:ln>
            </p:spPr>
            <p:txBody>
              <a:bodyPr spcFirstLastPara="1" wrap="square" lIns="121900" tIns="121900" rIns="121900" bIns="121900" anchor="t" anchorCtr="0">
                <a:spAutoFit/>
              </a:bodyPr>
              <a:lstStyle/>
              <a:p>
                <a:r>
                  <a:rPr lang="en-GB" sz="1200" b="1">
                    <a:solidFill>
                      <a:srgbClr val="7390A1"/>
                    </a:solidFill>
                  </a:rPr>
                  <a:t>63</a:t>
                </a:r>
                <a:endParaRPr sz="1200" b="1">
                  <a:solidFill>
                    <a:srgbClr val="7390A1"/>
                  </a:solidFill>
                </a:endParaRPr>
              </a:p>
            </p:txBody>
          </p:sp>
          <p:sp>
            <p:nvSpPr>
              <p:cNvPr id="176" name="Google Shape;176;p18"/>
              <p:cNvSpPr txBox="1"/>
              <p:nvPr/>
            </p:nvSpPr>
            <p:spPr>
              <a:xfrm>
                <a:off x="3782620" y="2242380"/>
                <a:ext cx="451800" cy="363196"/>
              </a:xfrm>
              <a:prstGeom prst="rect">
                <a:avLst/>
              </a:prstGeom>
              <a:noFill/>
              <a:ln>
                <a:noFill/>
              </a:ln>
            </p:spPr>
            <p:txBody>
              <a:bodyPr spcFirstLastPara="1" wrap="square" lIns="121900" tIns="121900" rIns="121900" bIns="121900" anchor="t" anchorCtr="0">
                <a:spAutoFit/>
              </a:bodyPr>
              <a:lstStyle/>
              <a:p>
                <a:r>
                  <a:rPr lang="en-GB" sz="1200" b="1">
                    <a:solidFill>
                      <a:srgbClr val="B3C8D7"/>
                    </a:solidFill>
                  </a:rPr>
                  <a:t>135</a:t>
                </a:r>
                <a:endParaRPr sz="1200" b="1">
                  <a:solidFill>
                    <a:srgbClr val="B3C8D7"/>
                  </a:solidFill>
                </a:endParaRPr>
              </a:p>
            </p:txBody>
          </p:sp>
        </p:grpSp>
        <p:sp>
          <p:nvSpPr>
            <p:cNvPr id="177" name="Google Shape;177;p18"/>
            <p:cNvSpPr txBox="1"/>
            <p:nvPr/>
          </p:nvSpPr>
          <p:spPr>
            <a:xfrm>
              <a:off x="4852150" y="1835813"/>
              <a:ext cx="985800" cy="307795"/>
            </a:xfrm>
            <a:prstGeom prst="rect">
              <a:avLst/>
            </a:prstGeom>
            <a:noFill/>
            <a:ln>
              <a:noFill/>
            </a:ln>
          </p:spPr>
          <p:txBody>
            <a:bodyPr spcFirstLastPara="1" wrap="square" lIns="121900" tIns="121900" rIns="121900" bIns="121900" anchor="t" anchorCtr="0">
              <a:spAutoFit/>
            </a:bodyPr>
            <a:lstStyle/>
            <a:p>
              <a:r>
                <a:rPr lang="en-GB" sz="1067">
                  <a:solidFill>
                    <a:srgbClr val="FFFFFF"/>
                  </a:solidFill>
                </a:rPr>
                <a:t>Platyhelminthes</a:t>
              </a:r>
              <a:endParaRPr sz="1067">
                <a:solidFill>
                  <a:srgbClr val="FFFFFF"/>
                </a:solidFill>
              </a:endParaRPr>
            </a:p>
          </p:txBody>
        </p:sp>
        <p:sp>
          <p:nvSpPr>
            <p:cNvPr id="178" name="Google Shape;178;p18"/>
            <p:cNvSpPr txBox="1"/>
            <p:nvPr/>
          </p:nvSpPr>
          <p:spPr>
            <a:xfrm>
              <a:off x="4852175" y="2000138"/>
              <a:ext cx="710700" cy="307795"/>
            </a:xfrm>
            <a:prstGeom prst="rect">
              <a:avLst/>
            </a:prstGeom>
            <a:noFill/>
            <a:ln>
              <a:noFill/>
            </a:ln>
          </p:spPr>
          <p:txBody>
            <a:bodyPr spcFirstLastPara="1" wrap="square" lIns="121900" tIns="121900" rIns="121900" bIns="121900" anchor="t" anchorCtr="0">
              <a:spAutoFit/>
            </a:bodyPr>
            <a:lstStyle/>
            <a:p>
              <a:r>
                <a:rPr lang="en-GB" sz="1067">
                  <a:solidFill>
                    <a:srgbClr val="FFFFFF"/>
                  </a:solidFill>
                </a:rPr>
                <a:t>Nematodes</a:t>
              </a:r>
              <a:endParaRPr sz="1067">
                <a:solidFill>
                  <a:srgbClr val="FFFFFF"/>
                </a:solidFill>
              </a:endParaRPr>
            </a:p>
          </p:txBody>
        </p:sp>
        <p:sp>
          <p:nvSpPr>
            <p:cNvPr id="179" name="Google Shape;179;p18"/>
            <p:cNvSpPr/>
            <p:nvPr/>
          </p:nvSpPr>
          <p:spPr>
            <a:xfrm>
              <a:off x="4782175" y="2093888"/>
              <a:ext cx="128700" cy="120300"/>
            </a:xfrm>
            <a:prstGeom prst="rect">
              <a:avLst/>
            </a:prstGeom>
            <a:solidFill>
              <a:srgbClr val="7390A1"/>
            </a:solidFill>
            <a:ln>
              <a:noFill/>
            </a:ln>
          </p:spPr>
          <p:txBody>
            <a:bodyPr spcFirstLastPara="1" wrap="square" lIns="121900" tIns="121900" rIns="121900" bIns="121900" anchor="ctr" anchorCtr="0">
              <a:noAutofit/>
            </a:bodyPr>
            <a:lstStyle/>
            <a:p>
              <a:endParaRPr sz="2400"/>
            </a:p>
          </p:txBody>
        </p:sp>
      </p:grpSp>
      <p:grpSp>
        <p:nvGrpSpPr>
          <p:cNvPr id="180" name="Google Shape;180;p18"/>
          <p:cNvGrpSpPr/>
          <p:nvPr/>
        </p:nvGrpSpPr>
        <p:grpSpPr>
          <a:xfrm>
            <a:off x="8739599" y="2651385"/>
            <a:ext cx="2700695" cy="2420508"/>
            <a:chOff x="6491099" y="1835813"/>
            <a:chExt cx="2025521" cy="1815381"/>
          </a:xfrm>
        </p:grpSpPr>
        <p:grpSp>
          <p:nvGrpSpPr>
            <p:cNvPr id="181" name="Google Shape;181;p18"/>
            <p:cNvGrpSpPr/>
            <p:nvPr/>
          </p:nvGrpSpPr>
          <p:grpSpPr>
            <a:xfrm>
              <a:off x="6491099" y="2121110"/>
              <a:ext cx="2025521" cy="1530084"/>
              <a:chOff x="21335" y="2871375"/>
              <a:chExt cx="2405893" cy="1814401"/>
            </a:xfrm>
          </p:grpSpPr>
          <p:pic>
            <p:nvPicPr>
              <p:cNvPr id="182" name="Google Shape;182;p18"/>
              <p:cNvPicPr preferRelativeResize="0"/>
              <p:nvPr/>
            </p:nvPicPr>
            <p:blipFill>
              <a:blip r:embed="rId5">
                <a:alphaModFix/>
              </a:blip>
              <a:stretch>
                <a:fillRect/>
              </a:stretch>
            </p:blipFill>
            <p:spPr>
              <a:xfrm>
                <a:off x="21335" y="2871375"/>
                <a:ext cx="2405893" cy="1814401"/>
              </a:xfrm>
              <a:prstGeom prst="rect">
                <a:avLst/>
              </a:prstGeom>
              <a:noFill/>
              <a:ln>
                <a:noFill/>
              </a:ln>
            </p:spPr>
          </p:pic>
          <p:sp>
            <p:nvSpPr>
              <p:cNvPr id="183" name="Google Shape;183;p18"/>
              <p:cNvSpPr txBox="1"/>
              <p:nvPr/>
            </p:nvSpPr>
            <p:spPr>
              <a:xfrm>
                <a:off x="569879" y="3207626"/>
                <a:ext cx="406800" cy="354000"/>
              </a:xfrm>
              <a:prstGeom prst="rect">
                <a:avLst/>
              </a:prstGeom>
              <a:noFill/>
              <a:ln>
                <a:noFill/>
              </a:ln>
            </p:spPr>
            <p:txBody>
              <a:bodyPr spcFirstLastPara="1" wrap="square" lIns="121900" tIns="121900" rIns="121900" bIns="121900" anchor="t" anchorCtr="0">
                <a:noAutofit/>
              </a:bodyPr>
              <a:lstStyle/>
              <a:p>
                <a:r>
                  <a:rPr lang="en-GB" sz="1200" b="1">
                    <a:solidFill>
                      <a:srgbClr val="7390A1"/>
                    </a:solidFill>
                  </a:rPr>
                  <a:t>57</a:t>
                </a:r>
                <a:endParaRPr sz="1200" b="1">
                  <a:solidFill>
                    <a:srgbClr val="7390A1"/>
                  </a:solidFill>
                </a:endParaRPr>
              </a:p>
            </p:txBody>
          </p:sp>
          <p:sp>
            <p:nvSpPr>
              <p:cNvPr id="184" name="Google Shape;184;p18"/>
              <p:cNvSpPr txBox="1"/>
              <p:nvPr/>
            </p:nvSpPr>
            <p:spPr>
              <a:xfrm>
                <a:off x="1386878" y="4039719"/>
                <a:ext cx="451800" cy="354000"/>
              </a:xfrm>
              <a:prstGeom prst="rect">
                <a:avLst/>
              </a:prstGeom>
              <a:noFill/>
              <a:ln>
                <a:noFill/>
              </a:ln>
            </p:spPr>
            <p:txBody>
              <a:bodyPr spcFirstLastPara="1" wrap="square" lIns="121900" tIns="121900" rIns="121900" bIns="121900" anchor="t" anchorCtr="0">
                <a:noAutofit/>
              </a:bodyPr>
              <a:lstStyle/>
              <a:p>
                <a:r>
                  <a:rPr lang="en-GB" sz="1200" b="1">
                    <a:solidFill>
                      <a:srgbClr val="B3C8D7"/>
                    </a:solidFill>
                  </a:rPr>
                  <a:t>153</a:t>
                </a:r>
                <a:endParaRPr sz="1200" b="1">
                  <a:solidFill>
                    <a:srgbClr val="B3C8D7"/>
                  </a:solidFill>
                </a:endParaRPr>
              </a:p>
            </p:txBody>
          </p:sp>
        </p:grpSp>
        <p:sp>
          <p:nvSpPr>
            <p:cNvPr id="185" name="Google Shape;185;p18"/>
            <p:cNvSpPr/>
            <p:nvPr/>
          </p:nvSpPr>
          <p:spPr>
            <a:xfrm>
              <a:off x="7103875" y="1929563"/>
              <a:ext cx="128700" cy="120300"/>
            </a:xfrm>
            <a:prstGeom prst="rect">
              <a:avLst/>
            </a:prstGeom>
            <a:solidFill>
              <a:srgbClr val="B3C8D7"/>
            </a:solidFill>
            <a:ln>
              <a:noFill/>
            </a:ln>
          </p:spPr>
          <p:txBody>
            <a:bodyPr spcFirstLastPara="1" wrap="square" lIns="121900" tIns="121900" rIns="121900" bIns="121900" anchor="ctr" anchorCtr="0">
              <a:noAutofit/>
            </a:bodyPr>
            <a:lstStyle/>
            <a:p>
              <a:endParaRPr sz="2400"/>
            </a:p>
          </p:txBody>
        </p:sp>
        <p:sp>
          <p:nvSpPr>
            <p:cNvPr id="186" name="Google Shape;186;p18"/>
            <p:cNvSpPr txBox="1"/>
            <p:nvPr/>
          </p:nvSpPr>
          <p:spPr>
            <a:xfrm>
              <a:off x="7173850" y="1835813"/>
              <a:ext cx="985800" cy="307795"/>
            </a:xfrm>
            <a:prstGeom prst="rect">
              <a:avLst/>
            </a:prstGeom>
            <a:noFill/>
            <a:ln>
              <a:noFill/>
            </a:ln>
          </p:spPr>
          <p:txBody>
            <a:bodyPr spcFirstLastPara="1" wrap="square" lIns="121900" tIns="121900" rIns="121900" bIns="121900" anchor="t" anchorCtr="0">
              <a:spAutoFit/>
            </a:bodyPr>
            <a:lstStyle/>
            <a:p>
              <a:r>
                <a:rPr lang="en-GB" sz="1067">
                  <a:solidFill>
                    <a:srgbClr val="FFFFFF"/>
                  </a:solidFill>
                </a:rPr>
                <a:t>Free Living</a:t>
              </a:r>
              <a:endParaRPr sz="1067">
                <a:solidFill>
                  <a:srgbClr val="FFFFFF"/>
                </a:solidFill>
              </a:endParaRPr>
            </a:p>
          </p:txBody>
        </p:sp>
        <p:sp>
          <p:nvSpPr>
            <p:cNvPr id="187" name="Google Shape;187;p18"/>
            <p:cNvSpPr/>
            <p:nvPr/>
          </p:nvSpPr>
          <p:spPr>
            <a:xfrm>
              <a:off x="7103875" y="2093888"/>
              <a:ext cx="128700" cy="120300"/>
            </a:xfrm>
            <a:prstGeom prst="rect">
              <a:avLst/>
            </a:prstGeom>
            <a:solidFill>
              <a:srgbClr val="7390A1"/>
            </a:solidFill>
            <a:ln>
              <a:noFill/>
            </a:ln>
          </p:spPr>
          <p:txBody>
            <a:bodyPr spcFirstLastPara="1" wrap="square" lIns="121900" tIns="121900" rIns="121900" bIns="121900" anchor="ctr" anchorCtr="0">
              <a:noAutofit/>
            </a:bodyPr>
            <a:lstStyle/>
            <a:p>
              <a:endParaRPr sz="2400"/>
            </a:p>
          </p:txBody>
        </p:sp>
        <p:sp>
          <p:nvSpPr>
            <p:cNvPr id="188" name="Google Shape;188;p18"/>
            <p:cNvSpPr txBox="1"/>
            <p:nvPr/>
          </p:nvSpPr>
          <p:spPr>
            <a:xfrm>
              <a:off x="7173838" y="2000150"/>
              <a:ext cx="660000" cy="307795"/>
            </a:xfrm>
            <a:prstGeom prst="rect">
              <a:avLst/>
            </a:prstGeom>
            <a:noFill/>
            <a:ln>
              <a:noFill/>
            </a:ln>
          </p:spPr>
          <p:txBody>
            <a:bodyPr spcFirstLastPara="1" wrap="square" lIns="121900" tIns="121900" rIns="121900" bIns="121900" anchor="t" anchorCtr="0">
              <a:spAutoFit/>
            </a:bodyPr>
            <a:lstStyle/>
            <a:p>
              <a:r>
                <a:rPr lang="en-GB" sz="1067">
                  <a:solidFill>
                    <a:srgbClr val="FFFFFF"/>
                  </a:solidFill>
                </a:rPr>
                <a:t>Parasites</a:t>
              </a:r>
              <a:endParaRPr sz="1067">
                <a:solidFill>
                  <a:srgbClr val="FFFFFF"/>
                </a:solidFill>
              </a:endParaRPr>
            </a:p>
          </p:txBody>
        </p:sp>
      </p:grpSp>
      <p:pic>
        <p:nvPicPr>
          <p:cNvPr id="189" name="Google Shape;189;p18"/>
          <p:cNvPicPr preferRelativeResize="0"/>
          <p:nvPr/>
        </p:nvPicPr>
        <p:blipFill rotWithShape="1">
          <a:blip r:embed="rId6">
            <a:alphaModFix/>
          </a:blip>
          <a:srcRect b="37872"/>
          <a:stretch/>
        </p:blipFill>
        <p:spPr>
          <a:xfrm>
            <a:off x="618934" y="1661833"/>
            <a:ext cx="4925665" cy="3060267"/>
          </a:xfrm>
          <a:prstGeom prst="rect">
            <a:avLst/>
          </a:prstGeom>
          <a:noFill/>
          <a:ln>
            <a:noFill/>
          </a:ln>
        </p:spPr>
      </p:pic>
      <p:pic>
        <p:nvPicPr>
          <p:cNvPr id="190" name="Google Shape;190;p18"/>
          <p:cNvPicPr preferRelativeResize="0"/>
          <p:nvPr/>
        </p:nvPicPr>
        <p:blipFill>
          <a:blip r:embed="rId7">
            <a:alphaModFix/>
          </a:blip>
          <a:stretch>
            <a:fillRect/>
          </a:stretch>
        </p:blipFill>
        <p:spPr>
          <a:xfrm>
            <a:off x="1263534" y="2084900"/>
            <a:ext cx="3687301" cy="2254632"/>
          </a:xfrm>
          <a:prstGeom prst="rect">
            <a:avLst/>
          </a:prstGeom>
          <a:noFill/>
          <a:ln>
            <a:noFill/>
          </a:ln>
        </p:spPr>
      </p:pic>
      <p:sp>
        <p:nvSpPr>
          <p:cNvPr id="191" name="Google Shape;191;p18"/>
          <p:cNvSpPr txBox="1"/>
          <p:nvPr/>
        </p:nvSpPr>
        <p:spPr>
          <a:xfrm>
            <a:off x="432119" y="5282634"/>
            <a:ext cx="1804800" cy="984845"/>
          </a:xfrm>
          <a:prstGeom prst="rect">
            <a:avLst/>
          </a:prstGeom>
          <a:noFill/>
          <a:ln>
            <a:noFill/>
          </a:ln>
        </p:spPr>
        <p:txBody>
          <a:bodyPr spcFirstLastPara="1" wrap="square" lIns="121900" tIns="121900" rIns="121900" bIns="121900" anchor="t" anchorCtr="0">
            <a:spAutoFit/>
          </a:bodyPr>
          <a:lstStyle/>
          <a:p>
            <a:pPr algn="ctr"/>
            <a:r>
              <a:rPr lang="en-GB" sz="2400">
                <a:solidFill>
                  <a:srgbClr val="C3D5E8"/>
                </a:solidFill>
              </a:rPr>
              <a:t>Annual Users</a:t>
            </a:r>
            <a:endParaRPr sz="2400">
              <a:solidFill>
                <a:srgbClr val="C3D5E8"/>
              </a:solidFill>
            </a:endParaRPr>
          </a:p>
        </p:txBody>
      </p:sp>
      <p:sp>
        <p:nvSpPr>
          <p:cNvPr id="192" name="Google Shape;192;p18"/>
          <p:cNvSpPr txBox="1"/>
          <p:nvPr/>
        </p:nvSpPr>
        <p:spPr>
          <a:xfrm>
            <a:off x="2237008" y="5279352"/>
            <a:ext cx="1564400" cy="984845"/>
          </a:xfrm>
          <a:prstGeom prst="rect">
            <a:avLst/>
          </a:prstGeom>
          <a:noFill/>
          <a:ln>
            <a:noFill/>
          </a:ln>
        </p:spPr>
        <p:txBody>
          <a:bodyPr spcFirstLastPara="1" wrap="square" lIns="121900" tIns="121900" rIns="121900" bIns="121900" anchor="t" anchorCtr="0">
            <a:spAutoFit/>
          </a:bodyPr>
          <a:lstStyle/>
          <a:p>
            <a:pPr algn="ctr"/>
            <a:r>
              <a:rPr lang="en-GB" sz="2400">
                <a:solidFill>
                  <a:srgbClr val="C3D5E8"/>
                </a:solidFill>
              </a:rPr>
              <a:t>Page Views</a:t>
            </a:r>
            <a:endParaRPr sz="2400">
              <a:solidFill>
                <a:srgbClr val="C3D5E8"/>
              </a:solidFill>
            </a:endParaRPr>
          </a:p>
        </p:txBody>
      </p:sp>
      <p:sp>
        <p:nvSpPr>
          <p:cNvPr id="193" name="Google Shape;193;p18"/>
          <p:cNvSpPr txBox="1"/>
          <p:nvPr/>
        </p:nvSpPr>
        <p:spPr>
          <a:xfrm>
            <a:off x="3807584" y="5279368"/>
            <a:ext cx="2164000" cy="984845"/>
          </a:xfrm>
          <a:prstGeom prst="rect">
            <a:avLst/>
          </a:prstGeom>
          <a:noFill/>
          <a:ln>
            <a:noFill/>
          </a:ln>
        </p:spPr>
        <p:txBody>
          <a:bodyPr spcFirstLastPara="1" wrap="square" lIns="121900" tIns="121900" rIns="121900" bIns="121900" anchor="t" anchorCtr="0">
            <a:spAutoFit/>
          </a:bodyPr>
          <a:lstStyle/>
          <a:p>
            <a:pPr algn="ctr"/>
            <a:r>
              <a:rPr lang="en-GB" sz="2400">
                <a:solidFill>
                  <a:srgbClr val="C3D5E8"/>
                </a:solidFill>
              </a:rPr>
              <a:t>Twitter Followers</a:t>
            </a:r>
            <a:endParaRPr sz="2400">
              <a:solidFill>
                <a:srgbClr val="C3D5E8"/>
              </a:solidFill>
            </a:endParaRPr>
          </a:p>
        </p:txBody>
      </p:sp>
      <p:sp>
        <p:nvSpPr>
          <p:cNvPr id="194" name="Google Shape;194;p18"/>
          <p:cNvSpPr txBox="1"/>
          <p:nvPr/>
        </p:nvSpPr>
        <p:spPr>
          <a:xfrm>
            <a:off x="913117" y="5616333"/>
            <a:ext cx="887600" cy="492402"/>
          </a:xfrm>
          <a:prstGeom prst="rect">
            <a:avLst/>
          </a:prstGeom>
          <a:noFill/>
          <a:ln>
            <a:noFill/>
          </a:ln>
        </p:spPr>
        <p:txBody>
          <a:bodyPr spcFirstLastPara="1" wrap="square" lIns="121900" tIns="121900" rIns="121900" bIns="121900" anchor="t" anchorCtr="0">
            <a:spAutoFit/>
          </a:bodyPr>
          <a:lstStyle/>
          <a:p>
            <a:pPr algn="ctr"/>
            <a:r>
              <a:rPr lang="en-GB" sz="1600" b="1">
                <a:solidFill>
                  <a:schemeClr val="lt1"/>
                </a:solidFill>
                <a:latin typeface="Oswald"/>
                <a:ea typeface="Oswald"/>
                <a:cs typeface="Oswald"/>
                <a:sym typeface="Oswald"/>
              </a:rPr>
              <a:t>17,000</a:t>
            </a:r>
            <a:endParaRPr sz="1600" b="1">
              <a:solidFill>
                <a:schemeClr val="lt1"/>
              </a:solidFill>
              <a:latin typeface="Oswald"/>
              <a:ea typeface="Oswald"/>
              <a:cs typeface="Oswald"/>
              <a:sym typeface="Oswald"/>
            </a:endParaRPr>
          </a:p>
        </p:txBody>
      </p:sp>
      <p:sp>
        <p:nvSpPr>
          <p:cNvPr id="195" name="Google Shape;195;p18"/>
          <p:cNvSpPr txBox="1"/>
          <p:nvPr/>
        </p:nvSpPr>
        <p:spPr>
          <a:xfrm>
            <a:off x="2535617" y="5616333"/>
            <a:ext cx="967200" cy="492402"/>
          </a:xfrm>
          <a:prstGeom prst="rect">
            <a:avLst/>
          </a:prstGeom>
          <a:noFill/>
          <a:ln>
            <a:noFill/>
          </a:ln>
        </p:spPr>
        <p:txBody>
          <a:bodyPr spcFirstLastPara="1" wrap="square" lIns="121900" tIns="121900" rIns="121900" bIns="121900" anchor="t" anchorCtr="0">
            <a:spAutoFit/>
          </a:bodyPr>
          <a:lstStyle/>
          <a:p>
            <a:pPr algn="ctr"/>
            <a:r>
              <a:rPr lang="en-GB" sz="1600" b="1">
                <a:solidFill>
                  <a:schemeClr val="lt1"/>
                </a:solidFill>
                <a:latin typeface="Oswald"/>
                <a:ea typeface="Oswald"/>
                <a:cs typeface="Oswald"/>
                <a:sym typeface="Oswald"/>
              </a:rPr>
              <a:t>350,000</a:t>
            </a:r>
            <a:endParaRPr sz="1600" b="1">
              <a:solidFill>
                <a:schemeClr val="lt1"/>
              </a:solidFill>
              <a:latin typeface="Oswald"/>
              <a:ea typeface="Oswald"/>
              <a:cs typeface="Oswald"/>
              <a:sym typeface="Oswald"/>
            </a:endParaRPr>
          </a:p>
        </p:txBody>
      </p:sp>
      <p:sp>
        <p:nvSpPr>
          <p:cNvPr id="196" name="Google Shape;196;p18"/>
          <p:cNvSpPr txBox="1"/>
          <p:nvPr/>
        </p:nvSpPr>
        <p:spPr>
          <a:xfrm>
            <a:off x="4405984" y="5616334"/>
            <a:ext cx="967200" cy="492402"/>
          </a:xfrm>
          <a:prstGeom prst="rect">
            <a:avLst/>
          </a:prstGeom>
          <a:noFill/>
          <a:ln>
            <a:noFill/>
          </a:ln>
        </p:spPr>
        <p:txBody>
          <a:bodyPr spcFirstLastPara="1" wrap="square" lIns="121900" tIns="121900" rIns="121900" bIns="121900" anchor="t" anchorCtr="0">
            <a:spAutoFit/>
          </a:bodyPr>
          <a:lstStyle/>
          <a:p>
            <a:pPr algn="ctr"/>
            <a:r>
              <a:rPr lang="en-GB" sz="1600" b="1">
                <a:solidFill>
                  <a:schemeClr val="lt1"/>
                </a:solidFill>
                <a:latin typeface="Oswald"/>
                <a:ea typeface="Oswald"/>
                <a:cs typeface="Oswald"/>
                <a:sym typeface="Oswald"/>
              </a:rPr>
              <a:t>1,903</a:t>
            </a:r>
            <a:endParaRPr sz="1600" b="1">
              <a:solidFill>
                <a:schemeClr val="lt1"/>
              </a:solidFill>
              <a:latin typeface="Oswald"/>
              <a:ea typeface="Oswald"/>
              <a:cs typeface="Oswald"/>
              <a:sym typeface="Oswald"/>
            </a:endParaRPr>
          </a:p>
        </p:txBody>
      </p:sp>
      <p:sp>
        <p:nvSpPr>
          <p:cNvPr id="197" name="Google Shape;197;p18"/>
          <p:cNvSpPr txBox="1"/>
          <p:nvPr/>
        </p:nvSpPr>
        <p:spPr>
          <a:xfrm>
            <a:off x="7557851" y="5282634"/>
            <a:ext cx="2883200" cy="984845"/>
          </a:xfrm>
          <a:prstGeom prst="rect">
            <a:avLst/>
          </a:prstGeom>
          <a:noFill/>
          <a:ln>
            <a:noFill/>
          </a:ln>
        </p:spPr>
        <p:txBody>
          <a:bodyPr spcFirstLastPara="1" wrap="square" lIns="121900" tIns="121900" rIns="121900" bIns="121900" anchor="t" anchorCtr="0">
            <a:spAutoFit/>
          </a:bodyPr>
          <a:lstStyle/>
          <a:p>
            <a:pPr algn="ctr"/>
            <a:r>
              <a:rPr lang="en-GB" sz="2400">
                <a:solidFill>
                  <a:srgbClr val="C3D5E8"/>
                </a:solidFill>
              </a:rPr>
              <a:t>Top Accessing Countries</a:t>
            </a:r>
            <a:endParaRPr sz="2400">
              <a:solidFill>
                <a:srgbClr val="C3D5E8"/>
              </a:solidFill>
            </a:endParaRPr>
          </a:p>
        </p:txBody>
      </p:sp>
      <p:sp>
        <p:nvSpPr>
          <p:cNvPr id="198" name="Google Shape;198;p18"/>
          <p:cNvSpPr txBox="1"/>
          <p:nvPr/>
        </p:nvSpPr>
        <p:spPr>
          <a:xfrm>
            <a:off x="7304267" y="5616334"/>
            <a:ext cx="3390400" cy="738623"/>
          </a:xfrm>
          <a:prstGeom prst="rect">
            <a:avLst/>
          </a:prstGeom>
          <a:noFill/>
          <a:ln>
            <a:noFill/>
          </a:ln>
        </p:spPr>
        <p:txBody>
          <a:bodyPr spcFirstLastPara="1" wrap="square" lIns="121900" tIns="121900" rIns="121900" bIns="121900" anchor="t" anchorCtr="0">
            <a:spAutoFit/>
          </a:bodyPr>
          <a:lstStyle/>
          <a:p>
            <a:pPr algn="ctr"/>
            <a:r>
              <a:rPr lang="en-GB" sz="1600" b="1">
                <a:solidFill>
                  <a:schemeClr val="lt1"/>
                </a:solidFill>
                <a:latin typeface="Oswald"/>
                <a:ea typeface="Oswald"/>
                <a:cs typeface="Oswald"/>
                <a:sym typeface="Oswald"/>
              </a:rPr>
              <a:t>1. USA, 2. China, 3. UK, 4. Germany,</a:t>
            </a:r>
            <a:br>
              <a:rPr lang="en-GB" sz="1600" b="1">
                <a:solidFill>
                  <a:schemeClr val="lt1"/>
                </a:solidFill>
                <a:latin typeface="Oswald"/>
                <a:ea typeface="Oswald"/>
                <a:cs typeface="Oswald"/>
                <a:sym typeface="Oswald"/>
              </a:rPr>
            </a:br>
            <a:r>
              <a:rPr lang="en-GB" sz="1600" b="1">
                <a:solidFill>
                  <a:schemeClr val="lt1"/>
                </a:solidFill>
                <a:latin typeface="Oswald"/>
                <a:ea typeface="Oswald"/>
                <a:cs typeface="Oswald"/>
                <a:sym typeface="Oswald"/>
              </a:rPr>
              <a:t>5. India </a:t>
            </a:r>
            <a:endParaRPr sz="1600" b="1">
              <a:solidFill>
                <a:schemeClr val="lt1"/>
              </a:solidFill>
              <a:latin typeface="Oswald"/>
              <a:ea typeface="Oswald"/>
              <a:cs typeface="Oswald"/>
              <a:sym typeface="Oswald"/>
            </a:endParaRPr>
          </a:p>
        </p:txBody>
      </p:sp>
      <p:sp>
        <p:nvSpPr>
          <p:cNvPr id="2" name="Google Shape;122;p16">
            <a:extLst>
              <a:ext uri="{FF2B5EF4-FFF2-40B4-BE49-F238E27FC236}">
                <a16:creationId xmlns:a16="http://schemas.microsoft.com/office/drawing/2014/main" id="{B225CF72-04C8-7548-B95D-35A43DDB4035}"/>
              </a:ext>
            </a:extLst>
          </p:cNvPr>
          <p:cNvSpPr txBox="1"/>
          <p:nvPr/>
        </p:nvSpPr>
        <p:spPr>
          <a:xfrm>
            <a:off x="603567" y="4687667"/>
            <a:ext cx="4956400" cy="451302"/>
          </a:xfrm>
          <a:prstGeom prst="rect">
            <a:avLst/>
          </a:prstGeom>
          <a:noFill/>
          <a:ln>
            <a:noFill/>
          </a:ln>
        </p:spPr>
        <p:txBody>
          <a:bodyPr spcFirstLastPara="1" wrap="square" lIns="121900" tIns="121900" rIns="121900" bIns="121900" anchor="t" anchorCtr="0">
            <a:spAutoFit/>
          </a:bodyPr>
          <a:lstStyle/>
          <a:p>
            <a:pPr algn="ctr"/>
            <a:r>
              <a:rPr lang="en-GB" sz="1333" dirty="0" err="1">
                <a:solidFill>
                  <a:srgbClr val="FFFFFF"/>
                </a:solidFill>
              </a:rPr>
              <a:t>parasite.wormbase.org</a:t>
            </a:r>
            <a:endParaRPr sz="1333" dirty="0">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164" name="Google Shape;164;p18"/>
          <p:cNvSpPr txBox="1"/>
          <p:nvPr/>
        </p:nvSpPr>
        <p:spPr>
          <a:xfrm>
            <a:off x="4096000" y="2273316"/>
            <a:ext cx="4000000"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Course website</a:t>
            </a:r>
            <a:endParaRPr sz="2267" dirty="0">
              <a:solidFill>
                <a:srgbClr val="C3D5E8"/>
              </a:solidFill>
            </a:endParaRPr>
          </a:p>
        </p:txBody>
      </p:sp>
      <p:sp>
        <p:nvSpPr>
          <p:cNvPr id="4" name="TextBox 3">
            <a:extLst>
              <a:ext uri="{FF2B5EF4-FFF2-40B4-BE49-F238E27FC236}">
                <a16:creationId xmlns:a16="http://schemas.microsoft.com/office/drawing/2014/main" id="{610DE64D-23F9-3DB8-D461-89C469B6566A}"/>
              </a:ext>
            </a:extLst>
          </p:cNvPr>
          <p:cNvSpPr txBox="1"/>
          <p:nvPr/>
        </p:nvSpPr>
        <p:spPr>
          <a:xfrm>
            <a:off x="1245142" y="3081809"/>
            <a:ext cx="9701719" cy="502766"/>
          </a:xfrm>
          <a:prstGeom prst="rect">
            <a:avLst/>
          </a:prstGeom>
          <a:noFill/>
        </p:spPr>
        <p:txBody>
          <a:bodyPr wrap="square">
            <a:spAutoFit/>
          </a:bodyPr>
          <a:lstStyle/>
          <a:p>
            <a:r>
              <a:rPr lang="en-US" sz="2667" b="1" dirty="0">
                <a:solidFill>
                  <a:schemeClr val="bg1"/>
                </a:solidFill>
              </a:rPr>
              <a:t>https://</a:t>
            </a:r>
            <a:r>
              <a:rPr lang="en-US" sz="2667" b="1" dirty="0" err="1">
                <a:solidFill>
                  <a:schemeClr val="bg1"/>
                </a:solidFill>
              </a:rPr>
              <a:t>wcscourses.github.io</a:t>
            </a:r>
            <a:r>
              <a:rPr lang="en-US" sz="2667" b="1" dirty="0">
                <a:solidFill>
                  <a:schemeClr val="bg1"/>
                </a:solidFill>
              </a:rPr>
              <a:t>/HelminthBioinformatics_2023</a:t>
            </a:r>
          </a:p>
        </p:txBody>
      </p:sp>
    </p:spTree>
    <p:extLst>
      <p:ext uri="{BB962C8B-B14F-4D97-AF65-F5344CB8AC3E}">
        <p14:creationId xmlns:p14="http://schemas.microsoft.com/office/powerpoint/2010/main" val="2424875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3" name="Google Shape;84;p15">
            <a:extLst>
              <a:ext uri="{FF2B5EF4-FFF2-40B4-BE49-F238E27FC236}">
                <a16:creationId xmlns:a16="http://schemas.microsoft.com/office/drawing/2014/main" id="{7F28DCB2-2F55-E7A5-F5C1-B50C059A16B9}"/>
              </a:ext>
            </a:extLst>
          </p:cNvPr>
          <p:cNvSpPr txBox="1"/>
          <p:nvPr/>
        </p:nvSpPr>
        <p:spPr>
          <a:xfrm>
            <a:off x="3736592" y="509368"/>
            <a:ext cx="4718816"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Module 1 – </a:t>
            </a:r>
            <a:r>
              <a:rPr lang="en-GB" sz="2267" dirty="0" err="1">
                <a:solidFill>
                  <a:srgbClr val="C3D5E8"/>
                </a:solidFill>
              </a:rPr>
              <a:t>WormBase</a:t>
            </a:r>
            <a:r>
              <a:rPr lang="en-GB" sz="2267" dirty="0">
                <a:solidFill>
                  <a:srgbClr val="C3D5E8"/>
                </a:solidFill>
              </a:rPr>
              <a:t> </a:t>
            </a:r>
            <a:r>
              <a:rPr lang="en-GB" sz="2267" dirty="0" err="1">
                <a:solidFill>
                  <a:srgbClr val="C3D5E8"/>
                </a:solidFill>
              </a:rPr>
              <a:t>ParaSite</a:t>
            </a:r>
            <a:r>
              <a:rPr lang="en-GB" sz="2267" dirty="0">
                <a:solidFill>
                  <a:srgbClr val="C3D5E8"/>
                </a:solidFill>
              </a:rPr>
              <a:t> 1</a:t>
            </a:r>
            <a:endParaRPr sz="2267" dirty="0">
              <a:solidFill>
                <a:srgbClr val="C3D5E8"/>
              </a:solidFill>
            </a:endParaRPr>
          </a:p>
        </p:txBody>
      </p:sp>
      <p:sp>
        <p:nvSpPr>
          <p:cNvPr id="4" name="Google Shape;84;p15">
            <a:extLst>
              <a:ext uri="{FF2B5EF4-FFF2-40B4-BE49-F238E27FC236}">
                <a16:creationId xmlns:a16="http://schemas.microsoft.com/office/drawing/2014/main" id="{C0526647-BAD3-27A4-C0AA-3FFB00EEB5EA}"/>
              </a:ext>
            </a:extLst>
          </p:cNvPr>
          <p:cNvSpPr txBox="1"/>
          <p:nvPr/>
        </p:nvSpPr>
        <p:spPr>
          <a:xfrm>
            <a:off x="3736592" y="1613732"/>
            <a:ext cx="4718816"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Overview and aims</a:t>
            </a:r>
            <a:endParaRPr sz="2267" dirty="0">
              <a:solidFill>
                <a:srgbClr val="C3D5E8"/>
              </a:solidFill>
            </a:endParaRPr>
          </a:p>
        </p:txBody>
      </p:sp>
      <p:sp>
        <p:nvSpPr>
          <p:cNvPr id="5" name="Google Shape;84;p15">
            <a:extLst>
              <a:ext uri="{FF2B5EF4-FFF2-40B4-BE49-F238E27FC236}">
                <a16:creationId xmlns:a16="http://schemas.microsoft.com/office/drawing/2014/main" id="{04DCD110-7930-E89D-1D68-0378F54B1FE9}"/>
              </a:ext>
            </a:extLst>
          </p:cNvPr>
          <p:cNvSpPr txBox="1"/>
          <p:nvPr/>
        </p:nvSpPr>
        <p:spPr>
          <a:xfrm>
            <a:off x="651044" y="2697837"/>
            <a:ext cx="6667585" cy="2215566"/>
          </a:xfrm>
          <a:prstGeom prst="rect">
            <a:avLst/>
          </a:prstGeom>
          <a:noFill/>
          <a:ln>
            <a:noFill/>
          </a:ln>
        </p:spPr>
        <p:txBody>
          <a:bodyPr spcFirstLastPara="1" wrap="square" lIns="121900" tIns="121900" rIns="121900" bIns="121900" anchor="t" anchorCtr="0">
            <a:spAutoFit/>
          </a:bodyPr>
          <a:lstStyle/>
          <a:p>
            <a:pPr marL="380990" indent="-380990">
              <a:lnSpc>
                <a:spcPct val="200000"/>
              </a:lnSpc>
              <a:buClr>
                <a:schemeClr val="bg1"/>
              </a:buClr>
              <a:buFont typeface="Arial" panose="020B0604020202020204" pitchFamily="34" charset="0"/>
              <a:buChar char="•"/>
            </a:pPr>
            <a:r>
              <a:rPr lang="en-GB" sz="2133" dirty="0">
                <a:solidFill>
                  <a:srgbClr val="C3D5E8"/>
                </a:solidFill>
              </a:rPr>
              <a:t>Browsing genomes</a:t>
            </a:r>
          </a:p>
          <a:p>
            <a:pPr marL="380990" indent="-380990">
              <a:lnSpc>
                <a:spcPct val="200000"/>
              </a:lnSpc>
              <a:buClr>
                <a:schemeClr val="bg1"/>
              </a:buClr>
              <a:buFont typeface="Arial" panose="020B0604020202020204" pitchFamily="34" charset="0"/>
              <a:buChar char="•"/>
            </a:pPr>
            <a:r>
              <a:rPr lang="en-GB" sz="2133" dirty="0">
                <a:solidFill>
                  <a:srgbClr val="C3D5E8"/>
                </a:solidFill>
              </a:rPr>
              <a:t>Browsing gene/transcript pages</a:t>
            </a:r>
          </a:p>
          <a:p>
            <a:pPr marL="380990" indent="-380990">
              <a:lnSpc>
                <a:spcPct val="200000"/>
              </a:lnSpc>
              <a:buClr>
                <a:schemeClr val="bg1"/>
              </a:buClr>
              <a:buFont typeface="Arial" panose="020B0604020202020204" pitchFamily="34" charset="0"/>
              <a:buChar char="•"/>
            </a:pPr>
            <a:r>
              <a:rPr lang="en-GB" sz="2133" dirty="0">
                <a:solidFill>
                  <a:srgbClr val="C3D5E8"/>
                </a:solidFill>
              </a:rPr>
              <a:t>Querying </a:t>
            </a:r>
            <a:r>
              <a:rPr lang="en-GB" sz="2133" dirty="0" err="1">
                <a:solidFill>
                  <a:srgbClr val="C3D5E8"/>
                </a:solidFill>
              </a:rPr>
              <a:t>WormBase</a:t>
            </a:r>
            <a:r>
              <a:rPr lang="en-GB" sz="2133" dirty="0">
                <a:solidFill>
                  <a:srgbClr val="C3D5E8"/>
                </a:solidFill>
              </a:rPr>
              <a:t> </a:t>
            </a:r>
            <a:r>
              <a:rPr lang="en-GB" sz="2133" dirty="0" err="1">
                <a:solidFill>
                  <a:srgbClr val="C3D5E8"/>
                </a:solidFill>
              </a:rPr>
              <a:t>ParaSite</a:t>
            </a:r>
            <a:r>
              <a:rPr lang="en-GB" sz="2133" dirty="0">
                <a:solidFill>
                  <a:srgbClr val="C3D5E8"/>
                </a:solidFill>
              </a:rPr>
              <a:t> with </a:t>
            </a:r>
            <a:r>
              <a:rPr lang="en-GB" sz="2133" dirty="0" err="1">
                <a:solidFill>
                  <a:srgbClr val="C3D5E8"/>
                </a:solidFill>
              </a:rPr>
              <a:t>BioMart</a:t>
            </a:r>
            <a:endParaRPr sz="2133" dirty="0">
              <a:solidFill>
                <a:srgbClr val="C3D5E8"/>
              </a:solidFill>
            </a:endParaRPr>
          </a:p>
        </p:txBody>
      </p:sp>
    </p:spTree>
    <p:extLst>
      <p:ext uri="{BB962C8B-B14F-4D97-AF65-F5344CB8AC3E}">
        <p14:creationId xmlns:p14="http://schemas.microsoft.com/office/powerpoint/2010/main" val="2540209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E5E530-8A58-682B-F353-CDAAC33AAEE9}"/>
              </a:ext>
            </a:extLst>
          </p:cNvPr>
          <p:cNvSpPr/>
          <p:nvPr/>
        </p:nvSpPr>
        <p:spPr>
          <a:xfrm>
            <a:off x="5313575" y="287193"/>
            <a:ext cx="1564852" cy="523220"/>
          </a:xfrm>
          <a:prstGeom prst="rect">
            <a:avLst/>
          </a:prstGeom>
        </p:spPr>
        <p:txBody>
          <a:bodyPr wrap="none">
            <a:spAutoFit/>
          </a:bodyPr>
          <a:lstStyle/>
          <a:p>
            <a:r>
              <a:rPr lang="en-US" sz="2800" dirty="0">
                <a:solidFill>
                  <a:srgbClr val="C3D5E8"/>
                </a:solidFill>
                <a:latin typeface=""/>
              </a:rPr>
              <a:t>Genome</a:t>
            </a:r>
          </a:p>
        </p:txBody>
      </p:sp>
      <p:sp>
        <p:nvSpPr>
          <p:cNvPr id="6" name="TextBox 5">
            <a:extLst>
              <a:ext uri="{FF2B5EF4-FFF2-40B4-BE49-F238E27FC236}">
                <a16:creationId xmlns:a16="http://schemas.microsoft.com/office/drawing/2014/main" id="{CE9C4725-75FC-380B-48CC-DBC678FEAA8D}"/>
              </a:ext>
            </a:extLst>
          </p:cNvPr>
          <p:cNvSpPr txBox="1"/>
          <p:nvPr/>
        </p:nvSpPr>
        <p:spPr>
          <a:xfrm>
            <a:off x="3732275" y="918207"/>
            <a:ext cx="4727451" cy="307777"/>
          </a:xfrm>
          <a:prstGeom prst="rect">
            <a:avLst/>
          </a:prstGeom>
          <a:noFill/>
        </p:spPr>
        <p:txBody>
          <a:bodyPr wrap="square">
            <a:spAutoFit/>
          </a:bodyPr>
          <a:lstStyle/>
          <a:p>
            <a:pPr algn="ctr"/>
            <a:r>
              <a:rPr lang="en-GB" sz="1400" dirty="0">
                <a:solidFill>
                  <a:srgbClr val="C9D1D9"/>
                </a:solidFill>
                <a:latin typeface="-apple-system"/>
              </a:rPr>
              <a:t>A </a:t>
            </a:r>
            <a:r>
              <a:rPr lang="en-GB" sz="1400" b="1" dirty="0">
                <a:solidFill>
                  <a:srgbClr val="C9D1D9"/>
                </a:solidFill>
                <a:latin typeface="-apple-system"/>
              </a:rPr>
              <a:t>genome</a:t>
            </a:r>
            <a:r>
              <a:rPr lang="en-GB" sz="1400" dirty="0">
                <a:solidFill>
                  <a:srgbClr val="C9D1D9"/>
                </a:solidFill>
                <a:latin typeface="-apple-system"/>
              </a:rPr>
              <a:t> is an organism’s complete set of genetic material.</a:t>
            </a:r>
            <a:endParaRPr lang="en-US" sz="1400" dirty="0"/>
          </a:p>
        </p:txBody>
      </p:sp>
      <p:pic>
        <p:nvPicPr>
          <p:cNvPr id="2" name="Picture 2" descr="Genes made Easy | East London Genes &amp; Health">
            <a:extLst>
              <a:ext uri="{FF2B5EF4-FFF2-40B4-BE49-F238E27FC236}">
                <a16:creationId xmlns:a16="http://schemas.microsoft.com/office/drawing/2014/main" id="{1FAADA7C-172E-AB09-76F8-1B2A6AB79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58" y="1641557"/>
            <a:ext cx="2800169" cy="3012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rasites: Do You Have Them? | Dr. Lauren Deville, Naturopathic Doctor -  Tucson, AZ">
            <a:extLst>
              <a:ext uri="{FF2B5EF4-FFF2-40B4-BE49-F238E27FC236}">
                <a16:creationId xmlns:a16="http://schemas.microsoft.com/office/drawing/2014/main" id="{D8EED4F1-AD8F-5277-4E3D-0EEA51AC5F23}"/>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1052" y="2281382"/>
            <a:ext cx="1797425" cy="140008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558936B-812C-5088-6658-AF2A33A41961}"/>
              </a:ext>
            </a:extLst>
          </p:cNvPr>
          <p:cNvSpPr/>
          <p:nvPr/>
        </p:nvSpPr>
        <p:spPr>
          <a:xfrm>
            <a:off x="2833771" y="3429002"/>
            <a:ext cx="105372" cy="4571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 name="Straight Connector 21">
            <a:extLst>
              <a:ext uri="{FF2B5EF4-FFF2-40B4-BE49-F238E27FC236}">
                <a16:creationId xmlns:a16="http://schemas.microsoft.com/office/drawing/2014/main" id="{A7AA0D3A-191F-442B-9EE3-29D0B1E09342}"/>
              </a:ext>
            </a:extLst>
          </p:cNvPr>
          <p:cNvCxnSpPr>
            <a:endCxn id="2" idx="0"/>
          </p:cNvCxnSpPr>
          <p:nvPr/>
        </p:nvCxnSpPr>
        <p:spPr>
          <a:xfrm flipV="1">
            <a:off x="2939145" y="1641557"/>
            <a:ext cx="2539199" cy="17874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47B191-81A7-1C52-574C-5DAEF701BF19}"/>
              </a:ext>
            </a:extLst>
          </p:cNvPr>
          <p:cNvCxnSpPr>
            <a:cxnSpLocks/>
            <a:endCxn id="2" idx="2"/>
          </p:cNvCxnSpPr>
          <p:nvPr/>
        </p:nvCxnSpPr>
        <p:spPr>
          <a:xfrm>
            <a:off x="2886458" y="3507110"/>
            <a:ext cx="2591885" cy="1146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6DFEF37-B4E5-500F-28DC-3FB87AE52018}"/>
              </a:ext>
            </a:extLst>
          </p:cNvPr>
          <p:cNvSpPr txBox="1"/>
          <p:nvPr/>
        </p:nvSpPr>
        <p:spPr>
          <a:xfrm>
            <a:off x="1284249" y="4908669"/>
            <a:ext cx="4896055" cy="338554"/>
          </a:xfrm>
          <a:prstGeom prst="rect">
            <a:avLst/>
          </a:prstGeom>
          <a:noFill/>
        </p:spPr>
        <p:txBody>
          <a:bodyPr wrap="square">
            <a:spAutoFit/>
          </a:bodyPr>
          <a:lstStyle/>
          <a:p>
            <a:pPr algn="ctr"/>
            <a:r>
              <a:rPr lang="en-GB" sz="1600" dirty="0">
                <a:solidFill>
                  <a:srgbClr val="C9D1D9"/>
                </a:solidFill>
                <a:latin typeface="-apple-system"/>
              </a:rPr>
              <a:t>Although every individual’s genome is unique</a:t>
            </a:r>
            <a:endParaRPr lang="en-US" sz="1600" dirty="0"/>
          </a:p>
        </p:txBody>
      </p:sp>
    </p:spTree>
    <p:extLst>
      <p:ext uri="{BB962C8B-B14F-4D97-AF65-F5344CB8AC3E}">
        <p14:creationId xmlns:p14="http://schemas.microsoft.com/office/powerpoint/2010/main" val="305543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3" name="Google Shape;84;p15">
            <a:extLst>
              <a:ext uri="{FF2B5EF4-FFF2-40B4-BE49-F238E27FC236}">
                <a16:creationId xmlns:a16="http://schemas.microsoft.com/office/drawing/2014/main" id="{7F28DCB2-2F55-E7A5-F5C1-B50C059A16B9}"/>
              </a:ext>
            </a:extLst>
          </p:cNvPr>
          <p:cNvSpPr txBox="1"/>
          <p:nvPr/>
        </p:nvSpPr>
        <p:spPr>
          <a:xfrm>
            <a:off x="3736592" y="509367"/>
            <a:ext cx="4718816"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Genome Statistics</a:t>
            </a:r>
            <a:endParaRPr sz="2267" dirty="0">
              <a:solidFill>
                <a:srgbClr val="C3D5E8"/>
              </a:solidFill>
            </a:endParaRPr>
          </a:p>
        </p:txBody>
      </p:sp>
      <p:sp>
        <p:nvSpPr>
          <p:cNvPr id="8" name="TextBox 7">
            <a:extLst>
              <a:ext uri="{FF2B5EF4-FFF2-40B4-BE49-F238E27FC236}">
                <a16:creationId xmlns:a16="http://schemas.microsoft.com/office/drawing/2014/main" id="{600B5D71-D3AB-E8B2-6077-996308114113}"/>
              </a:ext>
            </a:extLst>
          </p:cNvPr>
          <p:cNvSpPr txBox="1"/>
          <p:nvPr/>
        </p:nvSpPr>
        <p:spPr>
          <a:xfrm>
            <a:off x="536448" y="1418282"/>
            <a:ext cx="11655552" cy="2144177"/>
          </a:xfrm>
          <a:prstGeom prst="rect">
            <a:avLst/>
          </a:prstGeom>
          <a:noFill/>
        </p:spPr>
        <p:txBody>
          <a:bodyPr wrap="square">
            <a:spAutoFit/>
          </a:bodyPr>
          <a:lstStyle/>
          <a:p>
            <a:pPr>
              <a:spcAft>
                <a:spcPts val="1600"/>
              </a:spcAft>
            </a:pPr>
            <a:r>
              <a:rPr lang="en-GB" sz="2400" b="1" dirty="0">
                <a:solidFill>
                  <a:srgbClr val="CCCCCC"/>
                </a:solidFill>
                <a:latin typeface="-apple-system"/>
              </a:rPr>
              <a:t>Contiguity</a:t>
            </a:r>
            <a:r>
              <a:rPr lang="en-GB" sz="2400" dirty="0">
                <a:solidFill>
                  <a:srgbClr val="CCCCCC"/>
                </a:solidFill>
                <a:latin typeface="-apple-system"/>
              </a:rPr>
              <a:t> describes how many scaffolds a genome is represented by: in a perfectly contiguous reference genome, the number of scaffolds would be equal to the number of chromosomes.</a:t>
            </a:r>
          </a:p>
          <a:p>
            <a:pPr marL="380990" indent="-380990">
              <a:buClr>
                <a:schemeClr val="bg1"/>
              </a:buClr>
              <a:buFont typeface="Arial" panose="020B0604020202020204" pitchFamily="34" charset="0"/>
              <a:buChar char="•"/>
            </a:pPr>
            <a:r>
              <a:rPr lang="en-GB" sz="2400" dirty="0">
                <a:solidFill>
                  <a:srgbClr val="CCCCCC"/>
                </a:solidFill>
                <a:latin typeface="-apple-system"/>
              </a:rPr>
              <a:t>N50: If all of the scaffolds of the assembly were lined up in order of longest to shortest, the N50 length is the length of the scaffold at the midpoint. The higher, the better!</a:t>
            </a:r>
          </a:p>
        </p:txBody>
      </p:sp>
      <p:sp>
        <p:nvSpPr>
          <p:cNvPr id="9" name="TextBox 8">
            <a:extLst>
              <a:ext uri="{FF2B5EF4-FFF2-40B4-BE49-F238E27FC236}">
                <a16:creationId xmlns:a16="http://schemas.microsoft.com/office/drawing/2014/main" id="{CC8F7CB7-1DCD-48AD-3920-819529AB888D}"/>
              </a:ext>
            </a:extLst>
          </p:cNvPr>
          <p:cNvSpPr txBox="1"/>
          <p:nvPr/>
        </p:nvSpPr>
        <p:spPr>
          <a:xfrm>
            <a:off x="536448" y="3267402"/>
            <a:ext cx="11655552" cy="3913059"/>
          </a:xfrm>
          <a:prstGeom prst="rect">
            <a:avLst/>
          </a:prstGeom>
          <a:noFill/>
        </p:spPr>
        <p:txBody>
          <a:bodyPr wrap="square">
            <a:spAutoFit/>
          </a:bodyPr>
          <a:lstStyle/>
          <a:p>
            <a:r>
              <a:rPr lang="en-GB" sz="2400" b="1" dirty="0">
                <a:solidFill>
                  <a:srgbClr val="CCCCCC"/>
                </a:solidFill>
                <a:latin typeface="-apple-system"/>
              </a:rPr>
              <a:t>Completeness: </a:t>
            </a:r>
            <a:r>
              <a:rPr lang="en-GB" sz="2400" dirty="0">
                <a:solidFill>
                  <a:srgbClr val="CCCCCC"/>
                </a:solidFill>
                <a:latin typeface="-apple-system"/>
              </a:rPr>
              <a:t>BUSCO is a method of assessing genome completeness based on the principle that some genes are so highly conserved across eukaryotic species that they should be present in any genome assembly, in single copy. </a:t>
            </a:r>
          </a:p>
          <a:p>
            <a:pPr marL="380990" indent="-380990">
              <a:lnSpc>
                <a:spcPct val="150000"/>
              </a:lnSpc>
              <a:buClr>
                <a:schemeClr val="bg1"/>
              </a:buClr>
              <a:buFont typeface="Arial" panose="020B0604020202020204" pitchFamily="34" charset="0"/>
              <a:buChar char="•"/>
            </a:pPr>
            <a:r>
              <a:rPr lang="en-GB" sz="2400" dirty="0">
                <a:solidFill>
                  <a:srgbClr val="CCCCCC"/>
                </a:solidFill>
                <a:latin typeface="-apple-system"/>
              </a:rPr>
              <a:t>A higher percentage of single BUSCO genes, indicates a higher quality assembly. </a:t>
            </a:r>
          </a:p>
          <a:p>
            <a:pPr marL="380990" indent="-380990">
              <a:lnSpc>
                <a:spcPct val="150000"/>
              </a:lnSpc>
              <a:buClr>
                <a:schemeClr val="bg1"/>
              </a:buClr>
              <a:buFont typeface="Arial" panose="020B0604020202020204" pitchFamily="34" charset="0"/>
              <a:buChar char="•"/>
            </a:pPr>
            <a:r>
              <a:rPr lang="en-GB" sz="2400" dirty="0">
                <a:solidFill>
                  <a:srgbClr val="CCCCCC"/>
                </a:solidFill>
                <a:latin typeface="-apple-system"/>
              </a:rPr>
              <a:t>BUSCO ASSEMBLY, assesses the assembly quality of a genome by predicting a gene-set ab initio using AUGUSTUS.</a:t>
            </a:r>
          </a:p>
          <a:p>
            <a:pPr marL="380990" indent="-380990">
              <a:lnSpc>
                <a:spcPct val="150000"/>
              </a:lnSpc>
              <a:buClr>
                <a:schemeClr val="bg1"/>
              </a:buClr>
              <a:buFont typeface="Arial" panose="020B0604020202020204" pitchFamily="34" charset="0"/>
              <a:buChar char="•"/>
            </a:pPr>
            <a:r>
              <a:rPr lang="en-GB" sz="2400" dirty="0">
                <a:solidFill>
                  <a:srgbClr val="CCCCCC"/>
                </a:solidFill>
                <a:latin typeface="-apple-system"/>
              </a:rPr>
              <a:t>BUSCO ANNOTATION, on the other hand, is running at the protein level, assessing not only the assembly quality of a genome but also the quality of its annotation.</a:t>
            </a:r>
            <a:endParaRPr lang="en-GB" sz="2400" b="1" dirty="0">
              <a:solidFill>
                <a:srgbClr val="CCCCCC"/>
              </a:solidFill>
              <a:latin typeface="-apple-system"/>
            </a:endParaRPr>
          </a:p>
        </p:txBody>
      </p:sp>
    </p:spTree>
    <p:extLst>
      <p:ext uri="{BB962C8B-B14F-4D97-AF65-F5344CB8AC3E}">
        <p14:creationId xmlns:p14="http://schemas.microsoft.com/office/powerpoint/2010/main" val="947266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3" name="Google Shape;84;p15">
            <a:extLst>
              <a:ext uri="{FF2B5EF4-FFF2-40B4-BE49-F238E27FC236}">
                <a16:creationId xmlns:a16="http://schemas.microsoft.com/office/drawing/2014/main" id="{7F28DCB2-2F55-E7A5-F5C1-B50C059A16B9}"/>
              </a:ext>
            </a:extLst>
          </p:cNvPr>
          <p:cNvSpPr txBox="1"/>
          <p:nvPr/>
        </p:nvSpPr>
        <p:spPr>
          <a:xfrm>
            <a:off x="2404744" y="509368"/>
            <a:ext cx="7382512"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How to submit a genome to </a:t>
            </a:r>
            <a:r>
              <a:rPr lang="en-GB" sz="2267" dirty="0" err="1">
                <a:solidFill>
                  <a:srgbClr val="C3D5E8"/>
                </a:solidFill>
              </a:rPr>
              <a:t>WormBase</a:t>
            </a:r>
            <a:r>
              <a:rPr lang="en-GB" sz="2267" dirty="0">
                <a:solidFill>
                  <a:srgbClr val="C3D5E8"/>
                </a:solidFill>
              </a:rPr>
              <a:t> </a:t>
            </a:r>
            <a:r>
              <a:rPr lang="en-GB" sz="2267" dirty="0" err="1">
                <a:solidFill>
                  <a:srgbClr val="C3D5E8"/>
                </a:solidFill>
              </a:rPr>
              <a:t>ParaSite</a:t>
            </a:r>
            <a:r>
              <a:rPr lang="en-GB" sz="2267" dirty="0">
                <a:solidFill>
                  <a:srgbClr val="C3D5E8"/>
                </a:solidFill>
              </a:rPr>
              <a:t>?</a:t>
            </a:r>
            <a:endParaRPr sz="2267" dirty="0">
              <a:solidFill>
                <a:srgbClr val="C3D5E8"/>
              </a:solidFill>
            </a:endParaRPr>
          </a:p>
        </p:txBody>
      </p:sp>
      <p:pic>
        <p:nvPicPr>
          <p:cNvPr id="2" name="Picture 2" descr="Parasites: Do You Have Them? | Dr. Lauren Deville, Naturopathic Doctor -  Tucson, AZ">
            <a:extLst>
              <a:ext uri="{FF2B5EF4-FFF2-40B4-BE49-F238E27FC236}">
                <a16:creationId xmlns:a16="http://schemas.microsoft.com/office/drawing/2014/main" id="{405BE5DA-E05E-B6DE-9AE4-5D21C5F2316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22836" y="1957739"/>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arasites: Do You Have Them? | Dr. Lauren Deville, Naturopathic Doctor -  Tucson, AZ">
            <a:extLst>
              <a:ext uri="{FF2B5EF4-FFF2-40B4-BE49-F238E27FC236}">
                <a16:creationId xmlns:a16="http://schemas.microsoft.com/office/drawing/2014/main" id="{2975C5CB-691E-EB15-CFF9-B5FEE8D1F8C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80084" y="2291366"/>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arasites: Do You Have Them? | Dr. Lauren Deville, Naturopathic Doctor -  Tucson, AZ">
            <a:extLst>
              <a:ext uri="{FF2B5EF4-FFF2-40B4-BE49-F238E27FC236}">
                <a16:creationId xmlns:a16="http://schemas.microsoft.com/office/drawing/2014/main" id="{B976FE14-BB05-9DB0-A5E3-088CE0F0243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20865" y="3013994"/>
            <a:ext cx="1797425" cy="1400087"/>
          </a:xfrm>
          <a:prstGeom prst="rect">
            <a:avLst/>
          </a:prstGeom>
          <a:noFill/>
          <a:extLst>
            <a:ext uri="{909E8E84-426E-40DD-AFC4-6F175D3DCCD1}">
              <a14:hiddenFill xmlns:a14="http://schemas.microsoft.com/office/drawing/2010/main">
                <a:solidFill>
                  <a:srgbClr val="FFFFFF"/>
                </a:solidFill>
              </a14:hiddenFill>
            </a:ext>
          </a:extLst>
        </p:spPr>
      </p:pic>
      <p:sp>
        <p:nvSpPr>
          <p:cNvPr id="6" name="Right Brace 5">
            <a:extLst>
              <a:ext uri="{FF2B5EF4-FFF2-40B4-BE49-F238E27FC236}">
                <a16:creationId xmlns:a16="http://schemas.microsoft.com/office/drawing/2014/main" id="{4C081EBA-8DA9-4593-326C-C879F99906B3}"/>
              </a:ext>
            </a:extLst>
          </p:cNvPr>
          <p:cNvSpPr/>
          <p:nvPr/>
        </p:nvSpPr>
        <p:spPr>
          <a:xfrm>
            <a:off x="3262391" y="1654619"/>
            <a:ext cx="333103" cy="3012135"/>
          </a:xfrm>
          <a:prstGeom prst="rightBrace">
            <a:avLst>
              <a:gd name="adj1" fmla="val 8333"/>
              <a:gd name="adj2" fmla="val 47976"/>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7" name="TextBox 6">
            <a:extLst>
              <a:ext uri="{FF2B5EF4-FFF2-40B4-BE49-F238E27FC236}">
                <a16:creationId xmlns:a16="http://schemas.microsoft.com/office/drawing/2014/main" id="{1F1A2D4E-EDDD-AE90-CAF1-97B8AC38BF73}"/>
              </a:ext>
            </a:extLst>
          </p:cNvPr>
          <p:cNvSpPr txBox="1"/>
          <p:nvPr/>
        </p:nvSpPr>
        <p:spPr>
          <a:xfrm>
            <a:off x="5702010" y="2252510"/>
            <a:ext cx="1831484" cy="338554"/>
          </a:xfrm>
          <a:prstGeom prst="rect">
            <a:avLst/>
          </a:prstGeom>
          <a:noFill/>
        </p:spPr>
        <p:txBody>
          <a:bodyPr wrap="square">
            <a:spAutoFit/>
          </a:bodyPr>
          <a:lstStyle/>
          <a:p>
            <a:pPr algn="l"/>
            <a:r>
              <a:rPr lang="en-GB" sz="1600" b="1" dirty="0">
                <a:solidFill>
                  <a:srgbClr val="C9D1D9"/>
                </a:solidFill>
                <a:latin typeface="-apple-system"/>
              </a:rPr>
              <a:t>Reference genome</a:t>
            </a:r>
          </a:p>
        </p:txBody>
      </p:sp>
      <p:pic>
        <p:nvPicPr>
          <p:cNvPr id="10" name="Picture 2" descr="How Low Can the Price of a Next Generation DNA Sequencer Go?">
            <a:extLst>
              <a:ext uri="{FF2B5EF4-FFF2-40B4-BE49-F238E27FC236}">
                <a16:creationId xmlns:a16="http://schemas.microsoft.com/office/drawing/2014/main" id="{EB91A552-1089-6978-75B1-1690877F37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5538" y="1957740"/>
            <a:ext cx="1491615" cy="9280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998352A4-B8BD-E887-5440-09084AAD804F}"/>
              </a:ext>
            </a:extLst>
          </p:cNvPr>
          <p:cNvCxnSpPr>
            <a:cxnSpLocks/>
          </p:cNvCxnSpPr>
          <p:nvPr/>
        </p:nvCxnSpPr>
        <p:spPr>
          <a:xfrm>
            <a:off x="4358216" y="3241847"/>
            <a:ext cx="669747" cy="18727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DF572B6-967D-C3F8-62F7-9CBA5C279243}"/>
              </a:ext>
            </a:extLst>
          </p:cNvPr>
          <p:cNvCxnSpPr>
            <a:cxnSpLocks/>
            <a:endCxn id="7" idx="2"/>
          </p:cNvCxnSpPr>
          <p:nvPr/>
        </p:nvCxnSpPr>
        <p:spPr>
          <a:xfrm flipV="1">
            <a:off x="6119995" y="2591064"/>
            <a:ext cx="497757" cy="87195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E1C3D82-D177-06A1-71C1-51FC4F2CF640}"/>
              </a:ext>
            </a:extLst>
          </p:cNvPr>
          <p:cNvSpPr txBox="1"/>
          <p:nvPr/>
        </p:nvSpPr>
        <p:spPr>
          <a:xfrm>
            <a:off x="4703701" y="3449173"/>
            <a:ext cx="2097171" cy="338554"/>
          </a:xfrm>
          <a:prstGeom prst="rect">
            <a:avLst/>
          </a:prstGeom>
          <a:noFill/>
        </p:spPr>
        <p:txBody>
          <a:bodyPr wrap="square">
            <a:spAutoFit/>
          </a:bodyPr>
          <a:lstStyle/>
          <a:p>
            <a:pPr algn="l"/>
            <a:r>
              <a:rPr lang="en-GB" sz="1600" dirty="0">
                <a:solidFill>
                  <a:srgbClr val="C9D1D9"/>
                </a:solidFill>
                <a:latin typeface="-apple-system"/>
              </a:rPr>
              <a:t>Genome assembly</a:t>
            </a:r>
          </a:p>
        </p:txBody>
      </p:sp>
      <p:cxnSp>
        <p:nvCxnSpPr>
          <p:cNvPr id="16" name="Straight Arrow Connector 15">
            <a:extLst>
              <a:ext uri="{FF2B5EF4-FFF2-40B4-BE49-F238E27FC236}">
                <a16:creationId xmlns:a16="http://schemas.microsoft.com/office/drawing/2014/main" id="{60FBD502-58EB-79CB-BB8E-AFF353B4788F}"/>
              </a:ext>
            </a:extLst>
          </p:cNvPr>
          <p:cNvCxnSpPr>
            <a:cxnSpLocks/>
          </p:cNvCxnSpPr>
          <p:nvPr/>
        </p:nvCxnSpPr>
        <p:spPr>
          <a:xfrm flipV="1">
            <a:off x="7533494" y="2252509"/>
            <a:ext cx="673673" cy="12581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EDDBCB-B2DD-71AD-BE19-8B216EF35968}"/>
              </a:ext>
            </a:extLst>
          </p:cNvPr>
          <p:cNvSpPr txBox="1"/>
          <p:nvPr/>
        </p:nvSpPr>
        <p:spPr>
          <a:xfrm>
            <a:off x="8298149" y="1944733"/>
            <a:ext cx="3796316" cy="584775"/>
          </a:xfrm>
          <a:prstGeom prst="rect">
            <a:avLst/>
          </a:prstGeom>
          <a:noFill/>
        </p:spPr>
        <p:txBody>
          <a:bodyPr wrap="square">
            <a:spAutoFit/>
          </a:bodyPr>
          <a:lstStyle>
            <a:defPPr marR="0" lvl="0" algn="l" rtl="0">
              <a:lnSpc>
                <a:spcPct val="100000"/>
              </a:lnSpc>
              <a:spcBef>
                <a:spcPts val="0"/>
              </a:spcBef>
              <a:spcAft>
                <a:spcPts val="0"/>
              </a:spcAft>
            </a:defPPr>
            <a:lvl1pPr>
              <a:defRPr sz="1200" b="1">
                <a:solidFill>
                  <a:srgbClr val="C9D1D9"/>
                </a:solidFill>
                <a:latin typeface="-apple-system"/>
              </a:defRPr>
            </a:lvl1pPr>
          </a:lstStyle>
          <a:p>
            <a:r>
              <a:rPr lang="en-US" sz="1600" dirty="0"/>
              <a:t>1. Submit your genome to an INSDC Sequence database (ENA, NCBI or DDBJ)</a:t>
            </a:r>
          </a:p>
        </p:txBody>
      </p:sp>
      <p:cxnSp>
        <p:nvCxnSpPr>
          <p:cNvPr id="19" name="Straight Arrow Connector 18">
            <a:extLst>
              <a:ext uri="{FF2B5EF4-FFF2-40B4-BE49-F238E27FC236}">
                <a16:creationId xmlns:a16="http://schemas.microsoft.com/office/drawing/2014/main" id="{1CA255DC-7CEE-C9B6-BDD7-4706ED089C4C}"/>
              </a:ext>
            </a:extLst>
          </p:cNvPr>
          <p:cNvCxnSpPr>
            <a:cxnSpLocks/>
            <a:stCxn id="18" idx="2"/>
          </p:cNvCxnSpPr>
          <p:nvPr/>
        </p:nvCxnSpPr>
        <p:spPr>
          <a:xfrm flipH="1">
            <a:off x="9875520" y="2529508"/>
            <a:ext cx="320787" cy="128899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920F619-154F-2AF6-A18D-AAB75FB34D0D}"/>
              </a:ext>
            </a:extLst>
          </p:cNvPr>
          <p:cNvSpPr txBox="1"/>
          <p:nvPr/>
        </p:nvSpPr>
        <p:spPr>
          <a:xfrm>
            <a:off x="7245573" y="3928383"/>
            <a:ext cx="3796316" cy="584775"/>
          </a:xfrm>
          <a:prstGeom prst="rect">
            <a:avLst/>
          </a:prstGeom>
          <a:noFill/>
        </p:spPr>
        <p:txBody>
          <a:bodyPr wrap="square">
            <a:spAutoFit/>
          </a:bodyPr>
          <a:lstStyle>
            <a:defPPr marR="0" lvl="0" algn="l" rtl="0">
              <a:lnSpc>
                <a:spcPct val="100000"/>
              </a:lnSpc>
              <a:spcBef>
                <a:spcPts val="0"/>
              </a:spcBef>
              <a:spcAft>
                <a:spcPts val="0"/>
              </a:spcAft>
            </a:defPPr>
            <a:lvl1pPr>
              <a:defRPr sz="1200" b="1">
                <a:solidFill>
                  <a:srgbClr val="C9D1D9"/>
                </a:solidFill>
                <a:latin typeface="-apple-system"/>
              </a:defRPr>
            </a:lvl1pPr>
          </a:lstStyle>
          <a:p>
            <a:pPr algn="ctr"/>
            <a:r>
              <a:rPr lang="en-US" sz="1600" dirty="0"/>
              <a:t>2. Contact </a:t>
            </a:r>
            <a:r>
              <a:rPr lang="en-US" sz="1600" dirty="0" err="1"/>
              <a:t>WormBase</a:t>
            </a:r>
            <a:r>
              <a:rPr lang="en-US" sz="1600" dirty="0"/>
              <a:t> </a:t>
            </a:r>
            <a:r>
              <a:rPr lang="en-US" sz="1600" dirty="0" err="1"/>
              <a:t>ParaSite</a:t>
            </a:r>
            <a:r>
              <a:rPr lang="en-US" sz="1600" dirty="0"/>
              <a:t> once submitted</a:t>
            </a:r>
          </a:p>
        </p:txBody>
      </p:sp>
      <p:cxnSp>
        <p:nvCxnSpPr>
          <p:cNvPr id="23" name="Straight Arrow Connector 22">
            <a:extLst>
              <a:ext uri="{FF2B5EF4-FFF2-40B4-BE49-F238E27FC236}">
                <a16:creationId xmlns:a16="http://schemas.microsoft.com/office/drawing/2014/main" id="{1E94F00D-F656-69B6-7D41-917ACD7B5D25}"/>
              </a:ext>
            </a:extLst>
          </p:cNvPr>
          <p:cNvCxnSpPr>
            <a:cxnSpLocks/>
          </p:cNvCxnSpPr>
          <p:nvPr/>
        </p:nvCxnSpPr>
        <p:spPr>
          <a:xfrm flipH="1">
            <a:off x="8863585" y="4543936"/>
            <a:ext cx="280145" cy="74739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B7C2705-7EBB-E3B2-BC38-2E347CB147C3}"/>
              </a:ext>
            </a:extLst>
          </p:cNvPr>
          <p:cNvSpPr txBox="1"/>
          <p:nvPr/>
        </p:nvSpPr>
        <p:spPr>
          <a:xfrm>
            <a:off x="6800873" y="5291329"/>
            <a:ext cx="3796316" cy="584775"/>
          </a:xfrm>
          <a:prstGeom prst="rect">
            <a:avLst/>
          </a:prstGeom>
          <a:noFill/>
        </p:spPr>
        <p:txBody>
          <a:bodyPr wrap="square">
            <a:spAutoFit/>
          </a:bodyPr>
          <a:lstStyle>
            <a:defPPr marR="0" lvl="0" algn="l" rtl="0">
              <a:lnSpc>
                <a:spcPct val="100000"/>
              </a:lnSpc>
              <a:spcBef>
                <a:spcPts val="0"/>
              </a:spcBef>
              <a:spcAft>
                <a:spcPts val="0"/>
              </a:spcAft>
            </a:defPPr>
            <a:lvl1pPr>
              <a:defRPr sz="1200" b="1">
                <a:solidFill>
                  <a:srgbClr val="C9D1D9"/>
                </a:solidFill>
                <a:latin typeface="-apple-system"/>
              </a:defRPr>
            </a:lvl1pPr>
          </a:lstStyle>
          <a:p>
            <a:pPr algn="ctr"/>
            <a:r>
              <a:rPr lang="en-US" sz="1600" dirty="0"/>
              <a:t>3. Send us the gene model annotation file in GFF3 file format</a:t>
            </a:r>
          </a:p>
        </p:txBody>
      </p:sp>
      <p:sp>
        <p:nvSpPr>
          <p:cNvPr id="26" name="Google Shape;87;p15">
            <a:extLst>
              <a:ext uri="{FF2B5EF4-FFF2-40B4-BE49-F238E27FC236}">
                <a16:creationId xmlns:a16="http://schemas.microsoft.com/office/drawing/2014/main" id="{8E3F174F-953A-576E-EE94-56FD61B5F859}"/>
              </a:ext>
            </a:extLst>
          </p:cNvPr>
          <p:cNvSpPr txBox="1"/>
          <p:nvPr/>
        </p:nvSpPr>
        <p:spPr>
          <a:xfrm>
            <a:off x="3890673" y="6061395"/>
            <a:ext cx="4956400" cy="574412"/>
          </a:xfrm>
          <a:prstGeom prst="rect">
            <a:avLst/>
          </a:prstGeom>
          <a:noFill/>
          <a:ln>
            <a:noFill/>
          </a:ln>
        </p:spPr>
        <p:txBody>
          <a:bodyPr spcFirstLastPara="1" wrap="square" lIns="121900" tIns="121900" rIns="121900" bIns="121900" anchor="t" anchorCtr="0">
            <a:spAutoFit/>
          </a:bodyPr>
          <a:lstStyle/>
          <a:p>
            <a:pPr algn="ctr"/>
            <a:r>
              <a:rPr lang="en-GB" sz="2133" dirty="0" err="1">
                <a:solidFill>
                  <a:srgbClr val="FFFFFF"/>
                </a:solidFill>
              </a:rPr>
              <a:t>parasite-help@wormbase.org</a:t>
            </a:r>
            <a:endParaRPr sz="2133" dirty="0">
              <a:solidFill>
                <a:srgbClr val="FFFFFF"/>
              </a:solidFill>
            </a:endParaRPr>
          </a:p>
        </p:txBody>
      </p:sp>
    </p:spTree>
    <p:extLst>
      <p:ext uri="{BB962C8B-B14F-4D97-AF65-F5344CB8AC3E}">
        <p14:creationId xmlns:p14="http://schemas.microsoft.com/office/powerpoint/2010/main" val="1863944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3" name="Google Shape;84;p15">
            <a:extLst>
              <a:ext uri="{FF2B5EF4-FFF2-40B4-BE49-F238E27FC236}">
                <a16:creationId xmlns:a16="http://schemas.microsoft.com/office/drawing/2014/main" id="{7F28DCB2-2F55-E7A5-F5C1-B50C059A16B9}"/>
              </a:ext>
            </a:extLst>
          </p:cNvPr>
          <p:cNvSpPr txBox="1"/>
          <p:nvPr/>
        </p:nvSpPr>
        <p:spPr>
          <a:xfrm>
            <a:off x="2404744" y="509367"/>
            <a:ext cx="7382512"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What is a gene?</a:t>
            </a:r>
            <a:endParaRPr sz="2267" dirty="0">
              <a:solidFill>
                <a:srgbClr val="C3D5E8"/>
              </a:solidFill>
            </a:endParaRPr>
          </a:p>
        </p:txBody>
      </p:sp>
      <p:sp>
        <p:nvSpPr>
          <p:cNvPr id="8" name="Rectangle 7">
            <a:extLst>
              <a:ext uri="{FF2B5EF4-FFF2-40B4-BE49-F238E27FC236}">
                <a16:creationId xmlns:a16="http://schemas.microsoft.com/office/drawing/2014/main" id="{C77C0666-6B9F-0353-6386-8CAED34569BF}"/>
              </a:ext>
            </a:extLst>
          </p:cNvPr>
          <p:cNvSpPr/>
          <p:nvPr/>
        </p:nvSpPr>
        <p:spPr>
          <a:xfrm>
            <a:off x="0" y="1104362"/>
            <a:ext cx="12192000" cy="57536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026" name="Picture 2">
            <a:extLst>
              <a:ext uri="{FF2B5EF4-FFF2-40B4-BE49-F238E27FC236}">
                <a16:creationId xmlns:a16="http://schemas.microsoft.com/office/drawing/2014/main" id="{1A6A1438-1D62-0C09-93E7-07CF59ED8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655" y="1104362"/>
            <a:ext cx="10228691" cy="575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43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3" name="Google Shape;84;p15">
            <a:extLst>
              <a:ext uri="{FF2B5EF4-FFF2-40B4-BE49-F238E27FC236}">
                <a16:creationId xmlns:a16="http://schemas.microsoft.com/office/drawing/2014/main" id="{7F28DCB2-2F55-E7A5-F5C1-B50C059A16B9}"/>
              </a:ext>
            </a:extLst>
          </p:cNvPr>
          <p:cNvSpPr txBox="1"/>
          <p:nvPr/>
        </p:nvSpPr>
        <p:spPr>
          <a:xfrm>
            <a:off x="2404744" y="509367"/>
            <a:ext cx="7382512"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What is a gene?</a:t>
            </a:r>
            <a:endParaRPr sz="2267" dirty="0">
              <a:solidFill>
                <a:srgbClr val="C3D5E8"/>
              </a:solidFill>
            </a:endParaRPr>
          </a:p>
        </p:txBody>
      </p:sp>
      <p:sp>
        <p:nvSpPr>
          <p:cNvPr id="8" name="Rectangle 7">
            <a:extLst>
              <a:ext uri="{FF2B5EF4-FFF2-40B4-BE49-F238E27FC236}">
                <a16:creationId xmlns:a16="http://schemas.microsoft.com/office/drawing/2014/main" id="{C77C0666-6B9F-0353-6386-8CAED34569BF}"/>
              </a:ext>
            </a:extLst>
          </p:cNvPr>
          <p:cNvSpPr/>
          <p:nvPr/>
        </p:nvSpPr>
        <p:spPr>
          <a:xfrm>
            <a:off x="0" y="1104362"/>
            <a:ext cx="12192000" cy="57536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026" name="Picture 2">
            <a:extLst>
              <a:ext uri="{FF2B5EF4-FFF2-40B4-BE49-F238E27FC236}">
                <a16:creationId xmlns:a16="http://schemas.microsoft.com/office/drawing/2014/main" id="{1A6A1438-1D62-0C09-93E7-07CF59ED8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655" y="1104362"/>
            <a:ext cx="10228691" cy="575363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9F173DD9-C640-5AD9-0D01-BD23FF386CA4}"/>
              </a:ext>
            </a:extLst>
          </p:cNvPr>
          <p:cNvCxnSpPr/>
          <p:nvPr/>
        </p:nvCxnSpPr>
        <p:spPr>
          <a:xfrm>
            <a:off x="0" y="2674375"/>
            <a:ext cx="12192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38A5501-F468-52BB-EA0B-7C0416F01D89}"/>
              </a:ext>
            </a:extLst>
          </p:cNvPr>
          <p:cNvSpPr txBox="1"/>
          <p:nvPr/>
        </p:nvSpPr>
        <p:spPr>
          <a:xfrm>
            <a:off x="304802" y="1684185"/>
            <a:ext cx="1611085" cy="461665"/>
          </a:xfrm>
          <a:prstGeom prst="rect">
            <a:avLst/>
          </a:prstGeom>
          <a:noFill/>
        </p:spPr>
        <p:txBody>
          <a:bodyPr wrap="square" rtlCol="0">
            <a:spAutoFit/>
          </a:bodyPr>
          <a:lstStyle/>
          <a:p>
            <a:r>
              <a:rPr lang="en-US" sz="2400" dirty="0"/>
              <a:t>Gene page</a:t>
            </a:r>
          </a:p>
        </p:txBody>
      </p:sp>
    </p:spTree>
    <p:extLst>
      <p:ext uri="{BB962C8B-B14F-4D97-AF65-F5344CB8AC3E}">
        <p14:creationId xmlns:p14="http://schemas.microsoft.com/office/powerpoint/2010/main" val="1532820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3" name="Google Shape;84;p15">
            <a:extLst>
              <a:ext uri="{FF2B5EF4-FFF2-40B4-BE49-F238E27FC236}">
                <a16:creationId xmlns:a16="http://schemas.microsoft.com/office/drawing/2014/main" id="{7F28DCB2-2F55-E7A5-F5C1-B50C059A16B9}"/>
              </a:ext>
            </a:extLst>
          </p:cNvPr>
          <p:cNvSpPr txBox="1"/>
          <p:nvPr/>
        </p:nvSpPr>
        <p:spPr>
          <a:xfrm>
            <a:off x="2404744" y="509367"/>
            <a:ext cx="7382512"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What is a gene?</a:t>
            </a:r>
            <a:endParaRPr sz="2267" dirty="0">
              <a:solidFill>
                <a:srgbClr val="C3D5E8"/>
              </a:solidFill>
            </a:endParaRPr>
          </a:p>
        </p:txBody>
      </p:sp>
      <p:sp>
        <p:nvSpPr>
          <p:cNvPr id="8" name="Rectangle 7">
            <a:extLst>
              <a:ext uri="{FF2B5EF4-FFF2-40B4-BE49-F238E27FC236}">
                <a16:creationId xmlns:a16="http://schemas.microsoft.com/office/drawing/2014/main" id="{C77C0666-6B9F-0353-6386-8CAED34569BF}"/>
              </a:ext>
            </a:extLst>
          </p:cNvPr>
          <p:cNvSpPr/>
          <p:nvPr/>
        </p:nvSpPr>
        <p:spPr>
          <a:xfrm>
            <a:off x="0" y="1104362"/>
            <a:ext cx="12192000" cy="57536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026" name="Picture 2">
            <a:extLst>
              <a:ext uri="{FF2B5EF4-FFF2-40B4-BE49-F238E27FC236}">
                <a16:creationId xmlns:a16="http://schemas.microsoft.com/office/drawing/2014/main" id="{1A6A1438-1D62-0C09-93E7-07CF59ED8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655" y="1104362"/>
            <a:ext cx="10228691" cy="575363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9F173DD9-C640-5AD9-0D01-BD23FF386CA4}"/>
              </a:ext>
            </a:extLst>
          </p:cNvPr>
          <p:cNvCxnSpPr/>
          <p:nvPr/>
        </p:nvCxnSpPr>
        <p:spPr>
          <a:xfrm>
            <a:off x="0" y="2674375"/>
            <a:ext cx="12192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38A5501-F468-52BB-EA0B-7C0416F01D89}"/>
              </a:ext>
            </a:extLst>
          </p:cNvPr>
          <p:cNvSpPr txBox="1"/>
          <p:nvPr/>
        </p:nvSpPr>
        <p:spPr>
          <a:xfrm>
            <a:off x="304802" y="1684185"/>
            <a:ext cx="1611085" cy="461665"/>
          </a:xfrm>
          <a:prstGeom prst="rect">
            <a:avLst/>
          </a:prstGeom>
          <a:noFill/>
        </p:spPr>
        <p:txBody>
          <a:bodyPr wrap="square" rtlCol="0">
            <a:spAutoFit/>
          </a:bodyPr>
          <a:lstStyle/>
          <a:p>
            <a:r>
              <a:rPr lang="en-US" sz="2400" dirty="0"/>
              <a:t>Gene page</a:t>
            </a:r>
          </a:p>
        </p:txBody>
      </p:sp>
      <p:sp>
        <p:nvSpPr>
          <p:cNvPr id="20" name="TextBox 19">
            <a:extLst>
              <a:ext uri="{FF2B5EF4-FFF2-40B4-BE49-F238E27FC236}">
                <a16:creationId xmlns:a16="http://schemas.microsoft.com/office/drawing/2014/main" id="{6D95D61C-E950-B47B-A070-A7C28A0DDCC0}"/>
              </a:ext>
            </a:extLst>
          </p:cNvPr>
          <p:cNvSpPr txBox="1"/>
          <p:nvPr/>
        </p:nvSpPr>
        <p:spPr>
          <a:xfrm>
            <a:off x="159632" y="3775995"/>
            <a:ext cx="2245113" cy="461665"/>
          </a:xfrm>
          <a:prstGeom prst="rect">
            <a:avLst/>
          </a:prstGeom>
          <a:noFill/>
        </p:spPr>
        <p:txBody>
          <a:bodyPr wrap="square" rtlCol="0">
            <a:spAutoFit/>
          </a:bodyPr>
          <a:lstStyle/>
          <a:p>
            <a:r>
              <a:rPr lang="en-US" sz="2400" dirty="0"/>
              <a:t>Transcript page</a:t>
            </a:r>
          </a:p>
        </p:txBody>
      </p:sp>
    </p:spTree>
    <p:extLst>
      <p:ext uri="{BB962C8B-B14F-4D97-AF65-F5344CB8AC3E}">
        <p14:creationId xmlns:p14="http://schemas.microsoft.com/office/powerpoint/2010/main" val="3799739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rotWithShape="1">
          <a:blip r:embed="rId3">
            <a:alphaModFix/>
          </a:blip>
          <a:srcRect/>
          <a:stretch/>
        </p:blipFill>
        <p:spPr>
          <a:xfrm>
            <a:off x="3984836" y="-3"/>
            <a:ext cx="4222331" cy="776033"/>
          </a:xfrm>
          <a:prstGeom prst="rect">
            <a:avLst/>
          </a:prstGeom>
          <a:noFill/>
          <a:ln>
            <a:noFill/>
          </a:ln>
        </p:spPr>
      </p:pic>
      <p:sp>
        <p:nvSpPr>
          <p:cNvPr id="3" name="Google Shape;84;p15">
            <a:extLst>
              <a:ext uri="{FF2B5EF4-FFF2-40B4-BE49-F238E27FC236}">
                <a16:creationId xmlns:a16="http://schemas.microsoft.com/office/drawing/2014/main" id="{7F28DCB2-2F55-E7A5-F5C1-B50C059A16B9}"/>
              </a:ext>
            </a:extLst>
          </p:cNvPr>
          <p:cNvSpPr txBox="1"/>
          <p:nvPr/>
        </p:nvSpPr>
        <p:spPr>
          <a:xfrm>
            <a:off x="2404744" y="3131503"/>
            <a:ext cx="7382512" cy="595059"/>
          </a:xfrm>
          <a:prstGeom prst="rect">
            <a:avLst/>
          </a:prstGeom>
          <a:noFill/>
          <a:ln>
            <a:noFill/>
          </a:ln>
        </p:spPr>
        <p:txBody>
          <a:bodyPr spcFirstLastPara="1" wrap="square" lIns="121900" tIns="121900" rIns="121900" bIns="121900" anchor="t" anchorCtr="0">
            <a:spAutoFit/>
          </a:bodyPr>
          <a:lstStyle/>
          <a:p>
            <a:pPr algn="ctr"/>
            <a:r>
              <a:rPr lang="en-GB" sz="2267" dirty="0">
                <a:solidFill>
                  <a:srgbClr val="C3D5E8"/>
                </a:solidFill>
              </a:rPr>
              <a:t>What does the encoded protein do?</a:t>
            </a:r>
            <a:endParaRPr sz="2267" dirty="0">
              <a:solidFill>
                <a:srgbClr val="C3D5E8"/>
              </a:solidFill>
            </a:endParaRPr>
          </a:p>
        </p:txBody>
      </p:sp>
    </p:spTree>
    <p:extLst>
      <p:ext uri="{BB962C8B-B14F-4D97-AF65-F5344CB8AC3E}">
        <p14:creationId xmlns:p14="http://schemas.microsoft.com/office/powerpoint/2010/main" val="4214595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99104E-4932-28AF-9BAD-439524C697C2}"/>
              </a:ext>
            </a:extLst>
          </p:cNvPr>
          <p:cNvSpPr/>
          <p:nvPr/>
        </p:nvSpPr>
        <p:spPr>
          <a:xfrm>
            <a:off x="265789" y="287193"/>
            <a:ext cx="11662860" cy="523220"/>
          </a:xfrm>
          <a:prstGeom prst="rect">
            <a:avLst/>
          </a:prstGeom>
        </p:spPr>
        <p:txBody>
          <a:bodyPr wrap="square">
            <a:spAutoFit/>
          </a:bodyPr>
          <a:lstStyle/>
          <a:p>
            <a:pPr algn="ctr"/>
            <a:r>
              <a:rPr lang="en-US" sz="2800" dirty="0">
                <a:solidFill>
                  <a:srgbClr val="C3D5E8"/>
                </a:solidFill>
                <a:latin typeface=""/>
              </a:rPr>
              <a:t>Functional Annotation</a:t>
            </a:r>
          </a:p>
        </p:txBody>
      </p:sp>
      <p:pic>
        <p:nvPicPr>
          <p:cNvPr id="7170" name="Picture 2">
            <a:extLst>
              <a:ext uri="{FF2B5EF4-FFF2-40B4-BE49-F238E27FC236}">
                <a16:creationId xmlns:a16="http://schemas.microsoft.com/office/drawing/2014/main" id="{2B5449A9-EDF0-7DD4-DE20-560469C46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851" y="1417392"/>
            <a:ext cx="5956300" cy="25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F1B82B4-ABD4-6C3C-2780-4548D7984D1A}"/>
              </a:ext>
            </a:extLst>
          </p:cNvPr>
          <p:cNvSpPr/>
          <p:nvPr/>
        </p:nvSpPr>
        <p:spPr>
          <a:xfrm>
            <a:off x="265789" y="1046270"/>
            <a:ext cx="11662860" cy="338554"/>
          </a:xfrm>
          <a:prstGeom prst="rect">
            <a:avLst/>
          </a:prstGeom>
        </p:spPr>
        <p:txBody>
          <a:bodyPr wrap="square">
            <a:spAutoFit/>
          </a:bodyPr>
          <a:lstStyle/>
          <a:p>
            <a:pPr algn="ctr"/>
            <a:r>
              <a:rPr lang="en-US" sz="1600" dirty="0">
                <a:solidFill>
                  <a:srgbClr val="C3D5E8"/>
                </a:solidFill>
                <a:latin typeface=""/>
              </a:rPr>
              <a:t>Gene Ontology</a:t>
            </a:r>
          </a:p>
        </p:txBody>
      </p:sp>
      <p:sp>
        <p:nvSpPr>
          <p:cNvPr id="4" name="TextBox 3">
            <a:extLst>
              <a:ext uri="{FF2B5EF4-FFF2-40B4-BE49-F238E27FC236}">
                <a16:creationId xmlns:a16="http://schemas.microsoft.com/office/drawing/2014/main" id="{5B6D4693-4990-732A-8E42-687C372F990D}"/>
              </a:ext>
            </a:extLst>
          </p:cNvPr>
          <p:cNvSpPr txBox="1"/>
          <p:nvPr/>
        </p:nvSpPr>
        <p:spPr>
          <a:xfrm>
            <a:off x="1238809" y="4354044"/>
            <a:ext cx="9740715" cy="954107"/>
          </a:xfrm>
          <a:prstGeom prst="rect">
            <a:avLst/>
          </a:prstGeom>
          <a:noFill/>
        </p:spPr>
        <p:txBody>
          <a:bodyPr wrap="square">
            <a:spAutoFit/>
          </a:bodyPr>
          <a:lstStyle/>
          <a:p>
            <a:r>
              <a:rPr lang="en-GB" sz="1400" dirty="0">
                <a:solidFill>
                  <a:srgbClr val="C9D1D9"/>
                </a:solidFill>
                <a:latin typeface="-apple-system"/>
              </a:rPr>
              <a:t>Gene ontology is a formal representation of knowledge about a gene with respect to three aspects:</a:t>
            </a:r>
          </a:p>
          <a:p>
            <a:pPr marL="285744" indent="-285744">
              <a:buClr>
                <a:schemeClr val="bg1"/>
              </a:buClr>
              <a:buFont typeface="Arial" panose="020B0604020202020204" pitchFamily="34" charset="0"/>
              <a:buChar char="•"/>
            </a:pPr>
            <a:r>
              <a:rPr lang="en-GB" sz="1400" dirty="0">
                <a:solidFill>
                  <a:srgbClr val="C9D1D9"/>
                </a:solidFill>
                <a:latin typeface="-apple-system"/>
              </a:rPr>
              <a:t>Molecular Function</a:t>
            </a:r>
          </a:p>
          <a:p>
            <a:pPr marL="285744" indent="-285744">
              <a:buClr>
                <a:schemeClr val="bg1"/>
              </a:buClr>
              <a:buFont typeface="Arial" panose="020B0604020202020204" pitchFamily="34" charset="0"/>
              <a:buChar char="•"/>
            </a:pPr>
            <a:r>
              <a:rPr lang="en-GB" sz="1400" dirty="0">
                <a:solidFill>
                  <a:srgbClr val="C9D1D9"/>
                </a:solidFill>
                <a:latin typeface="-apple-system"/>
              </a:rPr>
              <a:t>Cellular Component </a:t>
            </a:r>
          </a:p>
          <a:p>
            <a:pPr marL="285744" indent="-285744">
              <a:buClr>
                <a:schemeClr val="bg1"/>
              </a:buClr>
              <a:buFont typeface="Arial" panose="020B0604020202020204" pitchFamily="34" charset="0"/>
              <a:buChar char="•"/>
            </a:pPr>
            <a:r>
              <a:rPr lang="en-GB" sz="1400" dirty="0">
                <a:solidFill>
                  <a:srgbClr val="C9D1D9"/>
                </a:solidFill>
                <a:latin typeface="-apple-system"/>
              </a:rPr>
              <a:t>Biological Process</a:t>
            </a:r>
            <a:endParaRPr lang="en-US" sz="1400" dirty="0"/>
          </a:p>
        </p:txBody>
      </p:sp>
    </p:spTree>
    <p:extLst>
      <p:ext uri="{BB962C8B-B14F-4D97-AF65-F5344CB8AC3E}">
        <p14:creationId xmlns:p14="http://schemas.microsoft.com/office/powerpoint/2010/main" val="3913279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99104E-4932-28AF-9BAD-439524C697C2}"/>
              </a:ext>
            </a:extLst>
          </p:cNvPr>
          <p:cNvSpPr/>
          <p:nvPr/>
        </p:nvSpPr>
        <p:spPr>
          <a:xfrm>
            <a:off x="265789" y="287193"/>
            <a:ext cx="11662860" cy="523220"/>
          </a:xfrm>
          <a:prstGeom prst="rect">
            <a:avLst/>
          </a:prstGeom>
        </p:spPr>
        <p:txBody>
          <a:bodyPr wrap="square">
            <a:spAutoFit/>
          </a:bodyPr>
          <a:lstStyle/>
          <a:p>
            <a:pPr algn="ctr"/>
            <a:r>
              <a:rPr lang="en-US" sz="2800" dirty="0">
                <a:solidFill>
                  <a:srgbClr val="C3D5E8"/>
                </a:solidFill>
                <a:latin typeface=""/>
              </a:rPr>
              <a:t>Functional Annotation</a:t>
            </a:r>
          </a:p>
        </p:txBody>
      </p:sp>
      <p:sp>
        <p:nvSpPr>
          <p:cNvPr id="2" name="Rectangle 1">
            <a:extLst>
              <a:ext uri="{FF2B5EF4-FFF2-40B4-BE49-F238E27FC236}">
                <a16:creationId xmlns:a16="http://schemas.microsoft.com/office/drawing/2014/main" id="{3F1B82B4-ABD4-6C3C-2780-4548D7984D1A}"/>
              </a:ext>
            </a:extLst>
          </p:cNvPr>
          <p:cNvSpPr/>
          <p:nvPr/>
        </p:nvSpPr>
        <p:spPr>
          <a:xfrm>
            <a:off x="265789" y="1046270"/>
            <a:ext cx="11662860" cy="338554"/>
          </a:xfrm>
          <a:prstGeom prst="rect">
            <a:avLst/>
          </a:prstGeom>
        </p:spPr>
        <p:txBody>
          <a:bodyPr wrap="square">
            <a:spAutoFit/>
          </a:bodyPr>
          <a:lstStyle/>
          <a:p>
            <a:pPr algn="ctr"/>
            <a:r>
              <a:rPr lang="en-US" sz="1600" dirty="0">
                <a:solidFill>
                  <a:srgbClr val="C3D5E8"/>
                </a:solidFill>
                <a:latin typeface=""/>
              </a:rPr>
              <a:t>Protein domains and features</a:t>
            </a:r>
          </a:p>
        </p:txBody>
      </p:sp>
      <p:sp>
        <p:nvSpPr>
          <p:cNvPr id="3" name="TextBox 2">
            <a:extLst>
              <a:ext uri="{FF2B5EF4-FFF2-40B4-BE49-F238E27FC236}">
                <a16:creationId xmlns:a16="http://schemas.microsoft.com/office/drawing/2014/main" id="{03C63770-D971-6EED-6513-CBDF15322227}"/>
              </a:ext>
            </a:extLst>
          </p:cNvPr>
          <p:cNvSpPr txBox="1"/>
          <p:nvPr/>
        </p:nvSpPr>
        <p:spPr>
          <a:xfrm>
            <a:off x="3633719" y="1620678"/>
            <a:ext cx="4924565" cy="523220"/>
          </a:xfrm>
          <a:prstGeom prst="rect">
            <a:avLst/>
          </a:prstGeom>
          <a:noFill/>
        </p:spPr>
        <p:txBody>
          <a:bodyPr wrap="square">
            <a:spAutoFit/>
          </a:bodyPr>
          <a:lstStyle/>
          <a:p>
            <a:pPr algn="ctr">
              <a:spcAft>
                <a:spcPts val="1800"/>
              </a:spcAft>
            </a:pPr>
            <a:r>
              <a:rPr lang="en-GB" sz="1400" dirty="0">
                <a:solidFill>
                  <a:srgbClr val="C9D1D9"/>
                </a:solidFill>
                <a:latin typeface="-apple-system"/>
              </a:rPr>
              <a:t>Usually, by knowing what domains and features exist in a protein, you can create a better understanding of its function!</a:t>
            </a:r>
          </a:p>
        </p:txBody>
      </p:sp>
      <p:pic>
        <p:nvPicPr>
          <p:cNvPr id="5" name="Picture 2">
            <a:extLst>
              <a:ext uri="{FF2B5EF4-FFF2-40B4-BE49-F238E27FC236}">
                <a16:creationId xmlns:a16="http://schemas.microsoft.com/office/drawing/2014/main" id="{242F9C42-5A24-41CB-BC73-9C39D6C9F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214" y="3424379"/>
            <a:ext cx="6255503" cy="35431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03D3C-18AA-C692-1F29-B5719F5B3295}"/>
              </a:ext>
            </a:extLst>
          </p:cNvPr>
          <p:cNvSpPr txBox="1"/>
          <p:nvPr/>
        </p:nvSpPr>
        <p:spPr>
          <a:xfrm>
            <a:off x="3835838" y="2720454"/>
            <a:ext cx="4520327" cy="646331"/>
          </a:xfrm>
          <a:prstGeom prst="rect">
            <a:avLst/>
          </a:prstGeom>
          <a:noFill/>
        </p:spPr>
        <p:txBody>
          <a:bodyPr wrap="square">
            <a:spAutoFit/>
          </a:bodyPr>
          <a:lstStyle/>
          <a:p>
            <a:pPr algn="ctr"/>
            <a:r>
              <a:rPr lang="en-GB" sz="1200" dirty="0">
                <a:solidFill>
                  <a:schemeClr val="bg1"/>
                </a:solidFill>
                <a:latin typeface="IBM Plex Sans" panose="020F0502020204030204" pitchFamily="34" charset="0"/>
              </a:rPr>
              <a:t>“a resource that provides functional analysis of protein sequences by classifying them into families and predicting the presence of domains and important sites..”</a:t>
            </a:r>
            <a:endParaRPr lang="en-US" sz="1200" dirty="0">
              <a:solidFill>
                <a:schemeClr val="bg1"/>
              </a:solidFill>
            </a:endParaRPr>
          </a:p>
        </p:txBody>
      </p:sp>
      <p:cxnSp>
        <p:nvCxnSpPr>
          <p:cNvPr id="9" name="Straight Arrow Connector 8">
            <a:extLst>
              <a:ext uri="{FF2B5EF4-FFF2-40B4-BE49-F238E27FC236}">
                <a16:creationId xmlns:a16="http://schemas.microsoft.com/office/drawing/2014/main" id="{0CAE5AC1-B828-ACE2-B455-32A6AA765CF8}"/>
              </a:ext>
            </a:extLst>
          </p:cNvPr>
          <p:cNvCxnSpPr>
            <a:cxnSpLocks/>
            <a:stCxn id="5" idx="3"/>
          </p:cNvCxnSpPr>
          <p:nvPr/>
        </p:nvCxnSpPr>
        <p:spPr>
          <a:xfrm>
            <a:off x="7191716" y="5195965"/>
            <a:ext cx="1164448"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10" name="Picture 9">
            <a:extLst>
              <a:ext uri="{FF2B5EF4-FFF2-40B4-BE49-F238E27FC236}">
                <a16:creationId xmlns:a16="http://schemas.microsoft.com/office/drawing/2014/main" id="{8FCF2B53-07B6-64B5-3E2F-6CC4B4982F57}"/>
              </a:ext>
            </a:extLst>
          </p:cNvPr>
          <p:cNvPicPr>
            <a:picLocks noChangeAspect="1"/>
          </p:cNvPicPr>
          <p:nvPr/>
        </p:nvPicPr>
        <p:blipFill>
          <a:blip r:embed="rId4"/>
          <a:stretch>
            <a:fillRect/>
          </a:stretch>
        </p:blipFill>
        <p:spPr>
          <a:xfrm>
            <a:off x="8356164" y="4984594"/>
            <a:ext cx="2300045" cy="422741"/>
          </a:xfrm>
          <a:prstGeom prst="rect">
            <a:avLst/>
          </a:prstGeom>
        </p:spPr>
      </p:pic>
      <p:sp>
        <p:nvSpPr>
          <p:cNvPr id="8" name="TextBox 7">
            <a:extLst>
              <a:ext uri="{FF2B5EF4-FFF2-40B4-BE49-F238E27FC236}">
                <a16:creationId xmlns:a16="http://schemas.microsoft.com/office/drawing/2014/main" id="{2F96A037-9F33-5205-1766-B10B0AD7C900}"/>
              </a:ext>
            </a:extLst>
          </p:cNvPr>
          <p:cNvSpPr txBox="1"/>
          <p:nvPr/>
        </p:nvSpPr>
        <p:spPr>
          <a:xfrm>
            <a:off x="3048000" y="2243399"/>
            <a:ext cx="6096000" cy="584775"/>
          </a:xfrm>
          <a:prstGeom prst="rect">
            <a:avLst/>
          </a:prstGeom>
          <a:noFill/>
        </p:spPr>
        <p:txBody>
          <a:bodyPr wrap="square">
            <a:spAutoFit/>
          </a:bodyPr>
          <a:lstStyle/>
          <a:p>
            <a:pPr algn="ctr"/>
            <a:r>
              <a:rPr lang="en-GB" sz="3200" dirty="0" err="1">
                <a:solidFill>
                  <a:schemeClr val="bg1"/>
                </a:solidFill>
                <a:latin typeface="IBM Plex Sans" panose="020F0502020204030204" pitchFamily="34" charset="0"/>
              </a:rPr>
              <a:t>InterPro</a:t>
            </a:r>
            <a:endParaRPr lang="en-US" sz="3200" dirty="0"/>
          </a:p>
        </p:txBody>
      </p:sp>
    </p:spTree>
    <p:extLst>
      <p:ext uri="{BB962C8B-B14F-4D97-AF65-F5344CB8AC3E}">
        <p14:creationId xmlns:p14="http://schemas.microsoft.com/office/powerpoint/2010/main" val="1758678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A6FEA35-E250-7320-01A1-B820047A4B12}"/>
              </a:ext>
            </a:extLst>
          </p:cNvPr>
          <p:cNvGrpSpPr/>
          <p:nvPr/>
        </p:nvGrpSpPr>
        <p:grpSpPr>
          <a:xfrm>
            <a:off x="0" y="6597347"/>
            <a:ext cx="12192000" cy="522739"/>
            <a:chOff x="0" y="6597352"/>
            <a:chExt cx="12192000" cy="522739"/>
          </a:xfrm>
        </p:grpSpPr>
        <p:sp>
          <p:nvSpPr>
            <p:cNvPr id="52" name="Rectangle 51">
              <a:extLst>
                <a:ext uri="{FF2B5EF4-FFF2-40B4-BE49-F238E27FC236}">
                  <a16:creationId xmlns:a16="http://schemas.microsoft.com/office/drawing/2014/main" id="{451480ED-0D31-475A-6175-3EB1A962EB26}"/>
                </a:ext>
              </a:extLst>
            </p:cNvPr>
            <p:cNvSpPr/>
            <p:nvPr/>
          </p:nvSpPr>
          <p:spPr>
            <a:xfrm>
              <a:off x="0" y="6597352"/>
              <a:ext cx="12192000" cy="2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3" name="TextBox 52">
              <a:extLst>
                <a:ext uri="{FF2B5EF4-FFF2-40B4-BE49-F238E27FC236}">
                  <a16:creationId xmlns:a16="http://schemas.microsoft.com/office/drawing/2014/main" id="{8F1BE963-C17B-9010-4113-D0D990A25161}"/>
                </a:ext>
              </a:extLst>
            </p:cNvPr>
            <p:cNvSpPr txBox="1"/>
            <p:nvPr/>
          </p:nvSpPr>
          <p:spPr>
            <a:xfrm>
              <a:off x="214157" y="6612260"/>
              <a:ext cx="1585690" cy="507831"/>
            </a:xfrm>
            <a:prstGeom prst="rect">
              <a:avLst/>
            </a:prstGeom>
            <a:noFill/>
          </p:spPr>
          <p:txBody>
            <a:bodyPr wrap="none" rtlCol="0">
              <a:spAutoFit/>
            </a:bodyPr>
            <a:lstStyle/>
            <a:p>
              <a:pPr defTabSz="457189">
                <a:defRPr/>
              </a:pPr>
              <a:r>
                <a:rPr lang="en-GB" sz="900" dirty="0" err="1">
                  <a:solidFill>
                    <a:srgbClr val="C3D5E8"/>
                  </a:solidFill>
                  <a:latin typeface="SansSerif" panose="00000400000000000000"/>
                </a:rPr>
                <a:t>parasite-help@wormbase.org</a:t>
              </a:r>
              <a:endParaRPr lang="en-GB" sz="900" dirty="0">
                <a:solidFill>
                  <a:srgbClr val="C3D5E8"/>
                </a:solidFill>
                <a:latin typeface="SansSerif" panose="00000400000000000000"/>
              </a:endParaRPr>
            </a:p>
            <a:p>
              <a:pPr defTabSz="457189">
                <a:defRPr/>
              </a:pPr>
              <a:endParaRPr lang="en-GB" sz="900" dirty="0">
                <a:solidFill>
                  <a:srgbClr val="C3D5E8"/>
                </a:solidFill>
                <a:latin typeface="SansSerif" panose="00000400000000000000"/>
              </a:endParaRPr>
            </a:p>
            <a:p>
              <a:pPr defTabSz="457189">
                <a:defRPr/>
              </a:pPr>
              <a:endParaRPr lang="en-GB" sz="900" dirty="0">
                <a:solidFill>
                  <a:srgbClr val="C3D5E8"/>
                </a:solidFill>
                <a:latin typeface="SansSerif" panose="00000400000000000000"/>
              </a:endParaRPr>
            </a:p>
          </p:txBody>
        </p:sp>
        <p:sp>
          <p:nvSpPr>
            <p:cNvPr id="54" name="TextBox 53">
              <a:extLst>
                <a:ext uri="{FF2B5EF4-FFF2-40B4-BE49-F238E27FC236}">
                  <a16:creationId xmlns:a16="http://schemas.microsoft.com/office/drawing/2014/main" id="{9522CBAF-9791-8355-003A-EC653874F81E}"/>
                </a:ext>
              </a:extLst>
            </p:cNvPr>
            <p:cNvSpPr txBox="1"/>
            <p:nvPr/>
          </p:nvSpPr>
          <p:spPr>
            <a:xfrm>
              <a:off x="1967195" y="6612260"/>
              <a:ext cx="866577" cy="230832"/>
            </a:xfrm>
            <a:prstGeom prst="rect">
              <a:avLst/>
            </a:prstGeom>
            <a:noFill/>
          </p:spPr>
          <p:txBody>
            <a:bodyPr wrap="square" rtlCol="0">
              <a:spAutoFit/>
            </a:bodyPr>
            <a:lstStyle/>
            <a:p>
              <a:pPr defTabSz="457189" fontAlgn="base">
                <a:spcBef>
                  <a:spcPct val="0"/>
                </a:spcBef>
                <a:spcAft>
                  <a:spcPct val="0"/>
                </a:spcAft>
                <a:defRPr/>
              </a:pPr>
              <a:r>
                <a:rPr lang="en-GB" sz="900" dirty="0">
                  <a:solidFill>
                    <a:srgbClr val="C3D5E8"/>
                  </a:solidFill>
                  <a:latin typeface="SansSerif" panose="00000400000000000000"/>
                  <a:cs typeface="Arial" pitchFamily="34" charset="0"/>
                </a:rPr>
                <a:t>@WBParaSite</a:t>
              </a:r>
            </a:p>
          </p:txBody>
        </p:sp>
        <p:pic>
          <p:nvPicPr>
            <p:cNvPr id="55" name="Picture 54" descr="Image result for twitter">
              <a:extLst>
                <a:ext uri="{FF2B5EF4-FFF2-40B4-BE49-F238E27FC236}">
                  <a16:creationId xmlns:a16="http://schemas.microsoft.com/office/drawing/2014/main" id="{A40F9A7F-5F4A-1C56-7E55-96BAE7EE0511}"/>
                </a:ext>
              </a:extLst>
            </p:cNvPr>
            <p:cNvPicPr>
              <a:picLocks noChangeAspect="1" noChangeArrowheads="1"/>
            </p:cNvPicPr>
            <p:nvPr/>
          </p:nvPicPr>
          <p:blipFill rotWithShape="1">
            <a:blip r:embed="rId3" cstate="print">
              <a:biLevel thresh="50000"/>
              <a:extLst>
                <a:ext uri="{28A0092B-C50C-407E-A947-70E740481C1C}">
                  <a14:useLocalDpi xmlns:a14="http://schemas.microsoft.com/office/drawing/2010/main" val="0"/>
                </a:ext>
              </a:extLst>
            </a:blip>
            <a:srcRect t="17227" b="20960"/>
            <a:stretch/>
          </p:blipFill>
          <p:spPr bwMode="auto">
            <a:xfrm>
              <a:off x="1759526" y="6629922"/>
              <a:ext cx="316289" cy="19550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Image result for white mail icon">
              <a:extLst>
                <a:ext uri="{FF2B5EF4-FFF2-40B4-BE49-F238E27FC236}">
                  <a16:creationId xmlns:a16="http://schemas.microsoft.com/office/drawing/2014/main" id="{B011C868-0A86-ADAF-7ABE-FAB9A1D61A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896"/>
            <a:stretch/>
          </p:blipFill>
          <p:spPr bwMode="auto">
            <a:xfrm>
              <a:off x="47328" y="6633302"/>
              <a:ext cx="216024" cy="2097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4DAD2395-AAF3-E4BA-5906-366D737246D1}"/>
                </a:ext>
              </a:extLst>
            </p:cNvPr>
            <p:cNvPicPr>
              <a:picLocks noChangeAspect="1"/>
            </p:cNvPicPr>
            <p:nvPr/>
          </p:nvPicPr>
          <p:blipFill>
            <a:blip r:embed="rId5"/>
            <a:stretch>
              <a:fillRect/>
            </a:stretch>
          </p:blipFill>
          <p:spPr>
            <a:xfrm>
              <a:off x="11044251" y="6629922"/>
              <a:ext cx="1120402" cy="205926"/>
            </a:xfrm>
            <a:prstGeom prst="rect">
              <a:avLst/>
            </a:prstGeom>
          </p:spPr>
        </p:pic>
      </p:grpSp>
      <p:sp>
        <p:nvSpPr>
          <p:cNvPr id="7" name="Rectangle 6">
            <a:extLst>
              <a:ext uri="{FF2B5EF4-FFF2-40B4-BE49-F238E27FC236}">
                <a16:creationId xmlns:a16="http://schemas.microsoft.com/office/drawing/2014/main" id="{EE99104E-4932-28AF-9BAD-439524C697C2}"/>
              </a:ext>
            </a:extLst>
          </p:cNvPr>
          <p:cNvSpPr/>
          <p:nvPr/>
        </p:nvSpPr>
        <p:spPr>
          <a:xfrm>
            <a:off x="265789" y="287193"/>
            <a:ext cx="11662860" cy="523220"/>
          </a:xfrm>
          <a:prstGeom prst="rect">
            <a:avLst/>
          </a:prstGeom>
        </p:spPr>
        <p:txBody>
          <a:bodyPr wrap="square">
            <a:spAutoFit/>
          </a:bodyPr>
          <a:lstStyle/>
          <a:p>
            <a:pPr algn="ctr"/>
            <a:r>
              <a:rPr lang="en-US" sz="2800" dirty="0">
                <a:solidFill>
                  <a:srgbClr val="C3D5E8"/>
                </a:solidFill>
                <a:latin typeface=""/>
              </a:rPr>
              <a:t>3D Protein Structure</a:t>
            </a:r>
          </a:p>
        </p:txBody>
      </p:sp>
      <p:sp>
        <p:nvSpPr>
          <p:cNvPr id="2" name="Rectangle 1">
            <a:extLst>
              <a:ext uri="{FF2B5EF4-FFF2-40B4-BE49-F238E27FC236}">
                <a16:creationId xmlns:a16="http://schemas.microsoft.com/office/drawing/2014/main" id="{3F1B82B4-ABD4-6C3C-2780-4548D7984D1A}"/>
              </a:ext>
            </a:extLst>
          </p:cNvPr>
          <p:cNvSpPr/>
          <p:nvPr/>
        </p:nvSpPr>
        <p:spPr>
          <a:xfrm>
            <a:off x="265789" y="1046268"/>
            <a:ext cx="11662860" cy="400110"/>
          </a:xfrm>
          <a:prstGeom prst="rect">
            <a:avLst/>
          </a:prstGeom>
        </p:spPr>
        <p:txBody>
          <a:bodyPr wrap="square">
            <a:spAutoFit/>
          </a:bodyPr>
          <a:lstStyle/>
          <a:p>
            <a:pPr algn="ctr"/>
            <a:r>
              <a:rPr lang="en-US" sz="2000" dirty="0">
                <a:solidFill>
                  <a:srgbClr val="C3D5E8"/>
                </a:solidFill>
                <a:latin typeface=""/>
              </a:rPr>
              <a:t>Proteins are 3D molecules, and their 3D structure play a huge role on their function!</a:t>
            </a:r>
          </a:p>
        </p:txBody>
      </p:sp>
      <p:sp>
        <p:nvSpPr>
          <p:cNvPr id="8" name="TextBox 7">
            <a:extLst>
              <a:ext uri="{FF2B5EF4-FFF2-40B4-BE49-F238E27FC236}">
                <a16:creationId xmlns:a16="http://schemas.microsoft.com/office/drawing/2014/main" id="{08F89AFC-2624-5E13-29C3-A9FE8D10113C}"/>
              </a:ext>
            </a:extLst>
          </p:cNvPr>
          <p:cNvSpPr txBox="1"/>
          <p:nvPr/>
        </p:nvSpPr>
        <p:spPr>
          <a:xfrm>
            <a:off x="1537392" y="1771027"/>
            <a:ext cx="9117213" cy="830997"/>
          </a:xfrm>
          <a:prstGeom prst="rect">
            <a:avLst/>
          </a:prstGeom>
          <a:noFill/>
        </p:spPr>
        <p:txBody>
          <a:bodyPr wrap="square">
            <a:spAutoFit/>
          </a:bodyPr>
          <a:lstStyle/>
          <a:p>
            <a:pPr algn="ctr"/>
            <a:r>
              <a:rPr lang="en-GB" sz="2400" dirty="0">
                <a:solidFill>
                  <a:srgbClr val="C9D1D9"/>
                </a:solidFill>
                <a:latin typeface="-apple-system"/>
              </a:rPr>
              <a:t>Knowledge of protein's 3D structure is a huge hint for understanding how the protein works</a:t>
            </a:r>
            <a:endParaRPr lang="en-US" sz="2400" dirty="0"/>
          </a:p>
        </p:txBody>
      </p:sp>
      <p:sp>
        <p:nvSpPr>
          <p:cNvPr id="12" name="TextBox 11">
            <a:extLst>
              <a:ext uri="{FF2B5EF4-FFF2-40B4-BE49-F238E27FC236}">
                <a16:creationId xmlns:a16="http://schemas.microsoft.com/office/drawing/2014/main" id="{A35E4AC0-A5FC-3AE9-53D0-CC43E17418C4}"/>
              </a:ext>
            </a:extLst>
          </p:cNvPr>
          <p:cNvSpPr txBox="1"/>
          <p:nvPr/>
        </p:nvSpPr>
        <p:spPr>
          <a:xfrm>
            <a:off x="9053285" y="2676852"/>
            <a:ext cx="2875363" cy="3431709"/>
          </a:xfrm>
          <a:prstGeom prst="rect">
            <a:avLst/>
          </a:prstGeom>
          <a:noFill/>
        </p:spPr>
        <p:txBody>
          <a:bodyPr wrap="square">
            <a:spAutoFit/>
          </a:bodyPr>
          <a:lstStyle/>
          <a:p>
            <a:pPr algn="ctr">
              <a:spcAft>
                <a:spcPts val="600"/>
              </a:spcAft>
            </a:pPr>
            <a:r>
              <a:rPr lang="en-GB" sz="2800" b="1" dirty="0">
                <a:solidFill>
                  <a:srgbClr val="C9D1D9"/>
                </a:solidFill>
                <a:latin typeface="-apple-system"/>
              </a:rPr>
              <a:t>AlphaFold</a:t>
            </a:r>
          </a:p>
          <a:p>
            <a:pPr algn="ctr">
              <a:spcAft>
                <a:spcPts val="3600"/>
              </a:spcAft>
            </a:pPr>
            <a:r>
              <a:rPr lang="en-GB" sz="1400" dirty="0">
                <a:solidFill>
                  <a:srgbClr val="C9D1D9"/>
                </a:solidFill>
                <a:latin typeface="-apple-system"/>
              </a:rPr>
              <a:t>https://</a:t>
            </a:r>
            <a:r>
              <a:rPr lang="en-GB" sz="1400" dirty="0" err="1">
                <a:solidFill>
                  <a:srgbClr val="C9D1D9"/>
                </a:solidFill>
                <a:latin typeface="-apple-system"/>
              </a:rPr>
              <a:t>alphafold.ebi.ac.uk</a:t>
            </a:r>
            <a:r>
              <a:rPr lang="en-GB" sz="1400" dirty="0">
                <a:solidFill>
                  <a:srgbClr val="C9D1D9"/>
                </a:solidFill>
                <a:latin typeface="-apple-system"/>
              </a:rPr>
              <a:t>/</a:t>
            </a:r>
          </a:p>
          <a:p>
            <a:pPr algn="ctr"/>
            <a:r>
              <a:rPr lang="en-GB" sz="2000" dirty="0">
                <a:solidFill>
                  <a:srgbClr val="C9D1D9"/>
                </a:solidFill>
                <a:latin typeface="-apple-system"/>
              </a:rPr>
              <a:t>Artificial Intelligence (AI) system </a:t>
            </a:r>
          </a:p>
          <a:p>
            <a:endParaRPr lang="en-GB" sz="2000" dirty="0">
              <a:solidFill>
                <a:srgbClr val="C9D1D9"/>
              </a:solidFill>
              <a:latin typeface="-apple-system"/>
            </a:endParaRPr>
          </a:p>
          <a:p>
            <a:pPr algn="ctr"/>
            <a:r>
              <a:rPr lang="en-GB" sz="2000" dirty="0">
                <a:solidFill>
                  <a:srgbClr val="C9D1D9"/>
                </a:solidFill>
                <a:latin typeface="-apple-system"/>
              </a:rPr>
              <a:t>Computational prediction of  protein structures with unprecedented accuracy and speed.</a:t>
            </a:r>
            <a:endParaRPr lang="en-US" sz="2000" dirty="0"/>
          </a:p>
        </p:txBody>
      </p:sp>
      <p:pic>
        <p:nvPicPr>
          <p:cNvPr id="12290" name="Picture 2">
            <a:extLst>
              <a:ext uri="{FF2B5EF4-FFF2-40B4-BE49-F238E27FC236}">
                <a16:creationId xmlns:a16="http://schemas.microsoft.com/office/drawing/2014/main" id="{FB3F72B3-A64A-1F16-12EE-5744E300F4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341" y="2676851"/>
            <a:ext cx="8617857" cy="346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96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DE0A54-54A6-AFC2-A4B5-2FD6103F6777}"/>
              </a:ext>
            </a:extLst>
          </p:cNvPr>
          <p:cNvSpPr/>
          <p:nvPr/>
        </p:nvSpPr>
        <p:spPr>
          <a:xfrm>
            <a:off x="265789" y="287193"/>
            <a:ext cx="11662860" cy="523220"/>
          </a:xfrm>
          <a:prstGeom prst="rect">
            <a:avLst/>
          </a:prstGeom>
        </p:spPr>
        <p:txBody>
          <a:bodyPr wrap="square">
            <a:spAutoFit/>
          </a:bodyPr>
          <a:lstStyle/>
          <a:p>
            <a:pPr algn="ctr"/>
            <a:r>
              <a:rPr lang="en-US" sz="2800" dirty="0">
                <a:solidFill>
                  <a:srgbClr val="C3D5E8"/>
                </a:solidFill>
                <a:latin typeface=""/>
              </a:rPr>
              <a:t>Applications of AlphaFold 3D protein models </a:t>
            </a:r>
          </a:p>
        </p:txBody>
      </p:sp>
      <p:sp>
        <p:nvSpPr>
          <p:cNvPr id="2" name="TextBox 1">
            <a:extLst>
              <a:ext uri="{FF2B5EF4-FFF2-40B4-BE49-F238E27FC236}">
                <a16:creationId xmlns:a16="http://schemas.microsoft.com/office/drawing/2014/main" id="{797FA172-A794-7950-A85C-A0B339B05F7D}"/>
              </a:ext>
            </a:extLst>
          </p:cNvPr>
          <p:cNvSpPr txBox="1"/>
          <p:nvPr/>
        </p:nvSpPr>
        <p:spPr>
          <a:xfrm>
            <a:off x="877714" y="1107112"/>
            <a:ext cx="9886081" cy="707886"/>
          </a:xfrm>
          <a:prstGeom prst="rect">
            <a:avLst/>
          </a:prstGeom>
          <a:noFill/>
        </p:spPr>
        <p:txBody>
          <a:bodyPr wrap="square">
            <a:spAutoFit/>
          </a:bodyPr>
          <a:lstStyle/>
          <a:p>
            <a:pPr algn="ctr"/>
            <a:r>
              <a:rPr lang="en-GB" sz="2000" dirty="0">
                <a:solidFill>
                  <a:srgbClr val="C9D1D9"/>
                </a:solidFill>
                <a:latin typeface="-apple-system"/>
              </a:rPr>
              <a:t>You can download the 3D protein structure from the AlphaFold resource and use it to perform your desired analysis.</a:t>
            </a:r>
          </a:p>
        </p:txBody>
      </p:sp>
      <p:sp>
        <p:nvSpPr>
          <p:cNvPr id="9" name="TextBox 8">
            <a:extLst>
              <a:ext uri="{FF2B5EF4-FFF2-40B4-BE49-F238E27FC236}">
                <a16:creationId xmlns:a16="http://schemas.microsoft.com/office/drawing/2014/main" id="{88BF2B91-9082-F975-E9A7-31FE09A6384E}"/>
              </a:ext>
            </a:extLst>
          </p:cNvPr>
          <p:cNvSpPr txBox="1"/>
          <p:nvPr/>
        </p:nvSpPr>
        <p:spPr>
          <a:xfrm>
            <a:off x="263351" y="2111697"/>
            <a:ext cx="11662860" cy="2677656"/>
          </a:xfrm>
          <a:prstGeom prst="rect">
            <a:avLst/>
          </a:prstGeom>
          <a:noFill/>
        </p:spPr>
        <p:txBody>
          <a:bodyPr wrap="square">
            <a:spAutoFit/>
          </a:bodyPr>
          <a:lstStyle/>
          <a:p>
            <a:pPr algn="ctr"/>
            <a:r>
              <a:rPr lang="en-GB" sz="2400" dirty="0">
                <a:solidFill>
                  <a:srgbClr val="CCCCCC"/>
                </a:solidFill>
                <a:latin typeface="-apple-system"/>
              </a:rPr>
              <a:t>Online tools that can be used with the downloaded structures from </a:t>
            </a:r>
            <a:r>
              <a:rPr lang="en-GB" sz="2400" dirty="0" err="1">
                <a:solidFill>
                  <a:srgbClr val="CCCCCC"/>
                </a:solidFill>
                <a:latin typeface="-apple-system"/>
              </a:rPr>
              <a:t>AlphaFold</a:t>
            </a:r>
            <a:r>
              <a:rPr lang="en-GB" sz="2400" dirty="0">
                <a:solidFill>
                  <a:srgbClr val="CCCCCC"/>
                </a:solidFill>
                <a:latin typeface="-apple-system"/>
              </a:rPr>
              <a:t>:</a:t>
            </a:r>
          </a:p>
          <a:p>
            <a:pPr marL="380990" indent="-380990">
              <a:buClr>
                <a:schemeClr val="bg1"/>
              </a:buClr>
              <a:buFont typeface="Arial" panose="020B0604020202020204" pitchFamily="34" charset="0"/>
              <a:buChar char="•"/>
            </a:pPr>
            <a:r>
              <a:rPr lang="en-GB" sz="2400" dirty="0">
                <a:solidFill>
                  <a:srgbClr val="CCCCCC"/>
                </a:solidFill>
                <a:latin typeface="-apple-system"/>
                <a:hlinkClick r:id="rId3" tooltip="http://www.swissdock.ch/">
                  <a:extLst>
                    <a:ext uri="{A12FA001-AC4F-418D-AE19-62706E023703}">
                      <ahyp:hlinkClr xmlns:ahyp="http://schemas.microsoft.com/office/drawing/2018/hyperlinkcolor" val="tx"/>
                    </a:ext>
                  </a:extLst>
                </a:hlinkClick>
              </a:rPr>
              <a:t>SwissDock</a:t>
            </a:r>
            <a:r>
              <a:rPr lang="en-GB" sz="2400" dirty="0">
                <a:solidFill>
                  <a:srgbClr val="CCCCCC"/>
                </a:solidFill>
                <a:latin typeface="-apple-system"/>
              </a:rPr>
              <a:t>, a web service to predict the molecular interactions that may occur between a target protein and a small molecule. It is used alongside S3DB, a database of manually curated target and ligand structures, inspired by the Ligand-Protein Database.</a:t>
            </a:r>
          </a:p>
          <a:p>
            <a:pPr marL="380990" indent="-380990">
              <a:buClr>
                <a:schemeClr val="bg1"/>
              </a:buClr>
              <a:buFont typeface="Arial" panose="020B0604020202020204" pitchFamily="34" charset="0"/>
              <a:buChar char="•"/>
            </a:pPr>
            <a:r>
              <a:rPr lang="en-GB" sz="2400" dirty="0">
                <a:solidFill>
                  <a:srgbClr val="CCCCCC"/>
                </a:solidFill>
                <a:latin typeface="-apple-system"/>
                <a:hlinkClick r:id="rId4" tooltip="https://zhanggroup.org/">
                  <a:extLst>
                    <a:ext uri="{A12FA001-AC4F-418D-AE19-62706E023703}">
                      <ahyp:hlinkClr xmlns:ahyp="http://schemas.microsoft.com/office/drawing/2018/hyperlinkcolor" val="tx"/>
                    </a:ext>
                  </a:extLst>
                </a:hlinkClick>
              </a:rPr>
              <a:t>Zhang group Online-serivces portal</a:t>
            </a:r>
            <a:endParaRPr lang="en-GB" sz="2400" dirty="0">
              <a:solidFill>
                <a:srgbClr val="CCCCCC"/>
              </a:solidFill>
              <a:latin typeface="-apple-system"/>
            </a:endParaRPr>
          </a:p>
          <a:p>
            <a:pPr marL="380990" lvl="4" indent="-380990">
              <a:buClr>
                <a:schemeClr val="bg1"/>
              </a:buClr>
              <a:buFont typeface="Arial" panose="020B0604020202020204" pitchFamily="34" charset="0"/>
              <a:buChar char="•"/>
            </a:pPr>
            <a:r>
              <a:rPr lang="en-GB" sz="2400" dirty="0">
                <a:solidFill>
                  <a:srgbClr val="CCCCCC"/>
                </a:solidFill>
                <a:latin typeface="-apple-system"/>
              </a:rPr>
              <a:t>Docking simulations (</a:t>
            </a:r>
            <a:r>
              <a:rPr lang="en-GB" sz="2400" dirty="0">
                <a:solidFill>
                  <a:srgbClr val="CCCCCC"/>
                </a:solidFill>
                <a:latin typeface="-apple-system"/>
                <a:hlinkClick r:id="rId5" tooltip="https://zhanggroup.org/EDock/">
                  <a:extLst>
                    <a:ext uri="{A12FA001-AC4F-418D-AE19-62706E023703}">
                      <ahyp:hlinkClr xmlns:ahyp="http://schemas.microsoft.com/office/drawing/2018/hyperlinkcolor" val="tx"/>
                    </a:ext>
                  </a:extLst>
                </a:hlinkClick>
              </a:rPr>
              <a:t>https://zhanggroup.org/EDock/</a:t>
            </a:r>
            <a:r>
              <a:rPr lang="en-GB" sz="2400" dirty="0">
                <a:solidFill>
                  <a:srgbClr val="CCCCCC"/>
                </a:solidFill>
                <a:latin typeface="-apple-system"/>
              </a:rPr>
              <a:t>) against different ligands.</a:t>
            </a:r>
          </a:p>
          <a:p>
            <a:pPr marL="380990" indent="-380990">
              <a:buClr>
                <a:schemeClr val="bg1"/>
              </a:buClr>
              <a:buFont typeface="Arial" panose="020B0604020202020204" pitchFamily="34" charset="0"/>
              <a:buChar char="•"/>
            </a:pPr>
            <a:r>
              <a:rPr lang="en-GB" sz="2400" dirty="0">
                <a:solidFill>
                  <a:srgbClr val="CCCCCC"/>
                </a:solidFill>
                <a:latin typeface="-apple-system"/>
              </a:rPr>
              <a:t>Protein structure alignment with another protein (</a:t>
            </a:r>
            <a:r>
              <a:rPr lang="en-GB" sz="2400" dirty="0">
                <a:solidFill>
                  <a:srgbClr val="CCCCCC"/>
                </a:solidFill>
                <a:latin typeface="-apple-system"/>
                <a:hlinkClick r:id="rId6" tooltip="https://zhanggroup.org/TM-align/">
                  <a:extLst>
                    <a:ext uri="{A12FA001-AC4F-418D-AE19-62706E023703}">
                      <ahyp:hlinkClr xmlns:ahyp="http://schemas.microsoft.com/office/drawing/2018/hyperlinkcolor" val="tx"/>
                    </a:ext>
                  </a:extLst>
                </a:hlinkClick>
              </a:rPr>
              <a:t>https://zhanggroup.org/TM-align/</a:t>
            </a:r>
            <a:r>
              <a:rPr lang="en-GB" sz="2400" dirty="0">
                <a:solidFill>
                  <a:srgbClr val="CCCCCC"/>
                </a:solidFill>
                <a:latin typeface="-apple-system"/>
              </a:rPr>
              <a:t>).</a:t>
            </a:r>
          </a:p>
        </p:txBody>
      </p:sp>
    </p:spTree>
    <p:extLst>
      <p:ext uri="{BB962C8B-B14F-4D97-AF65-F5344CB8AC3E}">
        <p14:creationId xmlns:p14="http://schemas.microsoft.com/office/powerpoint/2010/main" val="337572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E5E530-8A58-682B-F353-CDAAC33AAEE9}"/>
              </a:ext>
            </a:extLst>
          </p:cNvPr>
          <p:cNvSpPr/>
          <p:nvPr/>
        </p:nvSpPr>
        <p:spPr>
          <a:xfrm>
            <a:off x="5313575" y="287193"/>
            <a:ext cx="1564852" cy="523220"/>
          </a:xfrm>
          <a:prstGeom prst="rect">
            <a:avLst/>
          </a:prstGeom>
        </p:spPr>
        <p:txBody>
          <a:bodyPr wrap="none">
            <a:spAutoFit/>
          </a:bodyPr>
          <a:lstStyle/>
          <a:p>
            <a:r>
              <a:rPr lang="en-US" sz="2800" dirty="0">
                <a:solidFill>
                  <a:srgbClr val="C3D5E8"/>
                </a:solidFill>
                <a:latin typeface=""/>
              </a:rPr>
              <a:t>Genome</a:t>
            </a:r>
          </a:p>
        </p:txBody>
      </p:sp>
      <p:sp>
        <p:nvSpPr>
          <p:cNvPr id="6" name="TextBox 5">
            <a:extLst>
              <a:ext uri="{FF2B5EF4-FFF2-40B4-BE49-F238E27FC236}">
                <a16:creationId xmlns:a16="http://schemas.microsoft.com/office/drawing/2014/main" id="{CE9C4725-75FC-380B-48CC-DBC678FEAA8D}"/>
              </a:ext>
            </a:extLst>
          </p:cNvPr>
          <p:cNvSpPr txBox="1"/>
          <p:nvPr/>
        </p:nvSpPr>
        <p:spPr>
          <a:xfrm>
            <a:off x="3732275" y="918207"/>
            <a:ext cx="4727451" cy="307777"/>
          </a:xfrm>
          <a:prstGeom prst="rect">
            <a:avLst/>
          </a:prstGeom>
          <a:noFill/>
        </p:spPr>
        <p:txBody>
          <a:bodyPr wrap="square">
            <a:spAutoFit/>
          </a:bodyPr>
          <a:lstStyle/>
          <a:p>
            <a:pPr algn="ctr"/>
            <a:r>
              <a:rPr lang="en-GB" sz="1400" dirty="0">
                <a:solidFill>
                  <a:srgbClr val="C9D1D9"/>
                </a:solidFill>
                <a:latin typeface="-apple-system"/>
              </a:rPr>
              <a:t>A </a:t>
            </a:r>
            <a:r>
              <a:rPr lang="en-GB" sz="1400" b="1" dirty="0">
                <a:solidFill>
                  <a:srgbClr val="C9D1D9"/>
                </a:solidFill>
                <a:latin typeface="-apple-system"/>
              </a:rPr>
              <a:t>genome</a:t>
            </a:r>
            <a:r>
              <a:rPr lang="en-GB" sz="1400" dirty="0">
                <a:solidFill>
                  <a:srgbClr val="C9D1D9"/>
                </a:solidFill>
                <a:latin typeface="-apple-system"/>
              </a:rPr>
              <a:t> is an organism’s complete set of genetic material.</a:t>
            </a:r>
            <a:endParaRPr lang="en-US" sz="1400" dirty="0"/>
          </a:p>
        </p:txBody>
      </p:sp>
      <p:pic>
        <p:nvPicPr>
          <p:cNvPr id="2" name="Picture 2" descr="Genes made Easy | East London Genes &amp; Health">
            <a:extLst>
              <a:ext uri="{FF2B5EF4-FFF2-40B4-BE49-F238E27FC236}">
                <a16:creationId xmlns:a16="http://schemas.microsoft.com/office/drawing/2014/main" id="{1FAADA7C-172E-AB09-76F8-1B2A6AB79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58" y="1641557"/>
            <a:ext cx="2800169" cy="3012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rasites: Do You Have Them? | Dr. Lauren Deville, Naturopathic Doctor -  Tucson, AZ">
            <a:extLst>
              <a:ext uri="{FF2B5EF4-FFF2-40B4-BE49-F238E27FC236}">
                <a16:creationId xmlns:a16="http://schemas.microsoft.com/office/drawing/2014/main" id="{D8EED4F1-AD8F-5277-4E3D-0EEA51AC5F23}"/>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1052" y="2281382"/>
            <a:ext cx="1797425" cy="140008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558936B-812C-5088-6658-AF2A33A41961}"/>
              </a:ext>
            </a:extLst>
          </p:cNvPr>
          <p:cNvSpPr/>
          <p:nvPr/>
        </p:nvSpPr>
        <p:spPr>
          <a:xfrm>
            <a:off x="2833771" y="3429002"/>
            <a:ext cx="105372" cy="4571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 name="Straight Connector 21">
            <a:extLst>
              <a:ext uri="{FF2B5EF4-FFF2-40B4-BE49-F238E27FC236}">
                <a16:creationId xmlns:a16="http://schemas.microsoft.com/office/drawing/2014/main" id="{A7AA0D3A-191F-442B-9EE3-29D0B1E09342}"/>
              </a:ext>
            </a:extLst>
          </p:cNvPr>
          <p:cNvCxnSpPr>
            <a:endCxn id="2" idx="0"/>
          </p:cNvCxnSpPr>
          <p:nvPr/>
        </p:nvCxnSpPr>
        <p:spPr>
          <a:xfrm flipV="1">
            <a:off x="2939145" y="1641557"/>
            <a:ext cx="2539199" cy="17874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47B191-81A7-1C52-574C-5DAEF701BF19}"/>
              </a:ext>
            </a:extLst>
          </p:cNvPr>
          <p:cNvCxnSpPr>
            <a:cxnSpLocks/>
            <a:endCxn id="2" idx="2"/>
          </p:cNvCxnSpPr>
          <p:nvPr/>
        </p:nvCxnSpPr>
        <p:spPr>
          <a:xfrm>
            <a:off x="2886458" y="3507110"/>
            <a:ext cx="2591885" cy="1146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6DFEF37-B4E5-500F-28DC-3FB87AE52018}"/>
              </a:ext>
            </a:extLst>
          </p:cNvPr>
          <p:cNvSpPr txBox="1"/>
          <p:nvPr/>
        </p:nvSpPr>
        <p:spPr>
          <a:xfrm>
            <a:off x="1284249" y="4908669"/>
            <a:ext cx="4896055" cy="584775"/>
          </a:xfrm>
          <a:prstGeom prst="rect">
            <a:avLst/>
          </a:prstGeom>
          <a:noFill/>
        </p:spPr>
        <p:txBody>
          <a:bodyPr wrap="square">
            <a:spAutoFit/>
          </a:bodyPr>
          <a:lstStyle/>
          <a:p>
            <a:pPr algn="ctr"/>
            <a:r>
              <a:rPr lang="en-GB" sz="1600" dirty="0">
                <a:solidFill>
                  <a:srgbClr val="C9D1D9"/>
                </a:solidFill>
                <a:latin typeface="-apple-system"/>
              </a:rPr>
              <a:t>The genomes of individuals of the same species will be very similar!</a:t>
            </a:r>
            <a:endParaRPr lang="en-US" sz="1600" dirty="0"/>
          </a:p>
        </p:txBody>
      </p:sp>
      <p:pic>
        <p:nvPicPr>
          <p:cNvPr id="5" name="Picture 2" descr="Parasites: Do You Have Them? | Dr. Lauren Deville, Naturopathic Doctor -  Tucson, AZ">
            <a:extLst>
              <a:ext uri="{FF2B5EF4-FFF2-40B4-BE49-F238E27FC236}">
                <a16:creationId xmlns:a16="http://schemas.microsoft.com/office/drawing/2014/main" id="{4F445E75-9014-8799-6D5D-A24CA638A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577" y="107209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arasites: Do You Have Them? | Dr. Lauren Deville, Naturopathic Doctor -  Tucson, AZ">
            <a:extLst>
              <a:ext uri="{FF2B5EF4-FFF2-40B4-BE49-F238E27FC236}">
                <a16:creationId xmlns:a16="http://schemas.microsoft.com/office/drawing/2014/main" id="{168637AE-C9D9-248A-73DA-56D9860BEE0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43813" y="1957109"/>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arasites: Do You Have Them? | Dr. Lauren Deville, Naturopathic Doctor -  Tucson, AZ">
            <a:extLst>
              <a:ext uri="{FF2B5EF4-FFF2-40B4-BE49-F238E27FC236}">
                <a16:creationId xmlns:a16="http://schemas.microsoft.com/office/drawing/2014/main" id="{EF4075DD-195E-6173-C3DC-13AC20E6FE6C}"/>
              </a:ext>
            </a:extLst>
          </p:cNvPr>
          <p:cNvPicPr>
            <a:picLocks noChangeAspect="1" noChangeArrowheads="1"/>
          </p:cNvPicPr>
          <p:nvPr/>
        </p:nvPicPr>
        <p:blipFill>
          <a:blip r:embed="rId7">
            <a:extLst>
              <a:ext uri="{BEBA8EAE-BF5A-486C-A8C5-ECC9F3942E4B}">
                <a14:imgProps xmlns:a14="http://schemas.microsoft.com/office/drawing/2010/main">
                  <a14:imgLayer r:embed="rId6">
                    <a14:imgEffect>
                      <a14:artisticPencilGrayscale/>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18289" y="72889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arasites: Do You Have Them? | Dr. Lauren Deville, Naturopathic Doctor -  Tucson, AZ">
            <a:extLst>
              <a:ext uri="{FF2B5EF4-FFF2-40B4-BE49-F238E27FC236}">
                <a16:creationId xmlns:a16="http://schemas.microsoft.com/office/drawing/2014/main" id="{829BA6B4-30F5-4D7D-10C3-594247AEE1F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85113" y="291696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arasites: Do You Have Them? | Dr. Lauren Deville, Naturopathic Doctor -  Tucson, AZ">
            <a:extLst>
              <a:ext uri="{FF2B5EF4-FFF2-40B4-BE49-F238E27FC236}">
                <a16:creationId xmlns:a16="http://schemas.microsoft.com/office/drawing/2014/main" id="{938124A7-FF72-178A-4271-47F8355AE29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20865" y="3013994"/>
            <a:ext cx="1797425" cy="140008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882B90A-F085-8364-D267-E016599466B9}"/>
              </a:ext>
            </a:extLst>
          </p:cNvPr>
          <p:cNvCxnSpPr>
            <a:cxnSpLocks/>
            <a:endCxn id="2" idx="0"/>
          </p:cNvCxnSpPr>
          <p:nvPr/>
        </p:nvCxnSpPr>
        <p:spPr>
          <a:xfrm flipV="1">
            <a:off x="4078258" y="1641558"/>
            <a:ext cx="1400085" cy="2073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106F93F-90D0-DD16-E3AE-64D1D0FB7F56}"/>
              </a:ext>
            </a:extLst>
          </p:cNvPr>
          <p:cNvCxnSpPr>
            <a:stCxn id="2" idx="0"/>
          </p:cNvCxnSpPr>
          <p:nvPr/>
        </p:nvCxnSpPr>
        <p:spPr>
          <a:xfrm flipH="1">
            <a:off x="2618289" y="1641557"/>
            <a:ext cx="2860055" cy="4874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8AA22F-5588-EBF4-6BE7-F44CDE4172DB}"/>
              </a:ext>
            </a:extLst>
          </p:cNvPr>
          <p:cNvCxnSpPr>
            <a:stCxn id="2" idx="0"/>
          </p:cNvCxnSpPr>
          <p:nvPr/>
        </p:nvCxnSpPr>
        <p:spPr>
          <a:xfrm flipH="1">
            <a:off x="1442524" y="1641556"/>
            <a:ext cx="4035819" cy="14943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37F189-1061-51EA-097A-CF3F7B1A934B}"/>
              </a:ext>
            </a:extLst>
          </p:cNvPr>
          <p:cNvCxnSpPr>
            <a:stCxn id="2" idx="0"/>
          </p:cNvCxnSpPr>
          <p:nvPr/>
        </p:nvCxnSpPr>
        <p:spPr>
          <a:xfrm flipH="1">
            <a:off x="2075817" y="1641556"/>
            <a:ext cx="3402527" cy="24601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475887-9DC8-4653-A9A2-6013D8A6A25D}"/>
              </a:ext>
            </a:extLst>
          </p:cNvPr>
          <p:cNvCxnSpPr>
            <a:stCxn id="2" idx="0"/>
          </p:cNvCxnSpPr>
          <p:nvPr/>
        </p:nvCxnSpPr>
        <p:spPr>
          <a:xfrm flipH="1">
            <a:off x="3579225" y="1641557"/>
            <a:ext cx="1899119" cy="23556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D7A4C24-95C7-3628-ED04-44F3DA2EE6D9}"/>
              </a:ext>
            </a:extLst>
          </p:cNvPr>
          <p:cNvCxnSpPr>
            <a:stCxn id="2" idx="2"/>
          </p:cNvCxnSpPr>
          <p:nvPr/>
        </p:nvCxnSpPr>
        <p:spPr>
          <a:xfrm flipH="1" flipV="1">
            <a:off x="3579225" y="3997235"/>
            <a:ext cx="1899119" cy="6564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AD8C76C-B9C6-1120-EE2D-802165A9490F}"/>
              </a:ext>
            </a:extLst>
          </p:cNvPr>
          <p:cNvCxnSpPr>
            <a:stCxn id="2" idx="2"/>
          </p:cNvCxnSpPr>
          <p:nvPr/>
        </p:nvCxnSpPr>
        <p:spPr>
          <a:xfrm flipH="1" flipV="1">
            <a:off x="2075817" y="4101738"/>
            <a:ext cx="3402527" cy="5519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9A510C7-D67C-BB4D-4234-A624D34D6536}"/>
              </a:ext>
            </a:extLst>
          </p:cNvPr>
          <p:cNvCxnSpPr>
            <a:stCxn id="2" idx="2"/>
          </p:cNvCxnSpPr>
          <p:nvPr/>
        </p:nvCxnSpPr>
        <p:spPr>
          <a:xfrm flipH="1" flipV="1">
            <a:off x="1442524" y="3135909"/>
            <a:ext cx="4035819" cy="151778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027E9E2-C309-4FA1-3EA9-85E36DC53E21}"/>
              </a:ext>
            </a:extLst>
          </p:cNvPr>
          <p:cNvCxnSpPr>
            <a:stCxn id="2" idx="2"/>
          </p:cNvCxnSpPr>
          <p:nvPr/>
        </p:nvCxnSpPr>
        <p:spPr>
          <a:xfrm flipH="1" flipV="1">
            <a:off x="2618289" y="2128982"/>
            <a:ext cx="2860055" cy="25247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C56C95-F2DC-E9C8-60A5-A9C011239EEA}"/>
              </a:ext>
            </a:extLst>
          </p:cNvPr>
          <p:cNvCxnSpPr>
            <a:stCxn id="2" idx="2"/>
          </p:cNvCxnSpPr>
          <p:nvPr/>
        </p:nvCxnSpPr>
        <p:spPr>
          <a:xfrm flipH="1" flipV="1">
            <a:off x="3984172" y="1949334"/>
            <a:ext cx="1494171" cy="270435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341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quence homology - Wikipedia">
            <a:extLst>
              <a:ext uri="{FF2B5EF4-FFF2-40B4-BE49-F238E27FC236}">
                <a16:creationId xmlns:a16="http://schemas.microsoft.com/office/drawing/2014/main" id="{5567ABCC-4C69-3CEC-2F22-AFDEEB066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74" y="2785323"/>
            <a:ext cx="5468239" cy="2752632"/>
          </a:xfrm>
          <a:prstGeom prst="rect">
            <a:avLst/>
          </a:prstGeom>
          <a:solidFill>
            <a:schemeClr val="bg1"/>
          </a:solidFill>
        </p:spPr>
      </p:pic>
      <p:sp>
        <p:nvSpPr>
          <p:cNvPr id="3" name="TextBox 2">
            <a:extLst>
              <a:ext uri="{FF2B5EF4-FFF2-40B4-BE49-F238E27FC236}">
                <a16:creationId xmlns:a16="http://schemas.microsoft.com/office/drawing/2014/main" id="{FE9A7436-BBA3-1729-3B2A-BB643B7EB8AC}"/>
              </a:ext>
            </a:extLst>
          </p:cNvPr>
          <p:cNvSpPr txBox="1"/>
          <p:nvPr/>
        </p:nvSpPr>
        <p:spPr>
          <a:xfrm>
            <a:off x="5952626" y="3030559"/>
            <a:ext cx="6074591" cy="1615827"/>
          </a:xfrm>
          <a:prstGeom prst="rect">
            <a:avLst/>
          </a:prstGeom>
          <a:noFill/>
        </p:spPr>
        <p:txBody>
          <a:bodyPr wrap="square">
            <a:spAutoFit/>
          </a:bodyPr>
          <a:lstStyle/>
          <a:p>
            <a:pPr algn="ctr">
              <a:spcAft>
                <a:spcPts val="1800"/>
              </a:spcAft>
            </a:pPr>
            <a:r>
              <a:rPr lang="en-GB" sz="1400" b="1" dirty="0">
                <a:solidFill>
                  <a:srgbClr val="C9D1D9"/>
                </a:solidFill>
                <a:latin typeface="-apple-system"/>
              </a:rPr>
              <a:t>Why would researchers want to find orthologues in other species for their gene of interest?</a:t>
            </a:r>
          </a:p>
          <a:p>
            <a:pPr algn="ctr">
              <a:spcAft>
                <a:spcPts val="1800"/>
              </a:spcAft>
            </a:pPr>
            <a:r>
              <a:rPr lang="en-GB" sz="1400" dirty="0">
                <a:solidFill>
                  <a:srgbClr val="C9D1D9"/>
                </a:solidFill>
                <a:latin typeface="-apple-system"/>
              </a:rPr>
              <a:t>Functional Annotation! If the function of this gene in S. mansoni is not known, you can check the function of its orthologues genes in other species like </a:t>
            </a:r>
            <a:r>
              <a:rPr lang="en-GB" sz="1400" i="1" dirty="0">
                <a:solidFill>
                  <a:srgbClr val="C9D1D9"/>
                </a:solidFill>
                <a:latin typeface="-apple-system"/>
              </a:rPr>
              <a:t>C. elegans</a:t>
            </a:r>
            <a:r>
              <a:rPr lang="en-GB" sz="1400" dirty="0">
                <a:solidFill>
                  <a:srgbClr val="C9D1D9"/>
                </a:solidFill>
                <a:latin typeface="-apple-system"/>
              </a:rPr>
              <a:t> or other Schistosomes. Many times you will find that orthologous genes function will be similar to this of your gene of interest.</a:t>
            </a:r>
          </a:p>
        </p:txBody>
      </p:sp>
      <p:pic>
        <p:nvPicPr>
          <p:cNvPr id="6" name="Picture 5">
            <a:extLst>
              <a:ext uri="{FF2B5EF4-FFF2-40B4-BE49-F238E27FC236}">
                <a16:creationId xmlns:a16="http://schemas.microsoft.com/office/drawing/2014/main" id="{B502236A-7DC2-C337-8C13-D22A6AAAE90C}"/>
              </a:ext>
            </a:extLst>
          </p:cNvPr>
          <p:cNvPicPr>
            <a:picLocks noChangeAspect="1"/>
          </p:cNvPicPr>
          <p:nvPr/>
        </p:nvPicPr>
        <p:blipFill>
          <a:blip r:embed="rId4"/>
          <a:stretch>
            <a:fillRect/>
          </a:stretch>
        </p:blipFill>
        <p:spPr>
          <a:xfrm>
            <a:off x="2357283" y="5902188"/>
            <a:ext cx="3595344" cy="660813"/>
          </a:xfrm>
          <a:prstGeom prst="rect">
            <a:avLst/>
          </a:prstGeom>
        </p:spPr>
      </p:pic>
      <p:cxnSp>
        <p:nvCxnSpPr>
          <p:cNvPr id="9" name="Straight Arrow Connector 8">
            <a:extLst>
              <a:ext uri="{FF2B5EF4-FFF2-40B4-BE49-F238E27FC236}">
                <a16:creationId xmlns:a16="http://schemas.microsoft.com/office/drawing/2014/main" id="{C35A8195-47ED-B3A8-2729-B3828C214027}"/>
              </a:ext>
            </a:extLst>
          </p:cNvPr>
          <p:cNvCxnSpPr>
            <a:stCxn id="6" idx="3"/>
          </p:cNvCxnSpPr>
          <p:nvPr/>
        </p:nvCxnSpPr>
        <p:spPr>
          <a:xfrm flipV="1">
            <a:off x="5952628" y="6228248"/>
            <a:ext cx="905497" cy="4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172" name="Picture 4" descr="GitHub - Ensembl/ensembl-compara: The Ensembl Compara Perl API and SQL  schema">
            <a:extLst>
              <a:ext uri="{FF2B5EF4-FFF2-40B4-BE49-F238E27FC236}">
                <a16:creationId xmlns:a16="http://schemas.microsoft.com/office/drawing/2014/main" id="{151D2536-FF2C-951A-9DD8-8357A86CD1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4718"/>
          <a:stretch/>
        </p:blipFill>
        <p:spPr bwMode="auto">
          <a:xfrm>
            <a:off x="6938747" y="5809868"/>
            <a:ext cx="2359959" cy="770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F6B9216-FB9C-49E8-65F1-C4AA0DF8AFA7}"/>
              </a:ext>
            </a:extLst>
          </p:cNvPr>
          <p:cNvSpPr/>
          <p:nvPr/>
        </p:nvSpPr>
        <p:spPr>
          <a:xfrm>
            <a:off x="265789" y="287193"/>
            <a:ext cx="11662860" cy="523220"/>
          </a:xfrm>
          <a:prstGeom prst="rect">
            <a:avLst/>
          </a:prstGeom>
        </p:spPr>
        <p:txBody>
          <a:bodyPr wrap="square">
            <a:spAutoFit/>
          </a:bodyPr>
          <a:lstStyle/>
          <a:p>
            <a:pPr algn="ctr"/>
            <a:r>
              <a:rPr lang="en-US" sz="2800" dirty="0">
                <a:solidFill>
                  <a:srgbClr val="C3D5E8"/>
                </a:solidFill>
                <a:latin typeface=""/>
              </a:rPr>
              <a:t>Comparative Genomics</a:t>
            </a:r>
          </a:p>
        </p:txBody>
      </p:sp>
      <p:sp>
        <p:nvSpPr>
          <p:cNvPr id="5" name="Rectangle 4">
            <a:extLst>
              <a:ext uri="{FF2B5EF4-FFF2-40B4-BE49-F238E27FC236}">
                <a16:creationId xmlns:a16="http://schemas.microsoft.com/office/drawing/2014/main" id="{FF86649C-C66F-8AC4-1332-5314E809665B}"/>
              </a:ext>
            </a:extLst>
          </p:cNvPr>
          <p:cNvSpPr/>
          <p:nvPr/>
        </p:nvSpPr>
        <p:spPr>
          <a:xfrm>
            <a:off x="121197" y="2241279"/>
            <a:ext cx="11662860" cy="338554"/>
          </a:xfrm>
          <a:prstGeom prst="rect">
            <a:avLst/>
          </a:prstGeom>
        </p:spPr>
        <p:txBody>
          <a:bodyPr wrap="square">
            <a:spAutoFit/>
          </a:bodyPr>
          <a:lstStyle/>
          <a:p>
            <a:pPr algn="ctr"/>
            <a:r>
              <a:rPr lang="en-US" sz="1600" dirty="0">
                <a:solidFill>
                  <a:srgbClr val="C3D5E8"/>
                </a:solidFill>
                <a:latin typeface=""/>
              </a:rPr>
              <a:t>Orthologues and Paralogues</a:t>
            </a:r>
          </a:p>
        </p:txBody>
      </p:sp>
      <p:sp>
        <p:nvSpPr>
          <p:cNvPr id="8" name="TextBox 7">
            <a:extLst>
              <a:ext uri="{FF2B5EF4-FFF2-40B4-BE49-F238E27FC236}">
                <a16:creationId xmlns:a16="http://schemas.microsoft.com/office/drawing/2014/main" id="{2D1EED66-8B81-0BF2-C985-D7E136CCC891}"/>
              </a:ext>
            </a:extLst>
          </p:cNvPr>
          <p:cNvSpPr txBox="1"/>
          <p:nvPr/>
        </p:nvSpPr>
        <p:spPr>
          <a:xfrm>
            <a:off x="3048559" y="906575"/>
            <a:ext cx="6094879" cy="523220"/>
          </a:xfrm>
          <a:prstGeom prst="rect">
            <a:avLst/>
          </a:prstGeom>
          <a:noFill/>
        </p:spPr>
        <p:txBody>
          <a:bodyPr wrap="square">
            <a:spAutoFit/>
          </a:bodyPr>
          <a:lstStyle/>
          <a:p>
            <a:r>
              <a:rPr lang="en-GB" sz="1400" dirty="0">
                <a:solidFill>
                  <a:srgbClr val="C9D1D9"/>
                </a:solidFill>
                <a:latin typeface="-apple-system"/>
              </a:rPr>
              <a:t>Another approach to understand what a gene does is comparing its sequence to other genes, both within the same genome, and across different genomes.</a:t>
            </a:r>
            <a:endParaRPr lang="en-US" sz="1400" dirty="0"/>
          </a:p>
        </p:txBody>
      </p:sp>
    </p:spTree>
    <p:extLst>
      <p:ext uri="{BB962C8B-B14F-4D97-AF65-F5344CB8AC3E}">
        <p14:creationId xmlns:p14="http://schemas.microsoft.com/office/powerpoint/2010/main" val="29976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99104E-4932-28AF-9BAD-439524C697C2}"/>
              </a:ext>
            </a:extLst>
          </p:cNvPr>
          <p:cNvSpPr/>
          <p:nvPr/>
        </p:nvSpPr>
        <p:spPr>
          <a:xfrm>
            <a:off x="265789" y="287193"/>
            <a:ext cx="11662860" cy="523220"/>
          </a:xfrm>
          <a:prstGeom prst="rect">
            <a:avLst/>
          </a:prstGeom>
        </p:spPr>
        <p:txBody>
          <a:bodyPr wrap="square">
            <a:spAutoFit/>
          </a:bodyPr>
          <a:lstStyle/>
          <a:p>
            <a:pPr algn="ctr"/>
            <a:r>
              <a:rPr lang="en-US" sz="2800" dirty="0">
                <a:solidFill>
                  <a:srgbClr val="C3D5E8"/>
                </a:solidFill>
                <a:latin typeface=""/>
              </a:rPr>
              <a:t>Multiple Querying</a:t>
            </a:r>
          </a:p>
        </p:txBody>
      </p:sp>
      <p:sp>
        <p:nvSpPr>
          <p:cNvPr id="2" name="Rectangle 1">
            <a:extLst>
              <a:ext uri="{FF2B5EF4-FFF2-40B4-BE49-F238E27FC236}">
                <a16:creationId xmlns:a16="http://schemas.microsoft.com/office/drawing/2014/main" id="{3F1B82B4-ABD4-6C3C-2780-4548D7984D1A}"/>
              </a:ext>
            </a:extLst>
          </p:cNvPr>
          <p:cNvSpPr/>
          <p:nvPr/>
        </p:nvSpPr>
        <p:spPr>
          <a:xfrm>
            <a:off x="265789" y="1046270"/>
            <a:ext cx="11662860" cy="338554"/>
          </a:xfrm>
          <a:prstGeom prst="rect">
            <a:avLst/>
          </a:prstGeom>
        </p:spPr>
        <p:txBody>
          <a:bodyPr wrap="square">
            <a:spAutoFit/>
          </a:bodyPr>
          <a:lstStyle/>
          <a:p>
            <a:pPr algn="ctr"/>
            <a:r>
              <a:rPr lang="en-US" sz="1600" dirty="0">
                <a:solidFill>
                  <a:srgbClr val="C3D5E8"/>
                </a:solidFill>
                <a:latin typeface=""/>
              </a:rPr>
              <a:t>Extract information from WormBase ParaSite for multiple entries</a:t>
            </a:r>
          </a:p>
        </p:txBody>
      </p:sp>
      <p:sp>
        <p:nvSpPr>
          <p:cNvPr id="8" name="TextBox 7">
            <a:extLst>
              <a:ext uri="{FF2B5EF4-FFF2-40B4-BE49-F238E27FC236}">
                <a16:creationId xmlns:a16="http://schemas.microsoft.com/office/drawing/2014/main" id="{08F89AFC-2624-5E13-29C3-A9FE8D10113C}"/>
              </a:ext>
            </a:extLst>
          </p:cNvPr>
          <p:cNvSpPr txBox="1"/>
          <p:nvPr/>
        </p:nvSpPr>
        <p:spPr>
          <a:xfrm>
            <a:off x="1537394" y="2220357"/>
            <a:ext cx="9117213" cy="523220"/>
          </a:xfrm>
          <a:prstGeom prst="rect">
            <a:avLst/>
          </a:prstGeom>
          <a:noFill/>
        </p:spPr>
        <p:txBody>
          <a:bodyPr wrap="square">
            <a:spAutoFit/>
          </a:bodyPr>
          <a:lstStyle/>
          <a:p>
            <a:pPr algn="ctr"/>
            <a:r>
              <a:rPr lang="en-GB" sz="1400" dirty="0">
                <a:solidFill>
                  <a:srgbClr val="C9D1D9"/>
                </a:solidFill>
                <a:latin typeface="-apple-system"/>
              </a:rPr>
              <a:t>Biological research is becoming more and more high-throughput. Users want to be able to extract information simultaneously for multiple gene/transcript/proteins.</a:t>
            </a:r>
            <a:endParaRPr lang="en-US" sz="1400" dirty="0"/>
          </a:p>
        </p:txBody>
      </p:sp>
      <p:sp>
        <p:nvSpPr>
          <p:cNvPr id="12" name="TextBox 11">
            <a:extLst>
              <a:ext uri="{FF2B5EF4-FFF2-40B4-BE49-F238E27FC236}">
                <a16:creationId xmlns:a16="http://schemas.microsoft.com/office/drawing/2014/main" id="{A35E4AC0-A5FC-3AE9-53D0-CC43E17418C4}"/>
              </a:ext>
            </a:extLst>
          </p:cNvPr>
          <p:cNvSpPr txBox="1"/>
          <p:nvPr/>
        </p:nvSpPr>
        <p:spPr>
          <a:xfrm>
            <a:off x="3048561" y="3588996"/>
            <a:ext cx="6094879" cy="307777"/>
          </a:xfrm>
          <a:prstGeom prst="rect">
            <a:avLst/>
          </a:prstGeom>
          <a:noFill/>
        </p:spPr>
        <p:txBody>
          <a:bodyPr wrap="square">
            <a:spAutoFit/>
          </a:bodyPr>
          <a:lstStyle/>
          <a:p>
            <a:pPr algn="ctr"/>
            <a:r>
              <a:rPr lang="en-GB" sz="1400" dirty="0">
                <a:solidFill>
                  <a:srgbClr val="C9D1D9"/>
                </a:solidFill>
                <a:latin typeface="-apple-system"/>
              </a:rPr>
              <a:t>How to do that?</a:t>
            </a:r>
            <a:endParaRPr lang="en-US" sz="1400" dirty="0"/>
          </a:p>
        </p:txBody>
      </p:sp>
      <p:pic>
        <p:nvPicPr>
          <p:cNvPr id="3" name="Picture 2">
            <a:extLst>
              <a:ext uri="{FF2B5EF4-FFF2-40B4-BE49-F238E27FC236}">
                <a16:creationId xmlns:a16="http://schemas.microsoft.com/office/drawing/2014/main" id="{3F1564BB-F80F-9CBC-87D4-53776E899029}"/>
              </a:ext>
            </a:extLst>
          </p:cNvPr>
          <p:cNvPicPr>
            <a:picLocks noChangeAspect="1"/>
          </p:cNvPicPr>
          <p:nvPr/>
        </p:nvPicPr>
        <p:blipFill>
          <a:blip r:embed="rId3"/>
          <a:stretch>
            <a:fillRect/>
          </a:stretch>
        </p:blipFill>
        <p:spPr>
          <a:xfrm>
            <a:off x="4945976" y="4550192"/>
            <a:ext cx="2300045" cy="422741"/>
          </a:xfrm>
          <a:prstGeom prst="rect">
            <a:avLst/>
          </a:prstGeom>
        </p:spPr>
      </p:pic>
      <p:sp>
        <p:nvSpPr>
          <p:cNvPr id="4" name="TextBox 3">
            <a:extLst>
              <a:ext uri="{FF2B5EF4-FFF2-40B4-BE49-F238E27FC236}">
                <a16:creationId xmlns:a16="http://schemas.microsoft.com/office/drawing/2014/main" id="{43DF4D71-4108-BE6F-26D5-9A8EE64B2B28}"/>
              </a:ext>
            </a:extLst>
          </p:cNvPr>
          <p:cNvSpPr txBox="1"/>
          <p:nvPr/>
        </p:nvSpPr>
        <p:spPr>
          <a:xfrm>
            <a:off x="3048561" y="4847350"/>
            <a:ext cx="6094879" cy="338554"/>
          </a:xfrm>
          <a:prstGeom prst="rect">
            <a:avLst/>
          </a:prstGeom>
          <a:noFill/>
        </p:spPr>
        <p:txBody>
          <a:bodyPr wrap="square">
            <a:spAutoFit/>
          </a:bodyPr>
          <a:lstStyle/>
          <a:p>
            <a:pPr algn="ctr"/>
            <a:r>
              <a:rPr lang="en-GB" sz="1600" dirty="0">
                <a:solidFill>
                  <a:srgbClr val="C9D1D9"/>
                </a:solidFill>
                <a:latin typeface="-apple-system"/>
              </a:rPr>
              <a:t>BioMart tool</a:t>
            </a:r>
            <a:endParaRPr lang="en-US" sz="1600" dirty="0"/>
          </a:p>
        </p:txBody>
      </p:sp>
      <p:sp>
        <p:nvSpPr>
          <p:cNvPr id="6" name="TextBox 5">
            <a:extLst>
              <a:ext uri="{FF2B5EF4-FFF2-40B4-BE49-F238E27FC236}">
                <a16:creationId xmlns:a16="http://schemas.microsoft.com/office/drawing/2014/main" id="{AA9A90AA-1DBD-616E-A95E-02B0D54D1247}"/>
              </a:ext>
            </a:extLst>
          </p:cNvPr>
          <p:cNvSpPr txBox="1"/>
          <p:nvPr/>
        </p:nvSpPr>
        <p:spPr>
          <a:xfrm>
            <a:off x="214157" y="5561279"/>
            <a:ext cx="11977843" cy="307777"/>
          </a:xfrm>
          <a:prstGeom prst="rect">
            <a:avLst/>
          </a:prstGeom>
          <a:noFill/>
        </p:spPr>
        <p:txBody>
          <a:bodyPr wrap="square">
            <a:spAutoFit/>
          </a:bodyPr>
          <a:lstStyle/>
          <a:p>
            <a:pPr algn="ctr"/>
            <a:r>
              <a:rPr lang="en-GB" sz="1400" dirty="0">
                <a:solidFill>
                  <a:srgbClr val="C9D1D9"/>
                </a:solidFill>
                <a:latin typeface="-apple-system"/>
              </a:rPr>
              <a:t>Easy-to-use web-based tool that allows extraction of data without any programming knowledge or understanding of the underlying database structure.</a:t>
            </a:r>
            <a:endParaRPr lang="en-US" sz="1400" dirty="0"/>
          </a:p>
        </p:txBody>
      </p:sp>
    </p:spTree>
    <p:extLst>
      <p:ext uri="{BB962C8B-B14F-4D97-AF65-F5344CB8AC3E}">
        <p14:creationId xmlns:p14="http://schemas.microsoft.com/office/powerpoint/2010/main" val="217180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5"/>
          <p:cNvSpPr txBox="1"/>
          <p:nvPr/>
        </p:nvSpPr>
        <p:spPr>
          <a:xfrm>
            <a:off x="7641833" y="2926601"/>
            <a:ext cx="2914000" cy="1869574"/>
          </a:xfrm>
          <a:prstGeom prst="rect">
            <a:avLst/>
          </a:prstGeom>
          <a:noFill/>
          <a:ln>
            <a:noFill/>
          </a:ln>
        </p:spPr>
        <p:txBody>
          <a:bodyPr spcFirstLastPara="1" wrap="square" lIns="121900" tIns="121900" rIns="121900" bIns="121900" anchor="t" anchorCtr="0">
            <a:spAutoFit/>
          </a:bodyPr>
          <a:lstStyle/>
          <a:p>
            <a:r>
              <a:rPr lang="en-GB" sz="1733">
                <a:solidFill>
                  <a:srgbClr val="FFFFFF"/>
                </a:solidFill>
              </a:rPr>
              <a:t>Tuan Le</a:t>
            </a:r>
            <a:br>
              <a:rPr lang="en-GB" sz="1733">
                <a:solidFill>
                  <a:srgbClr val="FFFFFF"/>
                </a:solidFill>
              </a:rPr>
            </a:br>
            <a:r>
              <a:rPr lang="en-GB" sz="1733">
                <a:solidFill>
                  <a:srgbClr val="FFFFFF"/>
                </a:solidFill>
              </a:rPr>
              <a:t>Web Developer</a:t>
            </a:r>
            <a:endParaRPr sz="1200">
              <a:solidFill>
                <a:srgbClr val="FFFFFF"/>
              </a:solidFill>
            </a:endParaRPr>
          </a:p>
          <a:p>
            <a:pPr>
              <a:spcBef>
                <a:spcPts val="1333"/>
              </a:spcBef>
            </a:pPr>
            <a:endParaRPr sz="1200">
              <a:solidFill>
                <a:srgbClr val="FFFFFF"/>
              </a:solidFill>
            </a:endParaRPr>
          </a:p>
          <a:p>
            <a:endParaRPr sz="1200">
              <a:solidFill>
                <a:srgbClr val="FFFFFF"/>
              </a:solidFill>
            </a:endParaRPr>
          </a:p>
          <a:p>
            <a:endParaRPr sz="1200">
              <a:solidFill>
                <a:srgbClr val="FFFFFF"/>
              </a:solidFill>
            </a:endParaRPr>
          </a:p>
          <a:p>
            <a:r>
              <a:rPr lang="en-GB" sz="1200">
                <a:solidFill>
                  <a:srgbClr val="FFFFFF"/>
                </a:solidFill>
              </a:rPr>
              <a:t>EMBL's European Bioinformatics Institute (EMBL-EBI)</a:t>
            </a:r>
            <a:endParaRPr sz="1200">
              <a:solidFill>
                <a:srgbClr val="FFFFFF"/>
              </a:solidFill>
            </a:endParaRPr>
          </a:p>
        </p:txBody>
      </p:sp>
      <p:pic>
        <p:nvPicPr>
          <p:cNvPr id="443" name="Google Shape;443;p45"/>
          <p:cNvPicPr preferRelativeResize="0"/>
          <p:nvPr/>
        </p:nvPicPr>
        <p:blipFill>
          <a:blip r:embed="rId3">
            <a:alphaModFix/>
          </a:blip>
          <a:stretch>
            <a:fillRect/>
          </a:stretch>
        </p:blipFill>
        <p:spPr>
          <a:xfrm>
            <a:off x="5941434" y="1148934"/>
            <a:ext cx="1623533" cy="1623533"/>
          </a:xfrm>
          <a:prstGeom prst="rect">
            <a:avLst/>
          </a:prstGeom>
          <a:noFill/>
          <a:ln>
            <a:noFill/>
          </a:ln>
        </p:spPr>
      </p:pic>
      <p:pic>
        <p:nvPicPr>
          <p:cNvPr id="444" name="Google Shape;444;p45"/>
          <p:cNvPicPr preferRelativeResize="0"/>
          <p:nvPr/>
        </p:nvPicPr>
        <p:blipFill>
          <a:blip r:embed="rId4">
            <a:alphaModFix/>
          </a:blip>
          <a:stretch>
            <a:fillRect/>
          </a:stretch>
        </p:blipFill>
        <p:spPr>
          <a:xfrm>
            <a:off x="827867" y="3031434"/>
            <a:ext cx="1623533" cy="1623533"/>
          </a:xfrm>
          <a:prstGeom prst="rect">
            <a:avLst/>
          </a:prstGeom>
          <a:noFill/>
          <a:ln>
            <a:noFill/>
          </a:ln>
        </p:spPr>
      </p:pic>
      <p:sp>
        <p:nvSpPr>
          <p:cNvPr id="446" name="Google Shape;446;p45"/>
          <p:cNvSpPr txBox="1"/>
          <p:nvPr/>
        </p:nvSpPr>
        <p:spPr>
          <a:xfrm>
            <a:off x="2451400" y="1044100"/>
            <a:ext cx="2914000" cy="1828665"/>
          </a:xfrm>
          <a:prstGeom prst="rect">
            <a:avLst/>
          </a:prstGeom>
          <a:noFill/>
          <a:ln>
            <a:noFill/>
          </a:ln>
        </p:spPr>
        <p:txBody>
          <a:bodyPr spcFirstLastPara="1" wrap="square" lIns="121900" tIns="121900" rIns="121900" bIns="121900" anchor="t" anchorCtr="0">
            <a:spAutoFit/>
          </a:bodyPr>
          <a:lstStyle/>
          <a:p>
            <a:r>
              <a:rPr lang="en-GB" sz="1733">
                <a:solidFill>
                  <a:srgbClr val="FFFFFF"/>
                </a:solidFill>
              </a:rPr>
              <a:t>Prof. Matthew Berriman</a:t>
            </a:r>
            <a:br>
              <a:rPr lang="en-GB" sz="1733">
                <a:solidFill>
                  <a:srgbClr val="FFFFFF"/>
                </a:solidFill>
              </a:rPr>
            </a:br>
            <a:r>
              <a:rPr lang="en-GB" sz="1467">
                <a:solidFill>
                  <a:srgbClr val="FFFFFF"/>
                </a:solidFill>
              </a:rPr>
              <a:t>PI</a:t>
            </a:r>
            <a:endParaRPr sz="1467">
              <a:solidFill>
                <a:srgbClr val="FFFFFF"/>
              </a:solidFill>
            </a:endParaRPr>
          </a:p>
          <a:p>
            <a:pPr>
              <a:spcBef>
                <a:spcPts val="1333"/>
              </a:spcBef>
            </a:pPr>
            <a:endParaRPr sz="1200">
              <a:solidFill>
                <a:srgbClr val="FFFFFF"/>
              </a:solidFill>
            </a:endParaRPr>
          </a:p>
          <a:p>
            <a:r>
              <a:rPr lang="en-GB" sz="1200">
                <a:solidFill>
                  <a:srgbClr val="FFFFFF"/>
                </a:solidFill>
              </a:rPr>
              <a:t>School of Infection &amp; Immunity, </a:t>
            </a:r>
            <a:endParaRPr sz="1200">
              <a:solidFill>
                <a:srgbClr val="FFFFFF"/>
              </a:solidFill>
            </a:endParaRPr>
          </a:p>
          <a:p>
            <a:r>
              <a:rPr lang="en-GB" sz="1200">
                <a:solidFill>
                  <a:srgbClr val="FFFFFF"/>
                </a:solidFill>
              </a:rPr>
              <a:t>College of Medical,Veterinary &amp; Life Sciences, </a:t>
            </a:r>
            <a:endParaRPr sz="1200">
              <a:solidFill>
                <a:srgbClr val="FFFFFF"/>
              </a:solidFill>
            </a:endParaRPr>
          </a:p>
          <a:p>
            <a:r>
              <a:rPr lang="en-GB" sz="1200">
                <a:solidFill>
                  <a:srgbClr val="FFFFFF"/>
                </a:solidFill>
              </a:rPr>
              <a:t>University of Glasgow</a:t>
            </a:r>
            <a:endParaRPr sz="1200">
              <a:solidFill>
                <a:srgbClr val="FFFFFF"/>
              </a:solidFill>
            </a:endParaRPr>
          </a:p>
        </p:txBody>
      </p:sp>
      <p:sp>
        <p:nvSpPr>
          <p:cNvPr id="447" name="Google Shape;447;p45"/>
          <p:cNvSpPr txBox="1"/>
          <p:nvPr/>
        </p:nvSpPr>
        <p:spPr>
          <a:xfrm>
            <a:off x="7564967" y="1044100"/>
            <a:ext cx="2914000" cy="1828665"/>
          </a:xfrm>
          <a:prstGeom prst="rect">
            <a:avLst/>
          </a:prstGeom>
          <a:noFill/>
          <a:ln>
            <a:noFill/>
          </a:ln>
        </p:spPr>
        <p:txBody>
          <a:bodyPr spcFirstLastPara="1" wrap="square" lIns="121900" tIns="121900" rIns="121900" bIns="121900" anchor="t" anchorCtr="0">
            <a:spAutoFit/>
          </a:bodyPr>
          <a:lstStyle/>
          <a:p>
            <a:r>
              <a:rPr lang="en-GB" sz="1733">
                <a:solidFill>
                  <a:srgbClr val="FFFFFF"/>
                </a:solidFill>
              </a:rPr>
              <a:t>Dr. Sarah Dyer</a:t>
            </a:r>
            <a:br>
              <a:rPr lang="en-GB" sz="1733">
                <a:solidFill>
                  <a:srgbClr val="FFFFFF"/>
                </a:solidFill>
              </a:rPr>
            </a:br>
            <a:r>
              <a:rPr lang="en-GB" sz="1467">
                <a:solidFill>
                  <a:srgbClr val="FFFFFF"/>
                </a:solidFill>
              </a:rPr>
              <a:t>PI</a:t>
            </a:r>
            <a:endParaRPr sz="1467">
              <a:solidFill>
                <a:srgbClr val="FFFFFF"/>
              </a:solidFill>
            </a:endParaRPr>
          </a:p>
          <a:p>
            <a:pPr>
              <a:spcBef>
                <a:spcPts val="1333"/>
              </a:spcBef>
            </a:pPr>
            <a:endParaRPr sz="1200">
              <a:solidFill>
                <a:srgbClr val="FFFFFF"/>
              </a:solidFill>
            </a:endParaRPr>
          </a:p>
          <a:p>
            <a:endParaRPr sz="1200">
              <a:solidFill>
                <a:srgbClr val="FFFFFF"/>
              </a:solidFill>
            </a:endParaRPr>
          </a:p>
          <a:p>
            <a:endParaRPr sz="1200">
              <a:solidFill>
                <a:srgbClr val="FFFFFF"/>
              </a:solidFill>
            </a:endParaRPr>
          </a:p>
          <a:p>
            <a:r>
              <a:rPr lang="en-GB" sz="1200">
                <a:solidFill>
                  <a:srgbClr val="FFFFFF"/>
                </a:solidFill>
              </a:rPr>
              <a:t>EMBL's European Bioinformatics Institute (EMBL-EBI)</a:t>
            </a:r>
            <a:endParaRPr sz="1200">
              <a:solidFill>
                <a:srgbClr val="FFFFFF"/>
              </a:solidFill>
            </a:endParaRPr>
          </a:p>
        </p:txBody>
      </p:sp>
      <p:sp>
        <p:nvSpPr>
          <p:cNvPr id="448" name="Google Shape;448;p45"/>
          <p:cNvSpPr txBox="1"/>
          <p:nvPr/>
        </p:nvSpPr>
        <p:spPr>
          <a:xfrm>
            <a:off x="2451400" y="2926600"/>
            <a:ext cx="2914000" cy="1828665"/>
          </a:xfrm>
          <a:prstGeom prst="rect">
            <a:avLst/>
          </a:prstGeom>
          <a:noFill/>
          <a:ln>
            <a:noFill/>
          </a:ln>
        </p:spPr>
        <p:txBody>
          <a:bodyPr spcFirstLastPara="1" wrap="square" lIns="121900" tIns="121900" rIns="121900" bIns="121900" anchor="t" anchorCtr="0">
            <a:spAutoFit/>
          </a:bodyPr>
          <a:lstStyle/>
          <a:p>
            <a:r>
              <a:rPr lang="en-GB" sz="1733">
                <a:solidFill>
                  <a:srgbClr val="FFFFFF"/>
                </a:solidFill>
              </a:rPr>
              <a:t>Dionysios Grigoriadis</a:t>
            </a:r>
            <a:br>
              <a:rPr lang="en-GB" sz="1733">
                <a:solidFill>
                  <a:srgbClr val="FFFFFF"/>
                </a:solidFill>
              </a:rPr>
            </a:br>
            <a:r>
              <a:rPr lang="en-GB" sz="1467">
                <a:solidFill>
                  <a:srgbClr val="FFFFFF"/>
                </a:solidFill>
              </a:rPr>
              <a:t>Bioinformatician</a:t>
            </a:r>
            <a:endParaRPr sz="1467">
              <a:solidFill>
                <a:srgbClr val="FFFFFF"/>
              </a:solidFill>
            </a:endParaRPr>
          </a:p>
          <a:p>
            <a:pPr>
              <a:spcBef>
                <a:spcPts val="1333"/>
              </a:spcBef>
            </a:pPr>
            <a:endParaRPr sz="1200">
              <a:solidFill>
                <a:srgbClr val="FFFFFF"/>
              </a:solidFill>
            </a:endParaRPr>
          </a:p>
          <a:p>
            <a:endParaRPr sz="1200">
              <a:solidFill>
                <a:srgbClr val="FFFFFF"/>
              </a:solidFill>
            </a:endParaRPr>
          </a:p>
          <a:p>
            <a:endParaRPr sz="1200">
              <a:solidFill>
                <a:srgbClr val="FFFFFF"/>
              </a:solidFill>
            </a:endParaRPr>
          </a:p>
          <a:p>
            <a:r>
              <a:rPr lang="en-GB" sz="1200">
                <a:solidFill>
                  <a:srgbClr val="FFFFFF"/>
                </a:solidFill>
              </a:rPr>
              <a:t>EMBL's European Bioinformatics Institute (EMBL-EBI)</a:t>
            </a:r>
            <a:endParaRPr sz="1200">
              <a:solidFill>
                <a:srgbClr val="FFFFFF"/>
              </a:solidFill>
            </a:endParaRPr>
          </a:p>
        </p:txBody>
      </p:sp>
      <p:pic>
        <p:nvPicPr>
          <p:cNvPr id="450" name="Google Shape;450;p45"/>
          <p:cNvPicPr preferRelativeResize="0"/>
          <p:nvPr/>
        </p:nvPicPr>
        <p:blipFill>
          <a:blip r:embed="rId5">
            <a:alphaModFix/>
          </a:blip>
          <a:stretch>
            <a:fillRect/>
          </a:stretch>
        </p:blipFill>
        <p:spPr>
          <a:xfrm>
            <a:off x="6447701" y="5068767"/>
            <a:ext cx="1550223" cy="479999"/>
          </a:xfrm>
          <a:prstGeom prst="rect">
            <a:avLst/>
          </a:prstGeom>
          <a:noFill/>
          <a:ln>
            <a:noFill/>
          </a:ln>
        </p:spPr>
      </p:pic>
      <p:pic>
        <p:nvPicPr>
          <p:cNvPr id="451" name="Google Shape;451;p45"/>
          <p:cNvPicPr preferRelativeResize="0"/>
          <p:nvPr/>
        </p:nvPicPr>
        <p:blipFill>
          <a:blip r:embed="rId6">
            <a:alphaModFix/>
          </a:blip>
          <a:stretch>
            <a:fillRect/>
          </a:stretch>
        </p:blipFill>
        <p:spPr>
          <a:xfrm>
            <a:off x="6449484" y="5962517"/>
            <a:ext cx="1546667" cy="480000"/>
          </a:xfrm>
          <a:prstGeom prst="rect">
            <a:avLst/>
          </a:prstGeom>
          <a:noFill/>
          <a:ln>
            <a:noFill/>
          </a:ln>
        </p:spPr>
      </p:pic>
      <p:pic>
        <p:nvPicPr>
          <p:cNvPr id="452" name="Google Shape;452;p45"/>
          <p:cNvPicPr preferRelativeResize="0"/>
          <p:nvPr/>
        </p:nvPicPr>
        <p:blipFill>
          <a:blip r:embed="rId7">
            <a:alphaModFix/>
          </a:blip>
          <a:stretch>
            <a:fillRect/>
          </a:stretch>
        </p:blipFill>
        <p:spPr>
          <a:xfrm>
            <a:off x="8663167" y="5092234"/>
            <a:ext cx="2321968" cy="424033"/>
          </a:xfrm>
          <a:prstGeom prst="rect">
            <a:avLst/>
          </a:prstGeom>
          <a:noFill/>
          <a:ln>
            <a:noFill/>
          </a:ln>
        </p:spPr>
      </p:pic>
      <p:pic>
        <p:nvPicPr>
          <p:cNvPr id="453" name="Google Shape;453;p45"/>
          <p:cNvPicPr preferRelativeResize="0"/>
          <p:nvPr/>
        </p:nvPicPr>
        <p:blipFill>
          <a:blip r:embed="rId8">
            <a:alphaModFix/>
          </a:blip>
          <a:stretch>
            <a:fillRect/>
          </a:stretch>
        </p:blipFill>
        <p:spPr>
          <a:xfrm>
            <a:off x="8701632" y="5677801"/>
            <a:ext cx="1546635" cy="1049423"/>
          </a:xfrm>
          <a:prstGeom prst="rect">
            <a:avLst/>
          </a:prstGeom>
          <a:noFill/>
          <a:ln>
            <a:noFill/>
          </a:ln>
        </p:spPr>
      </p:pic>
      <p:pic>
        <p:nvPicPr>
          <p:cNvPr id="454" name="Google Shape;454;p45"/>
          <p:cNvPicPr preferRelativeResize="0"/>
          <p:nvPr/>
        </p:nvPicPr>
        <p:blipFill>
          <a:blip r:embed="rId9">
            <a:alphaModFix/>
          </a:blip>
          <a:stretch>
            <a:fillRect/>
          </a:stretch>
        </p:blipFill>
        <p:spPr>
          <a:xfrm>
            <a:off x="10555834" y="5651018"/>
            <a:ext cx="1476833" cy="354799"/>
          </a:xfrm>
          <a:prstGeom prst="rect">
            <a:avLst/>
          </a:prstGeom>
          <a:noFill/>
          <a:ln>
            <a:noFill/>
          </a:ln>
        </p:spPr>
      </p:pic>
      <p:pic>
        <p:nvPicPr>
          <p:cNvPr id="455" name="Google Shape;455;p45"/>
          <p:cNvPicPr preferRelativeResize="0"/>
          <p:nvPr/>
        </p:nvPicPr>
        <p:blipFill rotWithShape="1">
          <a:blip r:embed="rId10">
            <a:alphaModFix/>
          </a:blip>
          <a:srcRect/>
          <a:stretch/>
        </p:blipFill>
        <p:spPr>
          <a:xfrm>
            <a:off x="3984836" y="-3"/>
            <a:ext cx="4222331" cy="776033"/>
          </a:xfrm>
          <a:prstGeom prst="rect">
            <a:avLst/>
          </a:prstGeom>
          <a:noFill/>
          <a:ln>
            <a:noFill/>
          </a:ln>
        </p:spPr>
      </p:pic>
      <p:pic>
        <p:nvPicPr>
          <p:cNvPr id="456" name="Google Shape;456;p45"/>
          <p:cNvPicPr preferRelativeResize="0"/>
          <p:nvPr/>
        </p:nvPicPr>
        <p:blipFill rotWithShape="1">
          <a:blip r:embed="rId11">
            <a:alphaModFix/>
          </a:blip>
          <a:srcRect t="17503" b="6525"/>
          <a:stretch/>
        </p:blipFill>
        <p:spPr>
          <a:xfrm>
            <a:off x="827867" y="1148934"/>
            <a:ext cx="1623533" cy="1623533"/>
          </a:xfrm>
          <a:prstGeom prst="rect">
            <a:avLst/>
          </a:prstGeom>
          <a:noFill/>
          <a:ln>
            <a:noFill/>
          </a:ln>
        </p:spPr>
      </p:pic>
      <p:pic>
        <p:nvPicPr>
          <p:cNvPr id="457" name="Google Shape;457;p45"/>
          <p:cNvPicPr preferRelativeResize="0"/>
          <p:nvPr/>
        </p:nvPicPr>
        <p:blipFill>
          <a:blip r:embed="rId12">
            <a:alphaModFix/>
          </a:blip>
          <a:stretch>
            <a:fillRect/>
          </a:stretch>
        </p:blipFill>
        <p:spPr>
          <a:xfrm>
            <a:off x="5941434" y="3031434"/>
            <a:ext cx="1623533" cy="1623533"/>
          </a:xfrm>
          <a:prstGeom prst="rect">
            <a:avLst/>
          </a:prstGeom>
          <a:noFill/>
          <a:ln>
            <a:noFill/>
          </a:ln>
        </p:spPr>
      </p:pic>
      <p:sp>
        <p:nvSpPr>
          <p:cNvPr id="2" name="TextBox 1">
            <a:extLst>
              <a:ext uri="{FF2B5EF4-FFF2-40B4-BE49-F238E27FC236}">
                <a16:creationId xmlns:a16="http://schemas.microsoft.com/office/drawing/2014/main" id="{6A30DE9B-DCA9-70A3-37AC-5F636E3668DF}"/>
              </a:ext>
            </a:extLst>
          </p:cNvPr>
          <p:cNvSpPr txBox="1"/>
          <p:nvPr/>
        </p:nvSpPr>
        <p:spPr>
          <a:xfrm>
            <a:off x="827867" y="5281686"/>
            <a:ext cx="4232249" cy="461665"/>
          </a:xfrm>
          <a:prstGeom prst="rect">
            <a:avLst/>
          </a:prstGeom>
          <a:noFill/>
        </p:spPr>
        <p:txBody>
          <a:bodyPr wrap="none" rtlCol="0">
            <a:spAutoFit/>
          </a:bodyPr>
          <a:lstStyle/>
          <a:p>
            <a:r>
              <a:rPr lang="en-US" sz="2400" dirty="0">
                <a:solidFill>
                  <a:srgbClr val="C3D5E8"/>
                </a:solidFill>
                <a:latin typeface="Arial" panose="020B0604020202020204" pitchFamily="34" charset="0"/>
                <a:cs typeface="Arial" panose="020B0604020202020204" pitchFamily="34" charset="0"/>
              </a:rPr>
              <a:t>parasite-help@wormbase.org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E5E530-8A58-682B-F353-CDAAC33AAEE9}"/>
              </a:ext>
            </a:extLst>
          </p:cNvPr>
          <p:cNvSpPr/>
          <p:nvPr/>
        </p:nvSpPr>
        <p:spPr>
          <a:xfrm>
            <a:off x="5313575" y="287193"/>
            <a:ext cx="1564852" cy="523220"/>
          </a:xfrm>
          <a:prstGeom prst="rect">
            <a:avLst/>
          </a:prstGeom>
        </p:spPr>
        <p:txBody>
          <a:bodyPr wrap="none">
            <a:spAutoFit/>
          </a:bodyPr>
          <a:lstStyle/>
          <a:p>
            <a:r>
              <a:rPr lang="en-US" sz="2800" dirty="0">
                <a:solidFill>
                  <a:srgbClr val="C3D5E8"/>
                </a:solidFill>
                <a:latin typeface=""/>
              </a:rPr>
              <a:t>Genome</a:t>
            </a:r>
          </a:p>
        </p:txBody>
      </p:sp>
      <p:sp>
        <p:nvSpPr>
          <p:cNvPr id="6" name="TextBox 5">
            <a:extLst>
              <a:ext uri="{FF2B5EF4-FFF2-40B4-BE49-F238E27FC236}">
                <a16:creationId xmlns:a16="http://schemas.microsoft.com/office/drawing/2014/main" id="{CE9C4725-75FC-380B-48CC-DBC678FEAA8D}"/>
              </a:ext>
            </a:extLst>
          </p:cNvPr>
          <p:cNvSpPr txBox="1"/>
          <p:nvPr/>
        </p:nvSpPr>
        <p:spPr>
          <a:xfrm>
            <a:off x="3732275" y="918207"/>
            <a:ext cx="4727451" cy="307777"/>
          </a:xfrm>
          <a:prstGeom prst="rect">
            <a:avLst/>
          </a:prstGeom>
          <a:noFill/>
        </p:spPr>
        <p:txBody>
          <a:bodyPr wrap="square">
            <a:spAutoFit/>
          </a:bodyPr>
          <a:lstStyle/>
          <a:p>
            <a:pPr algn="ctr"/>
            <a:r>
              <a:rPr lang="en-GB" sz="1400" dirty="0">
                <a:solidFill>
                  <a:srgbClr val="C9D1D9"/>
                </a:solidFill>
                <a:latin typeface="-apple-system"/>
              </a:rPr>
              <a:t>A </a:t>
            </a:r>
            <a:r>
              <a:rPr lang="en-GB" sz="1400" b="1" dirty="0">
                <a:solidFill>
                  <a:srgbClr val="C9D1D9"/>
                </a:solidFill>
                <a:latin typeface="-apple-system"/>
              </a:rPr>
              <a:t>genome</a:t>
            </a:r>
            <a:r>
              <a:rPr lang="en-GB" sz="1400" dirty="0">
                <a:solidFill>
                  <a:srgbClr val="C9D1D9"/>
                </a:solidFill>
                <a:latin typeface="-apple-system"/>
              </a:rPr>
              <a:t> is an organism’s complete set of genetic material.</a:t>
            </a:r>
            <a:endParaRPr lang="en-US" sz="1400" dirty="0"/>
          </a:p>
        </p:txBody>
      </p:sp>
      <p:pic>
        <p:nvPicPr>
          <p:cNvPr id="2" name="Picture 2" descr="Genes made Easy | East London Genes &amp; Health">
            <a:extLst>
              <a:ext uri="{FF2B5EF4-FFF2-40B4-BE49-F238E27FC236}">
                <a16:creationId xmlns:a16="http://schemas.microsoft.com/office/drawing/2014/main" id="{1FAADA7C-172E-AB09-76F8-1B2A6AB79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58" y="1641557"/>
            <a:ext cx="2800169" cy="3012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rasites: Do You Have Them? | Dr. Lauren Deville, Naturopathic Doctor -  Tucson, AZ">
            <a:extLst>
              <a:ext uri="{FF2B5EF4-FFF2-40B4-BE49-F238E27FC236}">
                <a16:creationId xmlns:a16="http://schemas.microsoft.com/office/drawing/2014/main" id="{D8EED4F1-AD8F-5277-4E3D-0EEA51AC5F23}"/>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1052" y="2281382"/>
            <a:ext cx="1797425" cy="140008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558936B-812C-5088-6658-AF2A33A41961}"/>
              </a:ext>
            </a:extLst>
          </p:cNvPr>
          <p:cNvSpPr/>
          <p:nvPr/>
        </p:nvSpPr>
        <p:spPr>
          <a:xfrm>
            <a:off x="2833771" y="3429002"/>
            <a:ext cx="105372" cy="4571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 name="Straight Connector 21">
            <a:extLst>
              <a:ext uri="{FF2B5EF4-FFF2-40B4-BE49-F238E27FC236}">
                <a16:creationId xmlns:a16="http://schemas.microsoft.com/office/drawing/2014/main" id="{A7AA0D3A-191F-442B-9EE3-29D0B1E09342}"/>
              </a:ext>
            </a:extLst>
          </p:cNvPr>
          <p:cNvCxnSpPr>
            <a:endCxn id="2" idx="0"/>
          </p:cNvCxnSpPr>
          <p:nvPr/>
        </p:nvCxnSpPr>
        <p:spPr>
          <a:xfrm flipV="1">
            <a:off x="2939145" y="1641557"/>
            <a:ext cx="2539199" cy="17874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47B191-81A7-1C52-574C-5DAEF701BF19}"/>
              </a:ext>
            </a:extLst>
          </p:cNvPr>
          <p:cNvCxnSpPr>
            <a:cxnSpLocks/>
            <a:endCxn id="2" idx="2"/>
          </p:cNvCxnSpPr>
          <p:nvPr/>
        </p:nvCxnSpPr>
        <p:spPr>
          <a:xfrm>
            <a:off x="2886458" y="3507110"/>
            <a:ext cx="2591885" cy="1146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6DFEF37-B4E5-500F-28DC-3FB87AE52018}"/>
              </a:ext>
            </a:extLst>
          </p:cNvPr>
          <p:cNvSpPr txBox="1"/>
          <p:nvPr/>
        </p:nvSpPr>
        <p:spPr>
          <a:xfrm>
            <a:off x="1284249" y="4908669"/>
            <a:ext cx="4896055" cy="584775"/>
          </a:xfrm>
          <a:prstGeom prst="rect">
            <a:avLst/>
          </a:prstGeom>
          <a:noFill/>
        </p:spPr>
        <p:txBody>
          <a:bodyPr wrap="square">
            <a:spAutoFit/>
          </a:bodyPr>
          <a:lstStyle/>
          <a:p>
            <a:pPr algn="ctr"/>
            <a:r>
              <a:rPr lang="en-GB" sz="1600" dirty="0">
                <a:solidFill>
                  <a:srgbClr val="C9D1D9"/>
                </a:solidFill>
                <a:latin typeface="-apple-system"/>
              </a:rPr>
              <a:t>The genomes of individuals of the same species will be very similar!</a:t>
            </a:r>
            <a:endParaRPr lang="en-US" sz="1600" dirty="0"/>
          </a:p>
        </p:txBody>
      </p:sp>
      <p:pic>
        <p:nvPicPr>
          <p:cNvPr id="5" name="Picture 2" descr="Parasites: Do You Have Them? | Dr. Lauren Deville, Naturopathic Doctor -  Tucson, AZ">
            <a:extLst>
              <a:ext uri="{FF2B5EF4-FFF2-40B4-BE49-F238E27FC236}">
                <a16:creationId xmlns:a16="http://schemas.microsoft.com/office/drawing/2014/main" id="{4F445E75-9014-8799-6D5D-A24CA638A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577" y="107209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arasites: Do You Have Them? | Dr. Lauren Deville, Naturopathic Doctor -  Tucson, AZ">
            <a:extLst>
              <a:ext uri="{FF2B5EF4-FFF2-40B4-BE49-F238E27FC236}">
                <a16:creationId xmlns:a16="http://schemas.microsoft.com/office/drawing/2014/main" id="{168637AE-C9D9-248A-73DA-56D9860BEE0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22836" y="1957739"/>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arasites: Do You Have Them? | Dr. Lauren Deville, Naturopathic Doctor -  Tucson, AZ">
            <a:extLst>
              <a:ext uri="{FF2B5EF4-FFF2-40B4-BE49-F238E27FC236}">
                <a16:creationId xmlns:a16="http://schemas.microsoft.com/office/drawing/2014/main" id="{EF4075DD-195E-6173-C3DC-13AC20E6FE6C}"/>
              </a:ext>
            </a:extLst>
          </p:cNvPr>
          <p:cNvPicPr>
            <a:picLocks noChangeAspect="1" noChangeArrowheads="1"/>
          </p:cNvPicPr>
          <p:nvPr/>
        </p:nvPicPr>
        <p:blipFill>
          <a:blip r:embed="rId7">
            <a:extLst>
              <a:ext uri="{BEBA8EAE-BF5A-486C-A8C5-ECC9F3942E4B}">
                <a14:imgProps xmlns:a14="http://schemas.microsoft.com/office/drawing/2010/main">
                  <a14:imgLayer r:embed="rId6">
                    <a14:imgEffect>
                      <a14:artisticPencilGrayscale/>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18289" y="72889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arasites: Do You Have Them? | Dr. Lauren Deville, Naturopathic Doctor -  Tucson, AZ">
            <a:extLst>
              <a:ext uri="{FF2B5EF4-FFF2-40B4-BE49-F238E27FC236}">
                <a16:creationId xmlns:a16="http://schemas.microsoft.com/office/drawing/2014/main" id="{829BA6B4-30F5-4D7D-10C3-594247AEE1F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85113" y="291696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arasites: Do You Have Them? | Dr. Lauren Deville, Naturopathic Doctor -  Tucson, AZ">
            <a:extLst>
              <a:ext uri="{FF2B5EF4-FFF2-40B4-BE49-F238E27FC236}">
                <a16:creationId xmlns:a16="http://schemas.microsoft.com/office/drawing/2014/main" id="{938124A7-FF72-178A-4271-47F8355AE29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20865" y="3013994"/>
            <a:ext cx="1797425" cy="140008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882B90A-F085-8364-D267-E016599466B9}"/>
              </a:ext>
            </a:extLst>
          </p:cNvPr>
          <p:cNvCxnSpPr>
            <a:cxnSpLocks/>
            <a:endCxn id="2" idx="0"/>
          </p:cNvCxnSpPr>
          <p:nvPr/>
        </p:nvCxnSpPr>
        <p:spPr>
          <a:xfrm flipV="1">
            <a:off x="4078258" y="1641558"/>
            <a:ext cx="1400085" cy="2073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106F93F-90D0-DD16-E3AE-64D1D0FB7F56}"/>
              </a:ext>
            </a:extLst>
          </p:cNvPr>
          <p:cNvCxnSpPr>
            <a:stCxn id="2" idx="0"/>
          </p:cNvCxnSpPr>
          <p:nvPr/>
        </p:nvCxnSpPr>
        <p:spPr>
          <a:xfrm flipH="1">
            <a:off x="2618289" y="1641557"/>
            <a:ext cx="2860055" cy="4874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8AA22F-5588-EBF4-6BE7-F44CDE4172DB}"/>
              </a:ext>
            </a:extLst>
          </p:cNvPr>
          <p:cNvCxnSpPr>
            <a:stCxn id="2" idx="0"/>
          </p:cNvCxnSpPr>
          <p:nvPr/>
        </p:nvCxnSpPr>
        <p:spPr>
          <a:xfrm flipH="1">
            <a:off x="1442524" y="1641556"/>
            <a:ext cx="4035819" cy="14943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37F189-1061-51EA-097A-CF3F7B1A934B}"/>
              </a:ext>
            </a:extLst>
          </p:cNvPr>
          <p:cNvCxnSpPr>
            <a:stCxn id="2" idx="0"/>
          </p:cNvCxnSpPr>
          <p:nvPr/>
        </p:nvCxnSpPr>
        <p:spPr>
          <a:xfrm flipH="1">
            <a:off x="2075817" y="1641556"/>
            <a:ext cx="3402527" cy="24601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475887-9DC8-4653-A9A2-6013D8A6A25D}"/>
              </a:ext>
            </a:extLst>
          </p:cNvPr>
          <p:cNvCxnSpPr>
            <a:stCxn id="2" idx="0"/>
          </p:cNvCxnSpPr>
          <p:nvPr/>
        </p:nvCxnSpPr>
        <p:spPr>
          <a:xfrm flipH="1">
            <a:off x="3579225" y="1641557"/>
            <a:ext cx="1899119" cy="23556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D7A4C24-95C7-3628-ED04-44F3DA2EE6D9}"/>
              </a:ext>
            </a:extLst>
          </p:cNvPr>
          <p:cNvCxnSpPr>
            <a:stCxn id="2" idx="2"/>
          </p:cNvCxnSpPr>
          <p:nvPr/>
        </p:nvCxnSpPr>
        <p:spPr>
          <a:xfrm flipH="1" flipV="1">
            <a:off x="3579225" y="3997235"/>
            <a:ext cx="1899119" cy="6564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AD8C76C-B9C6-1120-EE2D-802165A9490F}"/>
              </a:ext>
            </a:extLst>
          </p:cNvPr>
          <p:cNvCxnSpPr>
            <a:stCxn id="2" idx="2"/>
          </p:cNvCxnSpPr>
          <p:nvPr/>
        </p:nvCxnSpPr>
        <p:spPr>
          <a:xfrm flipH="1" flipV="1">
            <a:off x="2075817" y="4101738"/>
            <a:ext cx="3402527" cy="5519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9A510C7-D67C-BB4D-4234-A624D34D6536}"/>
              </a:ext>
            </a:extLst>
          </p:cNvPr>
          <p:cNvCxnSpPr>
            <a:stCxn id="2" idx="2"/>
          </p:cNvCxnSpPr>
          <p:nvPr/>
        </p:nvCxnSpPr>
        <p:spPr>
          <a:xfrm flipH="1" flipV="1">
            <a:off x="1442524" y="3135909"/>
            <a:ext cx="4035819" cy="151778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027E9E2-C309-4FA1-3EA9-85E36DC53E21}"/>
              </a:ext>
            </a:extLst>
          </p:cNvPr>
          <p:cNvCxnSpPr>
            <a:stCxn id="2" idx="2"/>
          </p:cNvCxnSpPr>
          <p:nvPr/>
        </p:nvCxnSpPr>
        <p:spPr>
          <a:xfrm flipH="1" flipV="1">
            <a:off x="2618289" y="2128982"/>
            <a:ext cx="2860055" cy="25247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C56C95-F2DC-E9C8-60A5-A9C011239EEA}"/>
              </a:ext>
            </a:extLst>
          </p:cNvPr>
          <p:cNvCxnSpPr>
            <a:stCxn id="2" idx="2"/>
          </p:cNvCxnSpPr>
          <p:nvPr/>
        </p:nvCxnSpPr>
        <p:spPr>
          <a:xfrm flipH="1" flipV="1">
            <a:off x="3984172" y="1949334"/>
            <a:ext cx="1494171" cy="270435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Right Brace 15">
            <a:extLst>
              <a:ext uri="{FF2B5EF4-FFF2-40B4-BE49-F238E27FC236}">
                <a16:creationId xmlns:a16="http://schemas.microsoft.com/office/drawing/2014/main" id="{EE49DDD8-DB2C-690A-D55D-DC3EAF67BAB0}"/>
              </a:ext>
            </a:extLst>
          </p:cNvPr>
          <p:cNvSpPr/>
          <p:nvPr/>
        </p:nvSpPr>
        <p:spPr>
          <a:xfrm>
            <a:off x="7027818" y="1654619"/>
            <a:ext cx="666207" cy="3012135"/>
          </a:xfrm>
          <a:prstGeom prst="rightBrace">
            <a:avLst>
              <a:gd name="adj1" fmla="val 8333"/>
              <a:gd name="adj2" fmla="val 50000"/>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1" name="TextBox 20">
            <a:extLst>
              <a:ext uri="{FF2B5EF4-FFF2-40B4-BE49-F238E27FC236}">
                <a16:creationId xmlns:a16="http://schemas.microsoft.com/office/drawing/2014/main" id="{27C83AC1-70B0-FC84-2A0F-FA25ED703C12}"/>
              </a:ext>
            </a:extLst>
          </p:cNvPr>
          <p:cNvSpPr txBox="1"/>
          <p:nvPr/>
        </p:nvSpPr>
        <p:spPr>
          <a:xfrm>
            <a:off x="7859160" y="1946101"/>
            <a:ext cx="3965411" cy="584775"/>
          </a:xfrm>
          <a:prstGeom prst="rect">
            <a:avLst/>
          </a:prstGeom>
          <a:noFill/>
        </p:spPr>
        <p:txBody>
          <a:bodyPr wrap="square">
            <a:spAutoFit/>
          </a:bodyPr>
          <a:lstStyle/>
          <a:p>
            <a:pPr algn="l"/>
            <a:r>
              <a:rPr lang="en-GB" sz="1600" dirty="0">
                <a:solidFill>
                  <a:srgbClr val="C9D1D9"/>
                </a:solidFill>
                <a:latin typeface="-apple-system"/>
              </a:rPr>
              <a:t>It is useful to have a representative genome sequence for each species:</a:t>
            </a:r>
          </a:p>
        </p:txBody>
      </p:sp>
      <p:sp>
        <p:nvSpPr>
          <p:cNvPr id="24" name="TextBox 23">
            <a:extLst>
              <a:ext uri="{FF2B5EF4-FFF2-40B4-BE49-F238E27FC236}">
                <a16:creationId xmlns:a16="http://schemas.microsoft.com/office/drawing/2014/main" id="{446BE00B-EE10-785A-E948-1E5F1CC184CE}"/>
              </a:ext>
            </a:extLst>
          </p:cNvPr>
          <p:cNvSpPr txBox="1"/>
          <p:nvPr/>
        </p:nvSpPr>
        <p:spPr>
          <a:xfrm>
            <a:off x="9993087" y="2991410"/>
            <a:ext cx="1831484" cy="338554"/>
          </a:xfrm>
          <a:prstGeom prst="rect">
            <a:avLst/>
          </a:prstGeom>
          <a:noFill/>
        </p:spPr>
        <p:txBody>
          <a:bodyPr wrap="square">
            <a:spAutoFit/>
          </a:bodyPr>
          <a:lstStyle/>
          <a:p>
            <a:pPr algn="l"/>
            <a:r>
              <a:rPr lang="en-GB" sz="1600" b="1" dirty="0">
                <a:solidFill>
                  <a:srgbClr val="C9D1D9"/>
                </a:solidFill>
                <a:latin typeface="-apple-system"/>
              </a:rPr>
              <a:t>Reference genome</a:t>
            </a:r>
          </a:p>
        </p:txBody>
      </p:sp>
      <p:pic>
        <p:nvPicPr>
          <p:cNvPr id="9218" name="Picture 2" descr="How Low Can the Price of a Next Generation DNA Sequencer Go?">
            <a:extLst>
              <a:ext uri="{FF2B5EF4-FFF2-40B4-BE49-F238E27FC236}">
                <a16:creationId xmlns:a16="http://schemas.microsoft.com/office/drawing/2014/main" id="{73F15575-4580-5113-AB7A-7235FFCDBFB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66615" y="2696640"/>
            <a:ext cx="1491615" cy="92809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33233C6-FAB7-9CB6-280B-DCC3857DCA66}"/>
              </a:ext>
            </a:extLst>
          </p:cNvPr>
          <p:cNvSpPr txBox="1"/>
          <p:nvPr/>
        </p:nvSpPr>
        <p:spPr>
          <a:xfrm>
            <a:off x="7866615" y="3637799"/>
            <a:ext cx="1589188" cy="338554"/>
          </a:xfrm>
          <a:prstGeom prst="rect">
            <a:avLst/>
          </a:prstGeom>
          <a:noFill/>
        </p:spPr>
        <p:txBody>
          <a:bodyPr wrap="square">
            <a:spAutoFit/>
          </a:bodyPr>
          <a:lstStyle/>
          <a:p>
            <a:pPr algn="l"/>
            <a:r>
              <a:rPr lang="en-GB" sz="1600" dirty="0">
                <a:solidFill>
                  <a:srgbClr val="C9D1D9"/>
                </a:solidFill>
                <a:latin typeface="-apple-system"/>
              </a:rPr>
              <a:t>DNA Sequencing</a:t>
            </a:r>
          </a:p>
        </p:txBody>
      </p:sp>
      <p:pic>
        <p:nvPicPr>
          <p:cNvPr id="9220" name="Picture 4">
            <a:extLst>
              <a:ext uri="{FF2B5EF4-FFF2-40B4-BE49-F238E27FC236}">
                <a16:creationId xmlns:a16="http://schemas.microsoft.com/office/drawing/2014/main" id="{4A18FCAE-C2B6-E207-8E1D-BB1D2A49396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21" t="26181" r="8607" b="68212"/>
          <a:stretch/>
        </p:blipFill>
        <p:spPr bwMode="auto">
          <a:xfrm>
            <a:off x="8015604" y="4546675"/>
            <a:ext cx="3965411" cy="1523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E3AC0295-0A0A-5750-85DC-2559A7E20AE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21" t="40938" r="8607" b="49472"/>
          <a:stretch/>
        </p:blipFill>
        <p:spPr bwMode="auto">
          <a:xfrm>
            <a:off x="8010381" y="4798318"/>
            <a:ext cx="3965411" cy="2606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A6B08145-FDCF-7BFA-430D-C507DED8A07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21" t="60263" r="8607" b="34130"/>
          <a:stretch/>
        </p:blipFill>
        <p:spPr bwMode="auto">
          <a:xfrm>
            <a:off x="8010381" y="5184363"/>
            <a:ext cx="3965411" cy="1524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0C751769-4A8C-A449-8A6F-730FF98BA31B}"/>
              </a:ext>
            </a:extLst>
          </p:cNvPr>
          <p:cNvSpPr txBox="1"/>
          <p:nvPr/>
        </p:nvSpPr>
        <p:spPr>
          <a:xfrm>
            <a:off x="7932003" y="5362340"/>
            <a:ext cx="4043788" cy="830997"/>
          </a:xfrm>
          <a:prstGeom prst="rect">
            <a:avLst/>
          </a:prstGeom>
          <a:noFill/>
        </p:spPr>
        <p:txBody>
          <a:bodyPr wrap="square">
            <a:spAutoFit/>
          </a:bodyPr>
          <a:lstStyle/>
          <a:p>
            <a:r>
              <a:rPr lang="en-GB" sz="1600" dirty="0">
                <a:solidFill>
                  <a:srgbClr val="C9D1D9"/>
                </a:solidFill>
                <a:latin typeface="-apple-system"/>
              </a:rPr>
              <a:t>We use the technique of sequencing shorter segments of chromosomes and piece them together like puzzle!</a:t>
            </a:r>
            <a:endParaRPr lang="en-US" sz="1600" dirty="0"/>
          </a:p>
        </p:txBody>
      </p:sp>
      <p:cxnSp>
        <p:nvCxnSpPr>
          <p:cNvPr id="44" name="Straight Arrow Connector 43">
            <a:extLst>
              <a:ext uri="{FF2B5EF4-FFF2-40B4-BE49-F238E27FC236}">
                <a16:creationId xmlns:a16="http://schemas.microsoft.com/office/drawing/2014/main" id="{F73FD51B-008C-ECA7-D750-9BA863E4B6C9}"/>
              </a:ext>
            </a:extLst>
          </p:cNvPr>
          <p:cNvCxnSpPr>
            <a:cxnSpLocks/>
          </p:cNvCxnSpPr>
          <p:nvPr/>
        </p:nvCxnSpPr>
        <p:spPr>
          <a:xfrm>
            <a:off x="8649293" y="3980747"/>
            <a:ext cx="669747" cy="18727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16B3E4A-53B5-C813-B7B9-12D48DCD5559}"/>
              </a:ext>
            </a:extLst>
          </p:cNvPr>
          <p:cNvCxnSpPr>
            <a:cxnSpLocks/>
            <a:endCxn id="24" idx="2"/>
          </p:cNvCxnSpPr>
          <p:nvPr/>
        </p:nvCxnSpPr>
        <p:spPr>
          <a:xfrm flipV="1">
            <a:off x="10411072" y="3329964"/>
            <a:ext cx="497757" cy="871953"/>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AD81557-8575-D41B-9BF6-8CB43EF56A06}"/>
              </a:ext>
            </a:extLst>
          </p:cNvPr>
          <p:cNvSpPr txBox="1"/>
          <p:nvPr/>
        </p:nvSpPr>
        <p:spPr>
          <a:xfrm>
            <a:off x="8994779" y="4188073"/>
            <a:ext cx="2097171" cy="338554"/>
          </a:xfrm>
          <a:prstGeom prst="rect">
            <a:avLst/>
          </a:prstGeom>
          <a:noFill/>
        </p:spPr>
        <p:txBody>
          <a:bodyPr wrap="square">
            <a:spAutoFit/>
          </a:bodyPr>
          <a:lstStyle/>
          <a:p>
            <a:pPr algn="l"/>
            <a:r>
              <a:rPr lang="en-GB" sz="1600" dirty="0">
                <a:solidFill>
                  <a:srgbClr val="C9D1D9"/>
                </a:solidFill>
                <a:latin typeface="-apple-system"/>
              </a:rPr>
              <a:t>Genome assembly</a:t>
            </a:r>
          </a:p>
        </p:txBody>
      </p:sp>
    </p:spTree>
    <p:extLst>
      <p:ext uri="{BB962C8B-B14F-4D97-AF65-F5344CB8AC3E}">
        <p14:creationId xmlns:p14="http://schemas.microsoft.com/office/powerpoint/2010/main" val="25616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E5E530-8A58-682B-F353-CDAAC33AAEE9}"/>
              </a:ext>
            </a:extLst>
          </p:cNvPr>
          <p:cNvSpPr/>
          <p:nvPr/>
        </p:nvSpPr>
        <p:spPr>
          <a:xfrm>
            <a:off x="5313575" y="287193"/>
            <a:ext cx="1564852" cy="523220"/>
          </a:xfrm>
          <a:prstGeom prst="rect">
            <a:avLst/>
          </a:prstGeom>
        </p:spPr>
        <p:txBody>
          <a:bodyPr wrap="none">
            <a:spAutoFit/>
          </a:bodyPr>
          <a:lstStyle/>
          <a:p>
            <a:r>
              <a:rPr lang="en-US" sz="2800" dirty="0">
                <a:solidFill>
                  <a:srgbClr val="C3D5E8"/>
                </a:solidFill>
                <a:latin typeface=""/>
              </a:rPr>
              <a:t>Genome</a:t>
            </a:r>
          </a:p>
        </p:txBody>
      </p:sp>
      <p:sp>
        <p:nvSpPr>
          <p:cNvPr id="6" name="TextBox 5">
            <a:extLst>
              <a:ext uri="{FF2B5EF4-FFF2-40B4-BE49-F238E27FC236}">
                <a16:creationId xmlns:a16="http://schemas.microsoft.com/office/drawing/2014/main" id="{CE9C4725-75FC-380B-48CC-DBC678FEAA8D}"/>
              </a:ext>
            </a:extLst>
          </p:cNvPr>
          <p:cNvSpPr txBox="1"/>
          <p:nvPr/>
        </p:nvSpPr>
        <p:spPr>
          <a:xfrm>
            <a:off x="3732275" y="918207"/>
            <a:ext cx="4727451" cy="307777"/>
          </a:xfrm>
          <a:prstGeom prst="rect">
            <a:avLst/>
          </a:prstGeom>
          <a:noFill/>
        </p:spPr>
        <p:txBody>
          <a:bodyPr wrap="square">
            <a:spAutoFit/>
          </a:bodyPr>
          <a:lstStyle/>
          <a:p>
            <a:pPr algn="ctr"/>
            <a:r>
              <a:rPr lang="en-GB" sz="1400" dirty="0">
                <a:solidFill>
                  <a:srgbClr val="C9D1D9"/>
                </a:solidFill>
                <a:latin typeface="-apple-system"/>
              </a:rPr>
              <a:t>A </a:t>
            </a:r>
            <a:r>
              <a:rPr lang="en-GB" sz="1400" b="1" dirty="0">
                <a:solidFill>
                  <a:srgbClr val="C9D1D9"/>
                </a:solidFill>
                <a:latin typeface="-apple-system"/>
              </a:rPr>
              <a:t>genome</a:t>
            </a:r>
            <a:r>
              <a:rPr lang="en-GB" sz="1400" dirty="0">
                <a:solidFill>
                  <a:srgbClr val="C9D1D9"/>
                </a:solidFill>
                <a:latin typeface="-apple-system"/>
              </a:rPr>
              <a:t> is an organism’s complete set of genetic material.</a:t>
            </a:r>
            <a:endParaRPr lang="en-US" sz="1400" dirty="0"/>
          </a:p>
        </p:txBody>
      </p:sp>
      <p:pic>
        <p:nvPicPr>
          <p:cNvPr id="2" name="Picture 2" descr="Genes made Easy | East London Genes &amp; Health">
            <a:extLst>
              <a:ext uri="{FF2B5EF4-FFF2-40B4-BE49-F238E27FC236}">
                <a16:creationId xmlns:a16="http://schemas.microsoft.com/office/drawing/2014/main" id="{1FAADA7C-172E-AB09-76F8-1B2A6AB79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58" y="1641557"/>
            <a:ext cx="2800169" cy="3012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rasites: Do You Have Them? | Dr. Lauren Deville, Naturopathic Doctor -  Tucson, AZ">
            <a:extLst>
              <a:ext uri="{FF2B5EF4-FFF2-40B4-BE49-F238E27FC236}">
                <a16:creationId xmlns:a16="http://schemas.microsoft.com/office/drawing/2014/main" id="{D8EED4F1-AD8F-5277-4E3D-0EEA51AC5F23}"/>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1052" y="2281382"/>
            <a:ext cx="1797425" cy="140008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558936B-812C-5088-6658-AF2A33A41961}"/>
              </a:ext>
            </a:extLst>
          </p:cNvPr>
          <p:cNvSpPr/>
          <p:nvPr/>
        </p:nvSpPr>
        <p:spPr>
          <a:xfrm>
            <a:off x="2833771" y="3429002"/>
            <a:ext cx="105372" cy="4571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2" name="Straight Connector 21">
            <a:extLst>
              <a:ext uri="{FF2B5EF4-FFF2-40B4-BE49-F238E27FC236}">
                <a16:creationId xmlns:a16="http://schemas.microsoft.com/office/drawing/2014/main" id="{A7AA0D3A-191F-442B-9EE3-29D0B1E09342}"/>
              </a:ext>
            </a:extLst>
          </p:cNvPr>
          <p:cNvCxnSpPr>
            <a:endCxn id="2" idx="0"/>
          </p:cNvCxnSpPr>
          <p:nvPr/>
        </p:nvCxnSpPr>
        <p:spPr>
          <a:xfrm flipV="1">
            <a:off x="2939145" y="1641557"/>
            <a:ext cx="2539199" cy="17874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47B191-81A7-1C52-574C-5DAEF701BF19}"/>
              </a:ext>
            </a:extLst>
          </p:cNvPr>
          <p:cNvCxnSpPr>
            <a:cxnSpLocks/>
            <a:endCxn id="2" idx="2"/>
          </p:cNvCxnSpPr>
          <p:nvPr/>
        </p:nvCxnSpPr>
        <p:spPr>
          <a:xfrm>
            <a:off x="2886458" y="3507110"/>
            <a:ext cx="2591885" cy="1146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6DFEF37-B4E5-500F-28DC-3FB87AE52018}"/>
              </a:ext>
            </a:extLst>
          </p:cNvPr>
          <p:cNvSpPr txBox="1"/>
          <p:nvPr/>
        </p:nvSpPr>
        <p:spPr>
          <a:xfrm>
            <a:off x="1284249" y="4908669"/>
            <a:ext cx="4896055" cy="584775"/>
          </a:xfrm>
          <a:prstGeom prst="rect">
            <a:avLst/>
          </a:prstGeom>
          <a:noFill/>
        </p:spPr>
        <p:txBody>
          <a:bodyPr wrap="square">
            <a:spAutoFit/>
          </a:bodyPr>
          <a:lstStyle/>
          <a:p>
            <a:pPr algn="ctr"/>
            <a:r>
              <a:rPr lang="en-GB" sz="1600" dirty="0">
                <a:solidFill>
                  <a:srgbClr val="C9D1D9"/>
                </a:solidFill>
                <a:latin typeface="-apple-system"/>
              </a:rPr>
              <a:t>The genomes of individuals of the same species will be very similar!</a:t>
            </a:r>
            <a:endParaRPr lang="en-US" sz="1600" dirty="0"/>
          </a:p>
        </p:txBody>
      </p:sp>
      <p:pic>
        <p:nvPicPr>
          <p:cNvPr id="5" name="Picture 2" descr="Parasites: Do You Have Them? | Dr. Lauren Deville, Naturopathic Doctor -  Tucson, AZ">
            <a:extLst>
              <a:ext uri="{FF2B5EF4-FFF2-40B4-BE49-F238E27FC236}">
                <a16:creationId xmlns:a16="http://schemas.microsoft.com/office/drawing/2014/main" id="{4F445E75-9014-8799-6D5D-A24CA638A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577" y="107209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arasites: Do You Have Them? | Dr. Lauren Deville, Naturopathic Doctor -  Tucson, AZ">
            <a:extLst>
              <a:ext uri="{FF2B5EF4-FFF2-40B4-BE49-F238E27FC236}">
                <a16:creationId xmlns:a16="http://schemas.microsoft.com/office/drawing/2014/main" id="{168637AE-C9D9-248A-73DA-56D9860BEE0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22836" y="1957739"/>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arasites: Do You Have Them? | Dr. Lauren Deville, Naturopathic Doctor -  Tucson, AZ">
            <a:extLst>
              <a:ext uri="{FF2B5EF4-FFF2-40B4-BE49-F238E27FC236}">
                <a16:creationId xmlns:a16="http://schemas.microsoft.com/office/drawing/2014/main" id="{EF4075DD-195E-6173-C3DC-13AC20E6FE6C}"/>
              </a:ext>
            </a:extLst>
          </p:cNvPr>
          <p:cNvPicPr>
            <a:picLocks noChangeAspect="1" noChangeArrowheads="1"/>
          </p:cNvPicPr>
          <p:nvPr/>
        </p:nvPicPr>
        <p:blipFill>
          <a:blip r:embed="rId7">
            <a:extLst>
              <a:ext uri="{BEBA8EAE-BF5A-486C-A8C5-ECC9F3942E4B}">
                <a14:imgProps xmlns:a14="http://schemas.microsoft.com/office/drawing/2010/main">
                  <a14:imgLayer r:embed="rId6">
                    <a14:imgEffect>
                      <a14:artisticPencilGrayscale/>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18289" y="72889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arasites: Do You Have Them? | Dr. Lauren Deville, Naturopathic Doctor -  Tucson, AZ">
            <a:extLst>
              <a:ext uri="{FF2B5EF4-FFF2-40B4-BE49-F238E27FC236}">
                <a16:creationId xmlns:a16="http://schemas.microsoft.com/office/drawing/2014/main" id="{829BA6B4-30F5-4D7D-10C3-594247AEE1F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85113" y="2916965"/>
            <a:ext cx="1797425" cy="14000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arasites: Do You Have Them? | Dr. Lauren Deville, Naturopathic Doctor -  Tucson, AZ">
            <a:extLst>
              <a:ext uri="{FF2B5EF4-FFF2-40B4-BE49-F238E27FC236}">
                <a16:creationId xmlns:a16="http://schemas.microsoft.com/office/drawing/2014/main" id="{938124A7-FF72-178A-4271-47F8355AE29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820865" y="3013994"/>
            <a:ext cx="1797425" cy="140008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882B90A-F085-8364-D267-E016599466B9}"/>
              </a:ext>
            </a:extLst>
          </p:cNvPr>
          <p:cNvCxnSpPr>
            <a:cxnSpLocks/>
            <a:endCxn id="2" idx="0"/>
          </p:cNvCxnSpPr>
          <p:nvPr/>
        </p:nvCxnSpPr>
        <p:spPr>
          <a:xfrm flipV="1">
            <a:off x="4078258" y="1641558"/>
            <a:ext cx="1400085" cy="2073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106F93F-90D0-DD16-E3AE-64D1D0FB7F56}"/>
              </a:ext>
            </a:extLst>
          </p:cNvPr>
          <p:cNvCxnSpPr>
            <a:stCxn id="2" idx="0"/>
          </p:cNvCxnSpPr>
          <p:nvPr/>
        </p:nvCxnSpPr>
        <p:spPr>
          <a:xfrm flipH="1">
            <a:off x="2618289" y="1641557"/>
            <a:ext cx="2860055" cy="4874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B8AA22F-5588-EBF4-6BE7-F44CDE4172DB}"/>
              </a:ext>
            </a:extLst>
          </p:cNvPr>
          <p:cNvCxnSpPr>
            <a:stCxn id="2" idx="0"/>
          </p:cNvCxnSpPr>
          <p:nvPr/>
        </p:nvCxnSpPr>
        <p:spPr>
          <a:xfrm flipH="1">
            <a:off x="1442524" y="1641556"/>
            <a:ext cx="4035819" cy="149435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37F189-1061-51EA-097A-CF3F7B1A934B}"/>
              </a:ext>
            </a:extLst>
          </p:cNvPr>
          <p:cNvCxnSpPr>
            <a:stCxn id="2" idx="0"/>
          </p:cNvCxnSpPr>
          <p:nvPr/>
        </p:nvCxnSpPr>
        <p:spPr>
          <a:xfrm flipH="1">
            <a:off x="2075817" y="1641556"/>
            <a:ext cx="3402527" cy="24601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475887-9DC8-4653-A9A2-6013D8A6A25D}"/>
              </a:ext>
            </a:extLst>
          </p:cNvPr>
          <p:cNvCxnSpPr>
            <a:stCxn id="2" idx="0"/>
          </p:cNvCxnSpPr>
          <p:nvPr/>
        </p:nvCxnSpPr>
        <p:spPr>
          <a:xfrm flipH="1">
            <a:off x="3579225" y="1641557"/>
            <a:ext cx="1899119" cy="235567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D7A4C24-95C7-3628-ED04-44F3DA2EE6D9}"/>
              </a:ext>
            </a:extLst>
          </p:cNvPr>
          <p:cNvCxnSpPr>
            <a:stCxn id="2" idx="2"/>
          </p:cNvCxnSpPr>
          <p:nvPr/>
        </p:nvCxnSpPr>
        <p:spPr>
          <a:xfrm flipH="1" flipV="1">
            <a:off x="3579225" y="3997235"/>
            <a:ext cx="1899119" cy="6564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AD8C76C-B9C6-1120-EE2D-802165A9490F}"/>
              </a:ext>
            </a:extLst>
          </p:cNvPr>
          <p:cNvCxnSpPr>
            <a:stCxn id="2" idx="2"/>
          </p:cNvCxnSpPr>
          <p:nvPr/>
        </p:nvCxnSpPr>
        <p:spPr>
          <a:xfrm flipH="1" flipV="1">
            <a:off x="2075817" y="4101738"/>
            <a:ext cx="3402527" cy="55195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9A510C7-D67C-BB4D-4234-A624D34D6536}"/>
              </a:ext>
            </a:extLst>
          </p:cNvPr>
          <p:cNvCxnSpPr>
            <a:stCxn id="2" idx="2"/>
          </p:cNvCxnSpPr>
          <p:nvPr/>
        </p:nvCxnSpPr>
        <p:spPr>
          <a:xfrm flipH="1" flipV="1">
            <a:off x="1442524" y="3135909"/>
            <a:ext cx="4035819" cy="151778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027E9E2-C309-4FA1-3EA9-85E36DC53E21}"/>
              </a:ext>
            </a:extLst>
          </p:cNvPr>
          <p:cNvCxnSpPr>
            <a:stCxn id="2" idx="2"/>
          </p:cNvCxnSpPr>
          <p:nvPr/>
        </p:nvCxnSpPr>
        <p:spPr>
          <a:xfrm flipH="1" flipV="1">
            <a:off x="2618289" y="2128982"/>
            <a:ext cx="2860055" cy="25247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C56C95-F2DC-E9C8-60A5-A9C011239EEA}"/>
              </a:ext>
            </a:extLst>
          </p:cNvPr>
          <p:cNvCxnSpPr>
            <a:stCxn id="2" idx="2"/>
          </p:cNvCxnSpPr>
          <p:nvPr/>
        </p:nvCxnSpPr>
        <p:spPr>
          <a:xfrm flipH="1" flipV="1">
            <a:off x="3984172" y="1949334"/>
            <a:ext cx="1494171" cy="270435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Right Brace 15">
            <a:extLst>
              <a:ext uri="{FF2B5EF4-FFF2-40B4-BE49-F238E27FC236}">
                <a16:creationId xmlns:a16="http://schemas.microsoft.com/office/drawing/2014/main" id="{EE49DDD8-DB2C-690A-D55D-DC3EAF67BAB0}"/>
              </a:ext>
            </a:extLst>
          </p:cNvPr>
          <p:cNvSpPr/>
          <p:nvPr/>
        </p:nvSpPr>
        <p:spPr>
          <a:xfrm>
            <a:off x="7027818" y="1654619"/>
            <a:ext cx="666207" cy="3012135"/>
          </a:xfrm>
          <a:prstGeom prst="rightBrace">
            <a:avLst>
              <a:gd name="adj1" fmla="val 8333"/>
              <a:gd name="adj2" fmla="val 50000"/>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21" name="TextBox 20">
            <a:extLst>
              <a:ext uri="{FF2B5EF4-FFF2-40B4-BE49-F238E27FC236}">
                <a16:creationId xmlns:a16="http://schemas.microsoft.com/office/drawing/2014/main" id="{27C83AC1-70B0-FC84-2A0F-FA25ED703C12}"/>
              </a:ext>
            </a:extLst>
          </p:cNvPr>
          <p:cNvSpPr txBox="1"/>
          <p:nvPr/>
        </p:nvSpPr>
        <p:spPr>
          <a:xfrm>
            <a:off x="7859160" y="1946101"/>
            <a:ext cx="3965411" cy="584775"/>
          </a:xfrm>
          <a:prstGeom prst="rect">
            <a:avLst/>
          </a:prstGeom>
          <a:noFill/>
        </p:spPr>
        <p:txBody>
          <a:bodyPr wrap="square">
            <a:spAutoFit/>
          </a:bodyPr>
          <a:lstStyle/>
          <a:p>
            <a:pPr algn="l"/>
            <a:r>
              <a:rPr lang="en-GB" sz="1600" dirty="0">
                <a:solidFill>
                  <a:srgbClr val="C9D1D9"/>
                </a:solidFill>
                <a:latin typeface="-apple-system"/>
              </a:rPr>
              <a:t>It is useful to have a representative genome sequence for each species:</a:t>
            </a:r>
          </a:p>
        </p:txBody>
      </p:sp>
      <p:sp>
        <p:nvSpPr>
          <p:cNvPr id="24" name="TextBox 23">
            <a:extLst>
              <a:ext uri="{FF2B5EF4-FFF2-40B4-BE49-F238E27FC236}">
                <a16:creationId xmlns:a16="http://schemas.microsoft.com/office/drawing/2014/main" id="{446BE00B-EE10-785A-E948-1E5F1CC184CE}"/>
              </a:ext>
            </a:extLst>
          </p:cNvPr>
          <p:cNvSpPr txBox="1"/>
          <p:nvPr/>
        </p:nvSpPr>
        <p:spPr>
          <a:xfrm>
            <a:off x="9993087" y="2991410"/>
            <a:ext cx="1831484" cy="338554"/>
          </a:xfrm>
          <a:prstGeom prst="rect">
            <a:avLst/>
          </a:prstGeom>
          <a:noFill/>
        </p:spPr>
        <p:txBody>
          <a:bodyPr wrap="square">
            <a:spAutoFit/>
          </a:bodyPr>
          <a:lstStyle/>
          <a:p>
            <a:pPr algn="l"/>
            <a:r>
              <a:rPr lang="en-GB" sz="1600" b="1" dirty="0">
                <a:solidFill>
                  <a:srgbClr val="C9D1D9"/>
                </a:solidFill>
                <a:latin typeface="-apple-system"/>
              </a:rPr>
              <a:t>Reference genome</a:t>
            </a:r>
          </a:p>
        </p:txBody>
      </p:sp>
      <p:pic>
        <p:nvPicPr>
          <p:cNvPr id="9218" name="Picture 2" descr="How Low Can the Price of a Next Generation DNA Sequencer Go?">
            <a:extLst>
              <a:ext uri="{FF2B5EF4-FFF2-40B4-BE49-F238E27FC236}">
                <a16:creationId xmlns:a16="http://schemas.microsoft.com/office/drawing/2014/main" id="{73F15575-4580-5113-AB7A-7235FFCDBFB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66615" y="2696640"/>
            <a:ext cx="1491615" cy="92809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33233C6-FAB7-9CB6-280B-DCC3857DCA66}"/>
              </a:ext>
            </a:extLst>
          </p:cNvPr>
          <p:cNvSpPr txBox="1"/>
          <p:nvPr/>
        </p:nvSpPr>
        <p:spPr>
          <a:xfrm>
            <a:off x="7866615" y="3637799"/>
            <a:ext cx="1589188" cy="338554"/>
          </a:xfrm>
          <a:prstGeom prst="rect">
            <a:avLst/>
          </a:prstGeom>
          <a:noFill/>
        </p:spPr>
        <p:txBody>
          <a:bodyPr wrap="square">
            <a:spAutoFit/>
          </a:bodyPr>
          <a:lstStyle/>
          <a:p>
            <a:pPr algn="l"/>
            <a:r>
              <a:rPr lang="en-GB" sz="1600" dirty="0">
                <a:solidFill>
                  <a:srgbClr val="C9D1D9"/>
                </a:solidFill>
                <a:latin typeface="-apple-system"/>
              </a:rPr>
              <a:t>DNA Sequencing</a:t>
            </a:r>
          </a:p>
        </p:txBody>
      </p:sp>
      <p:pic>
        <p:nvPicPr>
          <p:cNvPr id="9220" name="Picture 4">
            <a:extLst>
              <a:ext uri="{FF2B5EF4-FFF2-40B4-BE49-F238E27FC236}">
                <a16:creationId xmlns:a16="http://schemas.microsoft.com/office/drawing/2014/main" id="{4A18FCAE-C2B6-E207-8E1D-BB1D2A49396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21" t="26181" r="8607" b="68212"/>
          <a:stretch/>
        </p:blipFill>
        <p:spPr bwMode="auto">
          <a:xfrm>
            <a:off x="8015604" y="4546675"/>
            <a:ext cx="3965411" cy="1523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E3AC0295-0A0A-5750-85DC-2559A7E20AE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21" t="40938" r="8607" b="49472"/>
          <a:stretch/>
        </p:blipFill>
        <p:spPr bwMode="auto">
          <a:xfrm>
            <a:off x="8010381" y="4798318"/>
            <a:ext cx="3965411" cy="2606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a:extLst>
              <a:ext uri="{FF2B5EF4-FFF2-40B4-BE49-F238E27FC236}">
                <a16:creationId xmlns:a16="http://schemas.microsoft.com/office/drawing/2014/main" id="{A6B08145-FDCF-7BFA-430D-C507DED8A07E}"/>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9321" t="60263" r="8607" b="34130"/>
          <a:stretch/>
        </p:blipFill>
        <p:spPr bwMode="auto">
          <a:xfrm>
            <a:off x="8010381" y="5184363"/>
            <a:ext cx="3965411" cy="1524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0C751769-4A8C-A449-8A6F-730FF98BA31B}"/>
              </a:ext>
            </a:extLst>
          </p:cNvPr>
          <p:cNvSpPr txBox="1"/>
          <p:nvPr/>
        </p:nvSpPr>
        <p:spPr>
          <a:xfrm>
            <a:off x="7932003" y="5362340"/>
            <a:ext cx="4043788" cy="830997"/>
          </a:xfrm>
          <a:prstGeom prst="rect">
            <a:avLst/>
          </a:prstGeom>
          <a:noFill/>
        </p:spPr>
        <p:txBody>
          <a:bodyPr wrap="square">
            <a:spAutoFit/>
          </a:bodyPr>
          <a:lstStyle/>
          <a:p>
            <a:r>
              <a:rPr lang="en-GB" sz="1600" dirty="0">
                <a:solidFill>
                  <a:srgbClr val="C9D1D9"/>
                </a:solidFill>
                <a:latin typeface="-apple-system"/>
              </a:rPr>
              <a:t>We use the technique of sequencing shorter segments of chromosomes and piece them together like puzzle!</a:t>
            </a:r>
            <a:endParaRPr lang="en-US" sz="1600" dirty="0"/>
          </a:p>
        </p:txBody>
      </p:sp>
      <p:cxnSp>
        <p:nvCxnSpPr>
          <p:cNvPr id="44" name="Straight Arrow Connector 43">
            <a:extLst>
              <a:ext uri="{FF2B5EF4-FFF2-40B4-BE49-F238E27FC236}">
                <a16:creationId xmlns:a16="http://schemas.microsoft.com/office/drawing/2014/main" id="{F73FD51B-008C-ECA7-D750-9BA863E4B6C9}"/>
              </a:ext>
            </a:extLst>
          </p:cNvPr>
          <p:cNvCxnSpPr>
            <a:cxnSpLocks/>
          </p:cNvCxnSpPr>
          <p:nvPr/>
        </p:nvCxnSpPr>
        <p:spPr>
          <a:xfrm>
            <a:off x="8649293" y="3980747"/>
            <a:ext cx="669747" cy="18727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16B3E4A-53B5-C813-B7B9-12D48DCD5559}"/>
              </a:ext>
            </a:extLst>
          </p:cNvPr>
          <p:cNvCxnSpPr>
            <a:cxnSpLocks/>
            <a:endCxn id="24" idx="2"/>
          </p:cNvCxnSpPr>
          <p:nvPr/>
        </p:nvCxnSpPr>
        <p:spPr>
          <a:xfrm flipV="1">
            <a:off x="10411072" y="3329964"/>
            <a:ext cx="497757" cy="871953"/>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AD81557-8575-D41B-9BF6-8CB43EF56A06}"/>
              </a:ext>
            </a:extLst>
          </p:cNvPr>
          <p:cNvSpPr txBox="1"/>
          <p:nvPr/>
        </p:nvSpPr>
        <p:spPr>
          <a:xfrm>
            <a:off x="8994779" y="4188073"/>
            <a:ext cx="2097171" cy="338554"/>
          </a:xfrm>
          <a:prstGeom prst="rect">
            <a:avLst/>
          </a:prstGeom>
          <a:noFill/>
        </p:spPr>
        <p:txBody>
          <a:bodyPr wrap="square">
            <a:spAutoFit/>
          </a:bodyPr>
          <a:lstStyle/>
          <a:p>
            <a:pPr algn="l"/>
            <a:r>
              <a:rPr lang="en-GB" sz="1600" dirty="0">
                <a:solidFill>
                  <a:srgbClr val="C9D1D9"/>
                </a:solidFill>
                <a:latin typeface="-apple-system"/>
              </a:rPr>
              <a:t>Genome assembly</a:t>
            </a:r>
          </a:p>
        </p:txBody>
      </p:sp>
    </p:spTree>
    <p:extLst>
      <p:ext uri="{BB962C8B-B14F-4D97-AF65-F5344CB8AC3E}">
        <p14:creationId xmlns:p14="http://schemas.microsoft.com/office/powerpoint/2010/main" val="344511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E5E530-8A58-682B-F353-CDAAC33AAEE9}"/>
              </a:ext>
            </a:extLst>
          </p:cNvPr>
          <p:cNvSpPr/>
          <p:nvPr/>
        </p:nvSpPr>
        <p:spPr>
          <a:xfrm>
            <a:off x="5313575" y="287193"/>
            <a:ext cx="1564852" cy="523220"/>
          </a:xfrm>
          <a:prstGeom prst="rect">
            <a:avLst/>
          </a:prstGeom>
        </p:spPr>
        <p:txBody>
          <a:bodyPr wrap="none">
            <a:spAutoFit/>
          </a:bodyPr>
          <a:lstStyle/>
          <a:p>
            <a:r>
              <a:rPr lang="en-US" sz="2800" dirty="0">
                <a:solidFill>
                  <a:srgbClr val="C3D5E8"/>
                </a:solidFill>
                <a:latin typeface=""/>
              </a:rPr>
              <a:t>Genome</a:t>
            </a:r>
          </a:p>
        </p:txBody>
      </p:sp>
      <p:pic>
        <p:nvPicPr>
          <p:cNvPr id="30" name="Picture 29">
            <a:extLst>
              <a:ext uri="{FF2B5EF4-FFF2-40B4-BE49-F238E27FC236}">
                <a16:creationId xmlns:a16="http://schemas.microsoft.com/office/drawing/2014/main" id="{4AEC3D12-E4E3-A2EF-AA57-E144D1FE8C94}"/>
              </a:ext>
            </a:extLst>
          </p:cNvPr>
          <p:cNvPicPr>
            <a:picLocks noChangeAspect="1"/>
          </p:cNvPicPr>
          <p:nvPr/>
        </p:nvPicPr>
        <p:blipFill>
          <a:blip r:embed="rId3"/>
          <a:stretch>
            <a:fillRect/>
          </a:stretch>
        </p:blipFill>
        <p:spPr>
          <a:xfrm>
            <a:off x="2178938" y="1203633"/>
            <a:ext cx="7834124" cy="5008703"/>
          </a:xfrm>
          <a:prstGeom prst="rect">
            <a:avLst/>
          </a:prstGeom>
        </p:spPr>
      </p:pic>
    </p:spTree>
    <p:extLst>
      <p:ext uri="{BB962C8B-B14F-4D97-AF65-F5344CB8AC3E}">
        <p14:creationId xmlns:p14="http://schemas.microsoft.com/office/powerpoint/2010/main" val="62170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4C358E9-3737-2447-A63A-1F58F95AE8AD}"/>
              </a:ext>
            </a:extLst>
          </p:cNvPr>
          <p:cNvPicPr>
            <a:picLocks noChangeAspect="1"/>
          </p:cNvPicPr>
          <p:nvPr/>
        </p:nvPicPr>
        <p:blipFill>
          <a:blip r:embed="rId3"/>
          <a:stretch>
            <a:fillRect/>
          </a:stretch>
        </p:blipFill>
        <p:spPr>
          <a:xfrm>
            <a:off x="4394600" y="229509"/>
            <a:ext cx="3402800" cy="625424"/>
          </a:xfrm>
          <a:prstGeom prst="rect">
            <a:avLst/>
          </a:prstGeom>
        </p:spPr>
      </p:pic>
      <p:sp>
        <p:nvSpPr>
          <p:cNvPr id="8" name="Rectangle 7">
            <a:extLst>
              <a:ext uri="{FF2B5EF4-FFF2-40B4-BE49-F238E27FC236}">
                <a16:creationId xmlns:a16="http://schemas.microsoft.com/office/drawing/2014/main" id="{B635D5C2-2477-6442-9E4E-E455D55AEC84}"/>
              </a:ext>
            </a:extLst>
          </p:cNvPr>
          <p:cNvSpPr/>
          <p:nvPr/>
        </p:nvSpPr>
        <p:spPr>
          <a:xfrm>
            <a:off x="2099891" y="3684132"/>
            <a:ext cx="960519" cy="307777"/>
          </a:xfrm>
          <a:prstGeom prst="rect">
            <a:avLst/>
          </a:prstGeom>
        </p:spPr>
        <p:txBody>
          <a:bodyPr wrap="none">
            <a:spAutoFit/>
          </a:bodyPr>
          <a:lstStyle/>
          <a:p>
            <a:pPr algn="ctr"/>
            <a:r>
              <a:rPr lang="en-US" sz="1400" dirty="0">
                <a:solidFill>
                  <a:srgbClr val="86A7BB"/>
                </a:solidFill>
                <a:latin typeface=""/>
              </a:rPr>
              <a:t>Genomes</a:t>
            </a:r>
          </a:p>
        </p:txBody>
      </p:sp>
      <p:sp>
        <p:nvSpPr>
          <p:cNvPr id="14" name="Rounded Rectangle 13">
            <a:extLst>
              <a:ext uri="{FF2B5EF4-FFF2-40B4-BE49-F238E27FC236}">
                <a16:creationId xmlns:a16="http://schemas.microsoft.com/office/drawing/2014/main" id="{C822D3C7-B887-E74B-9A77-06A493A3ABB6}"/>
              </a:ext>
            </a:extLst>
          </p:cNvPr>
          <p:cNvSpPr/>
          <p:nvPr/>
        </p:nvSpPr>
        <p:spPr>
          <a:xfrm>
            <a:off x="3705675" y="1847465"/>
            <a:ext cx="3326860" cy="4046707"/>
          </a:xfrm>
          <a:prstGeom prst="roundRect">
            <a:avLst>
              <a:gd name="adj" fmla="val 3022"/>
            </a:avLst>
          </a:prstGeom>
          <a:solidFill>
            <a:srgbClr val="C3D5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Rounded Rectangle 27">
            <a:extLst>
              <a:ext uri="{FF2B5EF4-FFF2-40B4-BE49-F238E27FC236}">
                <a16:creationId xmlns:a16="http://schemas.microsoft.com/office/drawing/2014/main" id="{68A5F0B4-DFE2-EC47-9001-5EC4D0E58E43}"/>
              </a:ext>
            </a:extLst>
          </p:cNvPr>
          <p:cNvSpPr/>
          <p:nvPr/>
        </p:nvSpPr>
        <p:spPr>
          <a:xfrm>
            <a:off x="3705675" y="2205768"/>
            <a:ext cx="3326860" cy="3829329"/>
          </a:xfrm>
          <a:prstGeom prst="roundRect">
            <a:avLst>
              <a:gd name="adj" fmla="val 3022"/>
            </a:avLst>
          </a:prstGeom>
          <a:solidFill>
            <a:srgbClr val="86A7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Rectangle 28">
            <a:extLst>
              <a:ext uri="{FF2B5EF4-FFF2-40B4-BE49-F238E27FC236}">
                <a16:creationId xmlns:a16="http://schemas.microsoft.com/office/drawing/2014/main" id="{4C552A1C-BF06-8E47-933A-5543D32B6F6A}"/>
              </a:ext>
            </a:extLst>
          </p:cNvPr>
          <p:cNvSpPr/>
          <p:nvPr/>
        </p:nvSpPr>
        <p:spPr>
          <a:xfrm>
            <a:off x="4833542" y="1841952"/>
            <a:ext cx="1071126" cy="307777"/>
          </a:xfrm>
          <a:prstGeom prst="rect">
            <a:avLst/>
          </a:prstGeom>
        </p:spPr>
        <p:txBody>
          <a:bodyPr wrap="none">
            <a:spAutoFit/>
          </a:bodyPr>
          <a:lstStyle/>
          <a:p>
            <a:pPr algn="ctr"/>
            <a:r>
              <a:rPr lang="en-US" sz="1400" dirty="0">
                <a:solidFill>
                  <a:srgbClr val="0C2E5C"/>
                </a:solidFill>
                <a:latin typeface=""/>
              </a:rPr>
              <a:t>Processing</a:t>
            </a:r>
          </a:p>
        </p:txBody>
      </p:sp>
      <p:sp>
        <p:nvSpPr>
          <p:cNvPr id="16" name="Rectangle 15">
            <a:extLst>
              <a:ext uri="{FF2B5EF4-FFF2-40B4-BE49-F238E27FC236}">
                <a16:creationId xmlns:a16="http://schemas.microsoft.com/office/drawing/2014/main" id="{FD26822B-58B2-6441-83F9-E1F0BF8CB99E}"/>
              </a:ext>
            </a:extLst>
          </p:cNvPr>
          <p:cNvSpPr/>
          <p:nvPr/>
        </p:nvSpPr>
        <p:spPr>
          <a:xfrm>
            <a:off x="4089237" y="2307184"/>
            <a:ext cx="2559739" cy="3972882"/>
          </a:xfrm>
          <a:prstGeom prst="rect">
            <a:avLst/>
          </a:prstGeom>
        </p:spPr>
        <p:txBody>
          <a:bodyPr wrap="square">
            <a:spAutoFit/>
          </a:bodyPr>
          <a:lstStyle/>
          <a:p>
            <a:pPr>
              <a:lnSpc>
                <a:spcPts val="1880"/>
              </a:lnSpc>
            </a:pPr>
            <a:r>
              <a:rPr lang="en-US" sz="1400" dirty="0">
                <a:latin typeface="Raleway" pitchFamily="2" charset="77"/>
              </a:rPr>
              <a:t>Compara </a:t>
            </a:r>
          </a:p>
          <a:p>
            <a:pPr>
              <a:lnSpc>
                <a:spcPts val="1880"/>
              </a:lnSpc>
            </a:pPr>
            <a:r>
              <a:rPr lang="en-US" sz="1400" dirty="0">
                <a:latin typeface="Raleway" pitchFamily="2" charset="77"/>
              </a:rPr>
              <a:t>Repeat Modeler</a:t>
            </a:r>
          </a:p>
          <a:p>
            <a:pPr>
              <a:lnSpc>
                <a:spcPts val="1880"/>
              </a:lnSpc>
            </a:pPr>
            <a:r>
              <a:rPr lang="en-US" sz="1400" dirty="0">
                <a:latin typeface="Raleway" pitchFamily="2" charset="77"/>
              </a:rPr>
              <a:t>BUSCO score calculation</a:t>
            </a:r>
          </a:p>
          <a:p>
            <a:pPr>
              <a:lnSpc>
                <a:spcPts val="1880"/>
              </a:lnSpc>
            </a:pPr>
            <a:r>
              <a:rPr lang="en-US" sz="1400" dirty="0">
                <a:latin typeface="Raleway" pitchFamily="2" charset="77"/>
              </a:rPr>
              <a:t>DNA features </a:t>
            </a:r>
          </a:p>
          <a:p>
            <a:pPr>
              <a:lnSpc>
                <a:spcPts val="1880"/>
              </a:lnSpc>
            </a:pPr>
            <a:r>
              <a:rPr lang="en-US" sz="1400" dirty="0">
                <a:latin typeface="Raleway" pitchFamily="2" charset="77"/>
              </a:rPr>
              <a:t>RNA features</a:t>
            </a:r>
          </a:p>
          <a:p>
            <a:pPr>
              <a:lnSpc>
                <a:spcPts val="1880"/>
              </a:lnSpc>
            </a:pPr>
            <a:r>
              <a:rPr lang="en-US" sz="1400" dirty="0">
                <a:latin typeface="Raleway" pitchFamily="2" charset="77"/>
              </a:rPr>
              <a:t>Analysis descriptions </a:t>
            </a:r>
          </a:p>
          <a:p>
            <a:pPr>
              <a:lnSpc>
                <a:spcPts val="1880"/>
              </a:lnSpc>
            </a:pPr>
            <a:r>
              <a:rPr lang="en-US" sz="1400" dirty="0">
                <a:latin typeface="Raleway" pitchFamily="2" charset="77"/>
              </a:rPr>
              <a:t>Xrefs </a:t>
            </a:r>
          </a:p>
          <a:p>
            <a:pPr>
              <a:lnSpc>
                <a:spcPts val="1880"/>
              </a:lnSpc>
            </a:pPr>
            <a:r>
              <a:rPr lang="en-US" sz="1400" dirty="0">
                <a:latin typeface="Raleway" pitchFamily="2" charset="77"/>
              </a:rPr>
              <a:t>GPAD load </a:t>
            </a:r>
          </a:p>
          <a:p>
            <a:pPr>
              <a:lnSpc>
                <a:spcPts val="1880"/>
              </a:lnSpc>
            </a:pPr>
            <a:r>
              <a:rPr lang="en-US" sz="1400" dirty="0">
                <a:latin typeface="Raleway" pitchFamily="2" charset="77"/>
              </a:rPr>
              <a:t>Core statistics </a:t>
            </a:r>
          </a:p>
          <a:p>
            <a:pPr>
              <a:lnSpc>
                <a:spcPts val="1880"/>
              </a:lnSpc>
            </a:pPr>
            <a:r>
              <a:rPr lang="en-US" sz="1400" dirty="0">
                <a:latin typeface="Raleway" pitchFamily="2" charset="77"/>
              </a:rPr>
              <a:t>Protein features </a:t>
            </a:r>
          </a:p>
          <a:p>
            <a:pPr>
              <a:lnSpc>
                <a:spcPts val="1880"/>
              </a:lnSpc>
            </a:pPr>
            <a:r>
              <a:rPr lang="en-US" sz="1400" dirty="0">
                <a:latin typeface="Raleway" pitchFamily="2" charset="77"/>
              </a:rPr>
              <a:t>FIle dumps </a:t>
            </a:r>
          </a:p>
          <a:p>
            <a:pPr>
              <a:lnSpc>
                <a:spcPts val="1880"/>
              </a:lnSpc>
            </a:pPr>
            <a:r>
              <a:rPr lang="en-US" sz="1400" dirty="0">
                <a:latin typeface="Raleway" pitchFamily="2" charset="77"/>
              </a:rPr>
              <a:t>BioMart</a:t>
            </a:r>
          </a:p>
          <a:p>
            <a:pPr>
              <a:lnSpc>
                <a:spcPts val="1880"/>
              </a:lnSpc>
            </a:pPr>
            <a:r>
              <a:rPr lang="en-US" sz="1400" dirty="0">
                <a:latin typeface="Raleway" pitchFamily="2" charset="77"/>
              </a:rPr>
              <a:t>Gene expression studies</a:t>
            </a:r>
          </a:p>
          <a:p>
            <a:pPr>
              <a:lnSpc>
                <a:spcPts val="1880"/>
              </a:lnSpc>
            </a:pPr>
            <a:r>
              <a:rPr lang="en-US" sz="1400" dirty="0">
                <a:latin typeface="Raleway" pitchFamily="2" charset="77"/>
              </a:rPr>
              <a:t>Jbrowse</a:t>
            </a:r>
          </a:p>
          <a:p>
            <a:pPr>
              <a:lnSpc>
                <a:spcPts val="1880"/>
              </a:lnSpc>
            </a:pPr>
            <a:r>
              <a:rPr lang="en-US" sz="1400" dirty="0">
                <a:latin typeface="Raleway" pitchFamily="2" charset="77"/>
              </a:rPr>
              <a:t>AlphaFold</a:t>
            </a:r>
          </a:p>
          <a:p>
            <a:pPr>
              <a:lnSpc>
                <a:spcPts val="1880"/>
              </a:lnSpc>
            </a:pPr>
            <a:endParaRPr lang="en-US" sz="1400" dirty="0">
              <a:latin typeface="Raleway" pitchFamily="2" charset="77"/>
            </a:endParaRPr>
          </a:p>
        </p:txBody>
      </p:sp>
      <p:pic>
        <p:nvPicPr>
          <p:cNvPr id="45" name="Picture 2" descr="Ensembl Genomes">
            <a:extLst>
              <a:ext uri="{FF2B5EF4-FFF2-40B4-BE49-F238E27FC236}">
                <a16:creationId xmlns:a16="http://schemas.microsoft.com/office/drawing/2014/main" id="{66C356A1-CE73-7C49-BF2F-6B139B196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717" y="5625977"/>
            <a:ext cx="354403" cy="354403"/>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Straight Arrow Connector 53">
            <a:extLst>
              <a:ext uri="{FF2B5EF4-FFF2-40B4-BE49-F238E27FC236}">
                <a16:creationId xmlns:a16="http://schemas.microsoft.com/office/drawing/2014/main" id="{42A608D3-07C4-7942-A8F2-F902AF6A1798}"/>
              </a:ext>
            </a:extLst>
          </p:cNvPr>
          <p:cNvCxnSpPr>
            <a:cxnSpLocks/>
          </p:cNvCxnSpPr>
          <p:nvPr/>
        </p:nvCxnSpPr>
        <p:spPr>
          <a:xfrm>
            <a:off x="3243265" y="3868797"/>
            <a:ext cx="330047"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60" name="Rectangle 59">
            <a:extLst>
              <a:ext uri="{FF2B5EF4-FFF2-40B4-BE49-F238E27FC236}">
                <a16:creationId xmlns:a16="http://schemas.microsoft.com/office/drawing/2014/main" id="{93B898FC-6E75-B140-B386-2F725D277126}"/>
              </a:ext>
            </a:extLst>
          </p:cNvPr>
          <p:cNvSpPr/>
          <p:nvPr/>
        </p:nvSpPr>
        <p:spPr>
          <a:xfrm>
            <a:off x="7856348" y="5011155"/>
            <a:ext cx="2661178" cy="276999"/>
          </a:xfrm>
          <a:prstGeom prst="rect">
            <a:avLst/>
          </a:prstGeom>
        </p:spPr>
        <p:txBody>
          <a:bodyPr wrap="none">
            <a:spAutoFit/>
          </a:bodyPr>
          <a:lstStyle/>
          <a:p>
            <a:pPr algn="ctr"/>
            <a:r>
              <a:rPr lang="en-US" sz="1200" dirty="0">
                <a:solidFill>
                  <a:schemeClr val="bg1">
                    <a:lumMod val="95000"/>
                  </a:schemeClr>
                </a:solidFill>
                <a:latin typeface=""/>
              </a:rPr>
              <a:t>EBI ensembl’s Web Team – Tuan Le</a:t>
            </a:r>
          </a:p>
        </p:txBody>
      </p:sp>
      <p:pic>
        <p:nvPicPr>
          <p:cNvPr id="2" name="Picture 1" descr="Graphical user interface, application&#10;&#10;Description automatically generated">
            <a:extLst>
              <a:ext uri="{FF2B5EF4-FFF2-40B4-BE49-F238E27FC236}">
                <a16:creationId xmlns:a16="http://schemas.microsoft.com/office/drawing/2014/main" id="{5237B020-8226-6C62-291B-3C43F0FD1975}"/>
              </a:ext>
            </a:extLst>
          </p:cNvPr>
          <p:cNvPicPr>
            <a:picLocks noChangeAspect="1"/>
          </p:cNvPicPr>
          <p:nvPr/>
        </p:nvPicPr>
        <p:blipFill>
          <a:blip r:embed="rId5"/>
          <a:stretch>
            <a:fillRect/>
          </a:stretch>
        </p:blipFill>
        <p:spPr>
          <a:xfrm>
            <a:off x="7556181" y="2729358"/>
            <a:ext cx="3261515" cy="2278879"/>
          </a:xfrm>
          <a:prstGeom prst="rect">
            <a:avLst/>
          </a:prstGeom>
        </p:spPr>
      </p:pic>
      <p:sp>
        <p:nvSpPr>
          <p:cNvPr id="3" name="Rectangle 2">
            <a:extLst>
              <a:ext uri="{FF2B5EF4-FFF2-40B4-BE49-F238E27FC236}">
                <a16:creationId xmlns:a16="http://schemas.microsoft.com/office/drawing/2014/main" id="{18CC6DC8-0BEA-90B0-75DE-DD3B5EABD844}"/>
              </a:ext>
            </a:extLst>
          </p:cNvPr>
          <p:cNvSpPr/>
          <p:nvPr/>
        </p:nvSpPr>
        <p:spPr>
          <a:xfrm>
            <a:off x="3989627" y="1558115"/>
            <a:ext cx="2637709" cy="276999"/>
          </a:xfrm>
          <a:prstGeom prst="rect">
            <a:avLst/>
          </a:prstGeom>
        </p:spPr>
        <p:txBody>
          <a:bodyPr wrap="none">
            <a:spAutoFit/>
          </a:bodyPr>
          <a:lstStyle/>
          <a:p>
            <a:pPr algn="ctr"/>
            <a:r>
              <a:rPr lang="en-US" sz="1200" dirty="0">
                <a:solidFill>
                  <a:schemeClr val="bg1"/>
                </a:solidFill>
                <a:latin typeface=""/>
              </a:rPr>
              <a:t>We’re adding value to the genomes!</a:t>
            </a:r>
            <a:endParaRPr lang="en-US" sz="1600" b="1" dirty="0">
              <a:solidFill>
                <a:schemeClr val="bg1"/>
              </a:solidFill>
              <a:latin typeface=""/>
            </a:endParaRPr>
          </a:p>
        </p:txBody>
      </p:sp>
      <p:cxnSp>
        <p:nvCxnSpPr>
          <p:cNvPr id="15" name="Straight Arrow Connector 14">
            <a:extLst>
              <a:ext uri="{FF2B5EF4-FFF2-40B4-BE49-F238E27FC236}">
                <a16:creationId xmlns:a16="http://schemas.microsoft.com/office/drawing/2014/main" id="{8F389C63-752D-2A12-690C-6CD3213AFA90}"/>
              </a:ext>
            </a:extLst>
          </p:cNvPr>
          <p:cNvCxnSpPr>
            <a:cxnSpLocks/>
          </p:cNvCxnSpPr>
          <p:nvPr/>
        </p:nvCxnSpPr>
        <p:spPr>
          <a:xfrm>
            <a:off x="7120999" y="3868797"/>
            <a:ext cx="330047"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8" name="Rectangle 17">
            <a:extLst>
              <a:ext uri="{FF2B5EF4-FFF2-40B4-BE49-F238E27FC236}">
                <a16:creationId xmlns:a16="http://schemas.microsoft.com/office/drawing/2014/main" id="{61934BF9-2309-D5C4-AD55-F7CEF88290C2}"/>
              </a:ext>
            </a:extLst>
          </p:cNvPr>
          <p:cNvSpPr/>
          <p:nvPr/>
        </p:nvSpPr>
        <p:spPr>
          <a:xfrm>
            <a:off x="7635071" y="2467267"/>
            <a:ext cx="3103734" cy="276999"/>
          </a:xfrm>
          <a:prstGeom prst="rect">
            <a:avLst/>
          </a:prstGeom>
        </p:spPr>
        <p:txBody>
          <a:bodyPr wrap="none">
            <a:spAutoFit/>
          </a:bodyPr>
          <a:lstStyle/>
          <a:p>
            <a:pPr algn="ctr"/>
            <a:r>
              <a:rPr lang="en-US" sz="1200" dirty="0">
                <a:solidFill>
                  <a:schemeClr val="bg1"/>
                </a:solidFill>
                <a:latin typeface=""/>
              </a:rPr>
              <a:t>And then we make them accessible to you!</a:t>
            </a:r>
            <a:endParaRPr lang="en-US" sz="1600" b="1" dirty="0">
              <a:solidFill>
                <a:schemeClr val="bg1"/>
              </a:solidFill>
              <a:latin typeface=""/>
            </a:endParaRPr>
          </a:p>
        </p:txBody>
      </p:sp>
      <p:pic>
        <p:nvPicPr>
          <p:cNvPr id="1026" name="Picture 2" descr="Parasites: Do You Have Them? | Dr. Lauren Deville, Naturopathic Doctor -  Tucson, AZ">
            <a:extLst>
              <a:ext uri="{FF2B5EF4-FFF2-40B4-BE49-F238E27FC236}">
                <a16:creationId xmlns:a16="http://schemas.microsoft.com/office/drawing/2014/main" id="{5812EFE8-04E4-E89F-E50F-9306FDBAF3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125" y="3076738"/>
            <a:ext cx="1797425" cy="140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31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28" grpId="0" animBg="1"/>
      <p:bldP spid="29" grpId="0"/>
      <p:bldP spid="16" grpId="0"/>
      <p:bldP spid="60" grpId="0"/>
      <p:bldP spid="3"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7504</Words>
  <Application>Microsoft Macintosh PowerPoint</Application>
  <PresentationFormat>Widescreen</PresentationFormat>
  <Paragraphs>458</Paragraphs>
  <Slides>52</Slides>
  <Notes>52</Notes>
  <HiddenSlides>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-apple-system</vt:lpstr>
      <vt:lpstr>Arial</vt:lpstr>
      <vt:lpstr>Calibri</vt:lpstr>
      <vt:lpstr>Calibri Light</vt:lpstr>
      <vt:lpstr>Helvetica Neue LT W05_75 Bold</vt:lpstr>
      <vt:lpstr>IBM Plex Sans</vt:lpstr>
      <vt:lpstr>Oswald</vt:lpstr>
      <vt:lpstr>Raleway</vt:lpstr>
      <vt:lpstr>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Dionysios Grigoriadis</dc:creator>
  <cp:lastModifiedBy>Dionysios Grigoriadis</cp:lastModifiedBy>
  <cp:revision>1</cp:revision>
  <dcterms:created xsi:type="dcterms:W3CDTF">2023-05-22T15:50:29Z</dcterms:created>
  <dcterms:modified xsi:type="dcterms:W3CDTF">2023-05-22T15:51:57Z</dcterms:modified>
</cp:coreProperties>
</file>