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5" r:id="rId3"/>
  </p:sldMasterIdLst>
  <p:notesMasterIdLst>
    <p:notesMasterId r:id="rId40"/>
  </p:notesMasterIdLst>
  <p:sldIdLst>
    <p:sldId id="256" r:id="rId4"/>
    <p:sldId id="409" r:id="rId5"/>
    <p:sldId id="410" r:id="rId6"/>
    <p:sldId id="412" r:id="rId7"/>
    <p:sldId id="413" r:id="rId8"/>
    <p:sldId id="415" r:id="rId9"/>
    <p:sldId id="414" r:id="rId10"/>
    <p:sldId id="416" r:id="rId11"/>
    <p:sldId id="421" r:id="rId12"/>
    <p:sldId id="417" r:id="rId13"/>
    <p:sldId id="419" r:id="rId14"/>
    <p:sldId id="422" r:id="rId15"/>
    <p:sldId id="423" r:id="rId16"/>
    <p:sldId id="420" r:id="rId17"/>
    <p:sldId id="425" r:id="rId18"/>
    <p:sldId id="436" r:id="rId19"/>
    <p:sldId id="426" r:id="rId20"/>
    <p:sldId id="437" r:id="rId21"/>
    <p:sldId id="424" r:id="rId22"/>
    <p:sldId id="427" r:id="rId23"/>
    <p:sldId id="430" r:id="rId24"/>
    <p:sldId id="431" r:id="rId25"/>
    <p:sldId id="432" r:id="rId26"/>
    <p:sldId id="434" r:id="rId27"/>
    <p:sldId id="435" r:id="rId28"/>
    <p:sldId id="429" r:id="rId29"/>
    <p:sldId id="440" r:id="rId30"/>
    <p:sldId id="442" r:id="rId31"/>
    <p:sldId id="443" r:id="rId32"/>
    <p:sldId id="446" r:id="rId33"/>
    <p:sldId id="445" r:id="rId34"/>
    <p:sldId id="444" r:id="rId35"/>
    <p:sldId id="447" r:id="rId36"/>
    <p:sldId id="448" r:id="rId37"/>
    <p:sldId id="450" r:id="rId38"/>
    <p:sldId id="45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84"/>
    <p:restoredTop sz="80283" autoAdjust="0"/>
  </p:normalViewPr>
  <p:slideViewPr>
    <p:cSldViewPr snapToGrid="0" showGuides="1">
      <p:cViewPr>
        <p:scale>
          <a:sx n="92" d="100"/>
          <a:sy n="92" d="100"/>
        </p:scale>
        <p:origin x="43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6535F-4926-214D-A46E-F061668F688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39C79-29E6-7747-8EAD-843CD37E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issdock.ch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anggroup.org/TM-align/" TargetMode="External"/><Relationship Id="rId5" Type="http://schemas.openxmlformats.org/officeDocument/2006/relationships/hyperlink" Target="https://zhanggroup.org/EDock/" TargetMode="External"/><Relationship Id="rId4" Type="http://schemas.openxmlformats.org/officeDocument/2006/relationships/hyperlink" Target="https://zhanggroup.org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da0b678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2da0b678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90E19-E63B-C510-948B-E5798140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C2443-2754-8E2B-94E8-369EEAB2B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252CE0-BC92-A2C1-53FA-7D72B2342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E513E-00FF-5277-EC15-D4683A750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52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3DA1-ABD3-8682-6658-9F5CEB21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A14CD-F39D-8AD1-60ED-347CB136E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C8415-602B-E7F7-21C9-82E141AFF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D6C7-E095-EA3C-D315-E9D044823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64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59FF-E134-D79B-8674-109E286A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6D2D0-3FD2-BD4C-EA70-56AECA9FB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1A321-3A69-B393-06B0-E6F80A089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BDF7A-D5E9-4780-2158-9046D9381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F748-524A-32D1-60DE-078D339E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D1CD4-007F-2DB7-9560-A0C19412A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E3489-348B-46D3-5D47-E71B455DE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00A76-B5D0-A300-531E-A14EC4EA3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9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2">
                    <a:lumMod val="50000"/>
                  </a:schemeClr>
                </a:solidFill>
                <a:latin typeface="-apple-system"/>
                <a:hlinkClick r:id="rId3" tooltip="http://www.swissdock.c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SwissDock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</a:rPr>
              <a:t>, a web service to predict the molecular interactions that may occur between a target protein and a small molecule. It is used alongside S3DB, a database of manually curated target and ligand structures, inspired by the Ligand-Protein Database.</a:t>
            </a: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  <a:hlinkClick r:id="rId4" tooltip="https://zhanggroup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Zhang group Online-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  <a:latin typeface="-apple-system"/>
                <a:hlinkClick r:id="rId4" tooltip="https://zhanggroup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serivces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  <a:hlinkClick r:id="rId4" tooltip="https://zhanggroup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portal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-apple-system"/>
            </a:endParaRPr>
          </a:p>
          <a:p>
            <a:pPr marL="380990" lvl="4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</a:rPr>
              <a:t>Docking simulations (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  <a:hlinkClick r:id="rId5" tooltip="https://zhanggroup.org/EDoc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https://zhanggroup.org/EDock/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</a:rPr>
              <a:t>) against different ligands.</a:t>
            </a: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</a:rPr>
              <a:t>Protein structure alignment with another protein (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  <a:hlinkClick r:id="rId6" tooltip="https://zhanggroup.org/TM-alig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https://zhanggroup.org/TM-align/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-apple-system"/>
              </a:rPr>
              <a:t>).</a:t>
            </a:r>
          </a:p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0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1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9BD1C-E3B0-15A8-B904-FB6E1898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1D562-FB30-A853-F3DD-40F0C519C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86822-19D0-9356-FCAD-C548042D7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41887-AF69-3F73-74D7-24DC262B8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33F8-1BE9-5404-8DB7-7939F3331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CCF07-6693-9C3E-15EA-FFC9BD8CF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D2A31-182E-8922-CFCC-6BBB829B5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9A530-E22E-9C7F-7F61-913E72D90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0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382C-1E24-F52D-493D-696E63A5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6D8BD-10EA-EC49-511E-41C5D73AF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51750-DD33-6CCE-F8D7-2495F2A51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3CC6A-C7FA-5AC6-F193-48EF95D7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2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8C5A6-51A3-B1F2-4C57-559A324EB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5D4DC-F54F-1881-FEAF-747CD0296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78876-385C-B9FB-FD6F-A263D25E7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D0AEB-32C6-5E43-5A47-6D9393991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9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7F156-110D-39DE-E1E8-7CABFF28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C2D80B-08D9-0DBD-A983-728152741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615DE-A610-B549-DA16-8ABEB1BC5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0898-D279-B456-001F-F74DBDDC0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39C79-29E6-7747-8EAD-843CD37E1F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27B0-86DC-8ACF-E119-88389E533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634F-A5CE-A605-F77F-AC27CD99D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C65A-ABA6-DB11-1163-EE9679AC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2BB1-3CB6-4A23-AE28-A6EDE73016A8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233EE-0F4B-7370-D672-ECA3AF9A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0BA5B-5E6D-6B8B-8053-41B69DAD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9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3940-9082-A928-6830-2905F14F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BF625-6CDF-094C-196D-D17765F24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108F9-0DBB-ED27-9392-E6943D90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E19D-A568-43D2-ACAF-C2EE726F52C4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F92FD-E65A-99AF-9822-1181D601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568B4-5824-87F5-9E8B-08768782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2753C-479E-63CF-618E-658791E67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D4B4A-FE63-5272-2176-CF873F6E7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7EB8-4C08-8A01-E2BD-C4CC50F1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D29D-A7F6-4ED5-9581-EACF0DBC6CBA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8E9CB-E86C-D13C-5BA4-86E91039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66CB-F888-5B5B-C27B-A7D795FD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3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36CAE2-A99F-AE4A-B6AA-DD622DD362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12" y="2103437"/>
            <a:ext cx="6080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80000"/>
              </a:lnSpc>
              <a:defRPr sz="5000" b="1" i="0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GB" dirty="0">
              <a:effectLst/>
              <a:latin typeface="Helvetica Neue LT Std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733061F-C791-9641-8B14-D4FF63C4E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5F4E1A1-56C2-3146-9637-0C9BAF301D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312" y="4926511"/>
            <a:ext cx="6080760" cy="667465"/>
          </a:xfrm>
          <a:prstGeom prst="rect">
            <a:avLst/>
          </a:prstGeom>
        </p:spPr>
        <p:txBody>
          <a:bodyPr tIns="0" bIns="90000" anchor="t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20690-5589-B64C-A631-145F11563A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312" y="5492085"/>
            <a:ext cx="6080760" cy="542953"/>
          </a:xfrm>
          <a:prstGeom prst="rect">
            <a:avLst/>
          </a:prstGeom>
        </p:spPr>
        <p:txBody>
          <a:bodyPr tIns="0" bIns="90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8707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4165-8DCE-854A-9AC6-DC8C87D05D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312" y="2103437"/>
            <a:ext cx="6080759" cy="1325563"/>
          </a:xfrm>
        </p:spPr>
        <p:txBody>
          <a:bodyPr tIns="0" anchor="t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FC6E99-2A4C-8246-A125-08A187B8E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01F565-087F-C54A-9787-516EDB44E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312" y="4926511"/>
            <a:ext cx="6080760" cy="667465"/>
          </a:xfrm>
          <a:prstGeom prst="rect">
            <a:avLst/>
          </a:prstGeom>
        </p:spPr>
        <p:txBody>
          <a:bodyPr tIns="0" bIns="90000" anchor="t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D84E0-31D8-BF46-BD64-675CAE5DE2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312" y="5492085"/>
            <a:ext cx="6080760" cy="542953"/>
          </a:xfrm>
          <a:prstGeom prst="rect">
            <a:avLst/>
          </a:prstGeom>
        </p:spPr>
        <p:txBody>
          <a:bodyPr tIns="0" bIns="90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CAF336-EFFA-0147-AB1A-38421E6DC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312" y="385202"/>
            <a:ext cx="252950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7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BB0A620-6018-9B4B-98C6-C51CC6A1C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12" y="2530157"/>
            <a:ext cx="6080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80000"/>
              </a:lnSpc>
              <a:defRPr sz="4500" b="1" i="0" spc="-1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divider title</a:t>
            </a:r>
            <a:endParaRPr lang="en-GB" dirty="0">
              <a:effectLst/>
              <a:latin typeface="Helvetica Neue LT Std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DC39AE6-3699-4D47-8CAA-F61756357C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312" y="4926511"/>
            <a:ext cx="6080760" cy="542953"/>
          </a:xfrm>
          <a:prstGeom prst="rect">
            <a:avLst/>
          </a:prstGeom>
        </p:spPr>
        <p:txBody>
          <a:bodyPr tIns="0" bIns="90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4FC0B0D-3AC1-C846-87F9-167C3A081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B95F69-3120-0541-B68F-985018350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F74DE8-DEC0-D744-B82C-F1770D50F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5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ED6E-6AF2-D840-9CF1-CFC5D2839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28ECA-D454-474F-8AC2-D5674DBB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76" y="2021304"/>
            <a:ext cx="11236511" cy="3927976"/>
          </a:xfrm>
          <a:prstGeom prst="rect">
            <a:avLst/>
          </a:prstGeom>
        </p:spPr>
        <p:txBody>
          <a:bodyPr tIns="9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6B9F47-50B0-D940-88C2-D95B0771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F8A12A-7955-654F-B112-E925DB4E2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EE9CB6-DFDA-BB4C-8AF9-F993AAC1F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04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F0B3-F8DE-7F4B-AC41-5BC6B6E7B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176" y="2021304"/>
            <a:ext cx="5400000" cy="3927976"/>
          </a:xfrm>
          <a:prstGeom prst="rect">
            <a:avLst/>
          </a:prstGeom>
        </p:spPr>
        <p:txBody>
          <a:bodyPr tIns="9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9C71AB-91D9-A741-AAF8-3120F7679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11" y="951055"/>
            <a:ext cx="11241377" cy="954722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75C259-4C64-C747-A1CA-ABE536AC6C8E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16687" y="2021304"/>
            <a:ext cx="5400000" cy="3927976"/>
          </a:xfrm>
          <a:prstGeom prst="rect">
            <a:avLst/>
          </a:prstGeom>
        </p:spPr>
        <p:txBody>
          <a:bodyPr tIns="9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A6D838-220E-544A-AE6B-9D27DCBA9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916A4B-8BCB-F44A-9DF1-EC8588674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3620A1-90EC-674C-873C-7CC0AC9D7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1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9F549FB-18B1-744E-8702-3E4C3A031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11" y="951055"/>
            <a:ext cx="11241377" cy="954722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A29237-0E03-E647-923C-0BE7BDCD6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01AF6E4-7C13-A44D-A904-8D8460344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BC2BCE-A789-0D47-8898-9FDF2AB86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0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6E7DE1-9A18-7049-8DEA-4EA37D81A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886E9B-343D-9E43-962C-ED8AF202D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310354-2161-DF4B-8A8A-AB30E5FF5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9A20-E39C-F106-1A36-BFCBEF9C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65761-E029-1489-1093-789B97964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27181-B09D-3E20-43B8-525E1B37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C006-F46F-414D-9A0C-67BA9AC13D50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C8967-05D4-4F9F-F242-E7B2E6DF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00E86-BC96-A998-1761-E1EA07E7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1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2C0B-6505-5D8C-13A6-3123F5A8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FD6D0-4CF9-40A7-41FF-B2C150F8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8A676-4BDC-4580-EBBE-85AB47811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9AEA-E851-46E8-A890-3D4E61BEB3F4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E26D2-A33F-D3BF-C906-FAB4DCFE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4E45E-995D-4FE7-E15D-FE81BA2D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8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EA53-2B77-7354-AE40-429FE74E1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241B-9B11-64D9-5B14-31A9BB591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3D1BB-25BD-0EE2-67CE-DBAEFE22F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329D6-951D-4A40-5AEB-86B11135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DB8BF-3319-4744-B1B2-640FEBD4F10A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663C8-CB14-0D7D-3622-9E5D38B4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AFC6-A57F-5AF3-B425-AE43F864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C636-DF03-F52D-E3C8-A58578C9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78144-6405-B2A5-A943-C6FACC7D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AC52C-5785-91F0-0843-A553A2180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D6973-7E65-4511-8E6B-2AE587A4F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F4B91-199A-3570-54B7-A015E8923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B5F47-572D-90C5-3F84-EBDF064C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6837-5A82-4940-8B0C-C0D4163ED7EF}" type="datetime1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19C2E-5F0E-F682-C035-E6672740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18DCF-6C57-C8D8-5D68-2FCB042D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2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4E3C-F54C-78BB-3443-49042A9D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12FF5-3BD0-9CE4-9B0C-22EEB6BF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738E-65FC-4A26-AD72-97898077141E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B1188-AE1B-B67A-33FF-5F153485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C3550-BDE0-FCBE-B596-BF26A941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7DE87-67F3-E4E5-01E3-81E84DCF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595A-4924-41FF-8FD4-F3A83FC13A5E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FB516-1C0E-8D7F-D1C6-137F75D1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698EF-E803-DDA5-07E3-9A2CCA30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CCD-639E-CB93-4B45-DE8E539F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D86F2-6726-EC02-0C1C-1372BBB9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BAEBF-E03F-859E-7AD5-0B4D21521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A9FFE-76A2-603D-E8BE-06F63B4C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3C3D6-DA7F-4F52-A7FC-F9C58C8760B5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11FF8-C7B2-518B-E8F9-4194D8CD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3E3FD-354D-429F-B8DE-15FE5C48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7F03-7F0B-E775-397E-9F2B89CBE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1E670-06CE-9EFF-8CE6-ED3C5635D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F65BB-8DFA-7711-D146-E548F433A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F11FF-DAD2-8294-7A7D-B83E3808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252D7-424E-4D00-9BD9-68A886D47AC8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CD0A-D2B7-F147-A4AA-6901CCF5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FDD46-C99D-802D-5816-365EE925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9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A0787F-C841-B841-446E-1BA38226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0C445-AB0A-5A0A-98F4-B9542865C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8BE36-CF00-8933-5ED0-40B614333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E13E-D01A-4301-8343-829EDBA575FD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BAD57-3326-AC8E-88AA-5B463A469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8E0BA-5417-7D35-F117-CAEF8973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DA9C-B3ED-7947-8F17-D138CBF8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7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E21A5221-8C1A-E244-824C-A73D4F0F7F4C}"/>
              </a:ext>
            </a:extLst>
          </p:cNvPr>
          <p:cNvSpPr/>
          <p:nvPr userDrawn="1"/>
        </p:nvSpPr>
        <p:spPr>
          <a:xfrm rot="16855958">
            <a:off x="6887296" y="2806432"/>
            <a:ext cx="6248691" cy="619016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C4DB0D-0D6A-C545-A0AD-8618E628A5D5}"/>
              </a:ext>
            </a:extLst>
          </p:cNvPr>
          <p:cNvSpPr/>
          <p:nvPr userDrawn="1"/>
        </p:nvSpPr>
        <p:spPr>
          <a:xfrm rot="16855958">
            <a:off x="8343412" y="-994133"/>
            <a:ext cx="4901876" cy="4855963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8869BA6-10BF-1342-A44E-8B933934B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312" y="385202"/>
            <a:ext cx="252950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b="1" i="0" kern="1200" smtClean="0">
          <a:solidFill>
            <a:schemeClr val="bg1"/>
          </a:solidFill>
          <a:effectLst/>
          <a:latin typeface="HelveticaNeueLT Std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7C4F3-F8CD-1E4F-9F4F-AFF0FBABD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176" y="2021304"/>
            <a:ext cx="11236511" cy="3471815"/>
          </a:xfrm>
          <a:prstGeom prst="rect">
            <a:avLst/>
          </a:prstGeom>
        </p:spPr>
        <p:txBody>
          <a:bodyPr vert="horz" lIns="91440" tIns="90000" rIns="91440" bIns="90000" rtlCol="0">
            <a:normAutofit/>
          </a:bodyPr>
          <a:lstStyle/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401B6-48B1-AB41-992F-6048221E0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18" y="6086006"/>
            <a:ext cx="2954961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May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FB3C6-9B2B-DD4A-84E2-E169D11D9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4847" y="6086006"/>
            <a:ext cx="2958768" cy="419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E1339-DC47-AF47-A64F-7D5F2C98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11" y="951055"/>
            <a:ext cx="11241377" cy="954722"/>
          </a:xfrm>
          <a:prstGeom prst="rect">
            <a:avLst/>
          </a:prstGeo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534B222-8B70-2445-9929-C40F200B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5478" y="6086006"/>
            <a:ext cx="1181210" cy="49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E881002-E2C5-E548-8738-C5D9A1C7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b="1" i="0" kern="1200" cap="none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85738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5738" indent="-1857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38" indent="-1857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5738" indent="-1857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alphafold.ebi.ac.uk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gi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1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448348" y="0"/>
            <a:ext cx="8809957" cy="6858000"/>
          </a:xfrm>
          <a:custGeom>
            <a:avLst/>
            <a:gdLst/>
            <a:ahLst/>
            <a:cxnLst/>
            <a:rect l="l" t="t" r="r" b="b"/>
            <a:pathLst>
              <a:path w="8751613" h="6858000" extrusionOk="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1128"/>
            <a:ext cx="5498267" cy="101056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731816" y="2501692"/>
            <a:ext cx="4189728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-GB" sz="2400" dirty="0">
                <a:solidFill>
                  <a:srgbClr val="C3D5E8"/>
                </a:solidFill>
                <a:latin typeface=""/>
              </a:rPr>
              <a:t>Part 1 </a:t>
            </a:r>
            <a:endParaRPr sz="2400" dirty="0">
              <a:solidFill>
                <a:srgbClr val="C3D5E8"/>
              </a:solidFill>
              <a:latin typeface="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E61473-0AA4-A352-359F-5E190D580FF6}"/>
              </a:ext>
            </a:extLst>
          </p:cNvPr>
          <p:cNvGrpSpPr/>
          <p:nvPr/>
        </p:nvGrpSpPr>
        <p:grpSpPr>
          <a:xfrm>
            <a:off x="839567" y="6079405"/>
            <a:ext cx="3453111" cy="480000"/>
            <a:chOff x="1956283" y="362457"/>
            <a:chExt cx="2589833" cy="360000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56283" y="362458"/>
              <a:ext cx="1162667" cy="35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86116" y="362457"/>
              <a:ext cx="11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87;p15">
            <a:extLst>
              <a:ext uri="{FF2B5EF4-FFF2-40B4-BE49-F238E27FC236}">
                <a16:creationId xmlns:a16="http://schemas.microsoft.com/office/drawing/2014/main" id="{45435CDF-08AB-5E0F-D83F-541EEAC8A31F}"/>
              </a:ext>
            </a:extLst>
          </p:cNvPr>
          <p:cNvSpPr txBox="1"/>
          <p:nvPr/>
        </p:nvSpPr>
        <p:spPr>
          <a:xfrm>
            <a:off x="348623" y="3536947"/>
            <a:ext cx="49564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467" dirty="0" err="1">
                <a:solidFill>
                  <a:schemeClr val="bg1"/>
                </a:solidFill>
                <a:latin typeface=""/>
              </a:rPr>
              <a:t>parasite-help@wormbase.org</a:t>
            </a:r>
            <a:endParaRPr sz="1467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1026" name="Picture 2" descr="My STEMM Future – Supporting students from underrepresented groups in STEMM">
            <a:extLst>
              <a:ext uri="{FF2B5EF4-FFF2-40B4-BE49-F238E27FC236}">
                <a16:creationId xmlns:a16="http://schemas.microsoft.com/office/drawing/2014/main" id="{C337DF99-BD51-8DA6-BB7C-66D791BF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0" y="411245"/>
            <a:ext cx="2552208" cy="7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695CB9-7324-5948-CDEB-799A11E6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81" y="175846"/>
            <a:ext cx="6571481" cy="92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32071-62D1-8F28-4189-AA5E5A3954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4677" b="4426"/>
          <a:stretch/>
        </p:blipFill>
        <p:spPr>
          <a:xfrm>
            <a:off x="10486298" y="6267900"/>
            <a:ext cx="1663043" cy="530526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33D773D-E5AF-1BC6-07C0-F54AE544210B}"/>
              </a:ext>
            </a:extLst>
          </p:cNvPr>
          <p:cNvSpPr txBox="1">
            <a:spLocks/>
          </p:cNvSpPr>
          <p:nvPr/>
        </p:nvSpPr>
        <p:spPr>
          <a:xfrm>
            <a:off x="10447050" y="6323510"/>
            <a:ext cx="1181210" cy="4193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1" dirty="0">
                <a:solidFill>
                  <a:schemeClr val="bg1"/>
                </a:solidFill>
              </a:rPr>
              <a:t>Helminth Bioinformatics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4F2FD9-5182-4568-3590-5A101436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DA9C-B3ED-7947-8F17-D138CBF8E1A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111B-57A4-EE26-E3EB-022CAAA3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C3C7-DA35-64C0-DF79-41099AC0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 err="1"/>
              <a:t>Annotation</a:t>
            </a:r>
            <a:r>
              <a:rPr lang="es-UY" dirty="0"/>
              <a:t> </a:t>
            </a:r>
            <a:br>
              <a:rPr lang="es-UY" dirty="0"/>
            </a:br>
            <a:r>
              <a:rPr lang="es-UY" dirty="0" err="1"/>
              <a:t>approaches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EE84-E76C-F2BB-AFCD-B88514812F7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DE51E1B4-0272-2BCA-B1BD-36DEE4D1B3D4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10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096E3-04F3-F53D-9ECA-786DD7BA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0" name="4 CuadroTexto">
            <a:extLst>
              <a:ext uri="{FF2B5EF4-FFF2-40B4-BE49-F238E27FC236}">
                <a16:creationId xmlns:a16="http://schemas.microsoft.com/office/drawing/2014/main" id="{D47BFDB6-9433-A879-3FE5-6AB099CC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052" y="1246811"/>
            <a:ext cx="1341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entury Gothic" pitchFamily="34" charset="0"/>
              </a:rPr>
              <a:t>Sequence</a:t>
            </a:r>
            <a:endParaRPr lang="es-UY" sz="1800">
              <a:latin typeface="Century Gothic" pitchFamily="34" charset="0"/>
            </a:endParaRP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FD9F1106-6777-113B-1688-F301C3D25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390" y="1948486"/>
            <a:ext cx="19907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u="sng">
                <a:latin typeface="Century Gothic" pitchFamily="34" charset="0"/>
              </a:rPr>
              <a:t>Composition analysis</a:t>
            </a:r>
          </a:p>
          <a:p>
            <a:r>
              <a:rPr lang="en-US" sz="1400">
                <a:latin typeface="Century Gothic" pitchFamily="34" charset="0"/>
              </a:rPr>
              <a:t>6 frame translation</a:t>
            </a:r>
          </a:p>
          <a:p>
            <a:r>
              <a:rPr lang="en-US" sz="1400">
                <a:latin typeface="Century Gothic" pitchFamily="34" charset="0"/>
              </a:rPr>
              <a:t>ORF &amp; CDS finding</a:t>
            </a:r>
            <a:endParaRPr lang="es-UY" sz="1400">
              <a:latin typeface="Century Gothic" pitchFamily="34" charset="0"/>
            </a:endParaRPr>
          </a:p>
        </p:txBody>
      </p:sp>
      <p:sp>
        <p:nvSpPr>
          <p:cNvPr id="22" name="6 CuadroTexto">
            <a:extLst>
              <a:ext uri="{FF2B5EF4-FFF2-40B4-BE49-F238E27FC236}">
                <a16:creationId xmlns:a16="http://schemas.microsoft.com/office/drawing/2014/main" id="{51BC0229-B235-B79B-6853-3BE503CF8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140" y="1948486"/>
            <a:ext cx="35194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u="sng">
                <a:latin typeface="Century Gothic" pitchFamily="34" charset="0"/>
              </a:rPr>
              <a:t>Similarity search</a:t>
            </a:r>
          </a:p>
          <a:p>
            <a:r>
              <a:rPr lang="en-US" sz="1400">
                <a:latin typeface="Century Gothic" pitchFamily="34" charset="0"/>
              </a:rPr>
              <a:t>Alignment to mRNA, ESTs, protein data</a:t>
            </a:r>
          </a:p>
          <a:p>
            <a:r>
              <a:rPr lang="en-US" sz="1400">
                <a:latin typeface="Century Gothic" pitchFamily="34" charset="0"/>
              </a:rPr>
              <a:t>(evidence based)</a:t>
            </a:r>
          </a:p>
        </p:txBody>
      </p:sp>
      <p:sp>
        <p:nvSpPr>
          <p:cNvPr id="23" name="8 CuadroTexto">
            <a:extLst>
              <a:ext uri="{FF2B5EF4-FFF2-40B4-BE49-F238E27FC236}">
                <a16:creationId xmlns:a16="http://schemas.microsoft.com/office/drawing/2014/main" id="{3A21C844-2E30-8407-0DB9-EDCA0073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90" y="2759699"/>
            <a:ext cx="2641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u="sng">
                <a:latin typeface="Century Gothic" pitchFamily="34" charset="0"/>
              </a:rPr>
              <a:t>Ab initio gene prediction</a:t>
            </a:r>
          </a:p>
          <a:p>
            <a:r>
              <a:rPr lang="en-US" sz="1400">
                <a:latin typeface="Century Gothic" pitchFamily="34" charset="0"/>
              </a:rPr>
              <a:t>Pattern search in sequences</a:t>
            </a:r>
          </a:p>
          <a:p>
            <a:r>
              <a:rPr lang="en-US" sz="1400">
                <a:latin typeface="Century Gothic" pitchFamily="34" charset="0"/>
              </a:rPr>
              <a:t>Gene finding software</a:t>
            </a:r>
            <a:endParaRPr lang="es-UY" sz="1400">
              <a:latin typeface="Century Gothic" pitchFamily="34" charset="0"/>
            </a:endParaRPr>
          </a:p>
          <a:p>
            <a:r>
              <a:rPr lang="en-US" sz="1400">
                <a:latin typeface="Century Gothic" pitchFamily="34" charset="0"/>
              </a:rPr>
              <a:t>(predictive )</a:t>
            </a:r>
          </a:p>
        </p:txBody>
      </p:sp>
      <p:sp>
        <p:nvSpPr>
          <p:cNvPr id="24" name="10 CuadroTexto">
            <a:extLst>
              <a:ext uri="{FF2B5EF4-FFF2-40B4-BE49-F238E27FC236}">
                <a16:creationId xmlns:a16="http://schemas.microsoft.com/office/drawing/2014/main" id="{D119C3D2-1708-9767-1932-98AC0AFB2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140" y="2759699"/>
            <a:ext cx="35925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u="sng">
                <a:latin typeface="Century Gothic" pitchFamily="34" charset="0"/>
              </a:rPr>
              <a:t>Comparative methods</a:t>
            </a:r>
          </a:p>
          <a:p>
            <a:r>
              <a:rPr lang="en-US" sz="1400">
                <a:latin typeface="Century Gothic" pitchFamily="34" charset="0"/>
              </a:rPr>
              <a:t>Database search and results alignment</a:t>
            </a:r>
          </a:p>
          <a:p>
            <a:r>
              <a:rPr lang="en-US" sz="1400">
                <a:latin typeface="Century Gothic" pitchFamily="34" charset="0"/>
              </a:rPr>
              <a:t>to related genomes or genes  </a:t>
            </a:r>
          </a:p>
          <a:p>
            <a:r>
              <a:rPr lang="en-US" sz="1400">
                <a:latin typeface="Century Gothic" pitchFamily="34" charset="0"/>
              </a:rPr>
              <a:t>(suggestive) </a:t>
            </a:r>
          </a:p>
        </p:txBody>
      </p:sp>
      <p:sp>
        <p:nvSpPr>
          <p:cNvPr id="25" name="11 Flecha abajo">
            <a:extLst>
              <a:ext uri="{FF2B5EF4-FFF2-40B4-BE49-F238E27FC236}">
                <a16:creationId xmlns:a16="http://schemas.microsoft.com/office/drawing/2014/main" id="{F684167E-18AD-6BBC-92A8-BC89A4D15D1F}"/>
              </a:ext>
            </a:extLst>
          </p:cNvPr>
          <p:cNvSpPr/>
          <p:nvPr/>
        </p:nvSpPr>
        <p:spPr>
          <a:xfrm>
            <a:off x="6607115" y="1751636"/>
            <a:ext cx="144462" cy="2087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UY"/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6C401484-E111-58E3-9E01-A583B423D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15" y="3839199"/>
            <a:ext cx="2424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Century Gothic" pitchFamily="34" charset="0"/>
              </a:rPr>
              <a:t>Accurately predict </a:t>
            </a:r>
          </a:p>
          <a:p>
            <a:pPr algn="l"/>
            <a:r>
              <a:rPr lang="en-US" sz="1800">
                <a:latin typeface="Century Gothic" pitchFamily="34" charset="0"/>
              </a:rPr>
              <a:t>sample set of genes</a:t>
            </a:r>
          </a:p>
        </p:txBody>
      </p:sp>
      <p:sp>
        <p:nvSpPr>
          <p:cNvPr id="27" name="17 Flecha curvada hacia la derecha">
            <a:extLst>
              <a:ext uri="{FF2B5EF4-FFF2-40B4-BE49-F238E27FC236}">
                <a16:creationId xmlns:a16="http://schemas.microsoft.com/office/drawing/2014/main" id="{F3272B57-647B-C2F1-B4F8-07C90A8BD948}"/>
              </a:ext>
            </a:extLst>
          </p:cNvPr>
          <p:cNvSpPr/>
          <p:nvPr/>
        </p:nvSpPr>
        <p:spPr>
          <a:xfrm flipV="1">
            <a:off x="3224152" y="1462711"/>
            <a:ext cx="1871663" cy="2736850"/>
          </a:xfrm>
          <a:prstGeom prst="curvedRightArrow">
            <a:avLst>
              <a:gd name="adj1" fmla="val 6258"/>
              <a:gd name="adj2" fmla="val 18561"/>
              <a:gd name="adj3" fmla="val 146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UY">
              <a:solidFill>
                <a:schemeClr val="tx1"/>
              </a:solidFill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500BF439-618C-708A-FF93-CD862B1F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27" y="3027986"/>
            <a:ext cx="1128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entury Gothic" pitchFamily="34" charset="0"/>
              </a:rPr>
              <a:t>Refining </a:t>
            </a:r>
          </a:p>
          <a:p>
            <a:pPr algn="l"/>
            <a:r>
              <a:rPr lang="en-US" sz="1400">
                <a:latin typeface="Century Gothic" pitchFamily="34" charset="0"/>
              </a:rPr>
              <a:t>training set</a:t>
            </a:r>
          </a:p>
        </p:txBody>
      </p:sp>
      <p:sp>
        <p:nvSpPr>
          <p:cNvPr id="29" name="19 Flecha abajo">
            <a:extLst>
              <a:ext uri="{FF2B5EF4-FFF2-40B4-BE49-F238E27FC236}">
                <a16:creationId xmlns:a16="http://schemas.microsoft.com/office/drawing/2014/main" id="{1FB2C11A-58C8-7AF3-D79A-07535CC7401D}"/>
              </a:ext>
            </a:extLst>
          </p:cNvPr>
          <p:cNvSpPr/>
          <p:nvPr/>
        </p:nvSpPr>
        <p:spPr>
          <a:xfrm>
            <a:off x="6535677" y="4559924"/>
            <a:ext cx="215900" cy="9350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UY"/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B074ACBB-2321-8EB5-9DCE-5138C0AD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390" y="5494961"/>
            <a:ext cx="16398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Century Gothic" pitchFamily="34" charset="0"/>
              </a:rPr>
              <a:t>Full gene set </a:t>
            </a:r>
          </a:p>
          <a:p>
            <a:pPr algn="l"/>
            <a:r>
              <a:rPr lang="en-US" sz="1600">
                <a:latin typeface="Century Gothic" pitchFamily="34" charset="0"/>
              </a:rPr>
              <a:t>(upgradable)</a:t>
            </a:r>
          </a:p>
        </p:txBody>
      </p:sp>
    </p:spTree>
    <p:extLst>
      <p:ext uri="{BB962C8B-B14F-4D97-AF65-F5344CB8AC3E}">
        <p14:creationId xmlns:p14="http://schemas.microsoft.com/office/powerpoint/2010/main" val="11383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C817-3DC8-5FB2-4D5A-56695A8C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592C-4177-435D-35FA-173ACD36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err="1"/>
              <a:t>Not</a:t>
            </a:r>
            <a:r>
              <a:rPr lang="es-UY" dirty="0"/>
              <a:t> </a:t>
            </a:r>
            <a:r>
              <a:rPr lang="es-UY" dirty="0" err="1"/>
              <a:t>all</a:t>
            </a:r>
            <a:r>
              <a:rPr lang="es-UY" dirty="0"/>
              <a:t> </a:t>
            </a:r>
            <a:r>
              <a:rPr lang="es-UY" dirty="0" err="1"/>
              <a:t>genomes</a:t>
            </a:r>
            <a:r>
              <a:rPr lang="es-UY" dirty="0"/>
              <a:t> </a:t>
            </a:r>
            <a:br>
              <a:rPr lang="es-UY" dirty="0"/>
            </a:br>
            <a:r>
              <a:rPr lang="es-UY" dirty="0"/>
              <a:t>are </a:t>
            </a:r>
            <a:r>
              <a:rPr lang="es-UY" dirty="0" err="1"/>
              <a:t>created</a:t>
            </a:r>
            <a:r>
              <a:rPr lang="es-UY" dirty="0"/>
              <a:t> </a:t>
            </a:r>
            <a:r>
              <a:rPr lang="es-UY" dirty="0" err="1"/>
              <a:t>equally</a:t>
            </a:r>
            <a:endParaRPr lang="es-UY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A4F5-8C25-5FC4-BCD7-D24ED5D6A186}"/>
              </a:ext>
            </a:extLst>
          </p:cNvPr>
          <p:cNvSpPr txBox="1">
            <a:spLocks/>
          </p:cNvSpPr>
          <p:nvPr/>
        </p:nvSpPr>
        <p:spPr>
          <a:xfrm>
            <a:off x="722453" y="2911903"/>
            <a:ext cx="4712368" cy="2746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j-lt"/>
              </a:rPr>
              <a:t>Genome: </a:t>
            </a:r>
            <a:r>
              <a:rPr lang="en-US" sz="2000" b="1" i="1" dirty="0">
                <a:latin typeface="+mj-lt"/>
              </a:rPr>
              <a:t>biologically</a:t>
            </a:r>
          </a:p>
          <a:p>
            <a:pPr lvl="1"/>
            <a:r>
              <a:rPr lang="en-US" sz="2000" dirty="0">
                <a:latin typeface="+mj-lt"/>
              </a:rPr>
              <a:t>“the haploid set of chromosomes in a gamete or microorganism, or in each cell of a multicellular organism”</a:t>
            </a:r>
          </a:p>
          <a:p>
            <a:pPr lvl="1"/>
            <a:r>
              <a:rPr lang="en-US" sz="2000" dirty="0">
                <a:latin typeface="+mj-lt"/>
              </a:rPr>
              <a:t>“the complete set of genes or genetic material present in a cell or organism”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E1392-C6BF-35FB-9253-BBE6F401A3D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33BDF365-6BE3-F3CD-BD5F-E487E761C0CE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4869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11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1EEE15-FDB1-E8D2-40FC-CBC9E75C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13443-9302-4340-DE5E-BF2C56BAF695}"/>
              </a:ext>
            </a:extLst>
          </p:cNvPr>
          <p:cNvSpPr txBox="1"/>
          <p:nvPr/>
        </p:nvSpPr>
        <p:spPr>
          <a:xfrm>
            <a:off x="144401" y="5999543"/>
            <a:ext cx="4790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Adapted from S. Doyle  presentation: “genome assembly”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D7354-AE5E-A3CA-7973-5E4D8346EEE6}"/>
              </a:ext>
            </a:extLst>
          </p:cNvPr>
          <p:cNvSpPr txBox="1"/>
          <p:nvPr/>
        </p:nvSpPr>
        <p:spPr>
          <a:xfrm>
            <a:off x="5848350" y="2911903"/>
            <a:ext cx="462229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latin typeface="+mj-lt"/>
              </a:rPr>
              <a:t>Genome: </a:t>
            </a:r>
            <a:r>
              <a:rPr lang="en-US" sz="2000" b="1" i="1" dirty="0" err="1">
                <a:latin typeface="+mj-lt"/>
              </a:rPr>
              <a:t>bioinformatically</a:t>
            </a:r>
            <a:endParaRPr lang="en-US" sz="2000" b="1" i="1" dirty="0">
              <a:latin typeface="+mj-lt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Best guess, but often: 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highly fragmented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misassembled to some degree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err="1">
                <a:latin typeface="+mj-lt"/>
              </a:rPr>
              <a:t>Haplotypic</a:t>
            </a:r>
            <a:endParaRPr lang="en-US" sz="2000" dirty="0">
              <a:latin typeface="+mj-lt"/>
            </a:endParaRP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contaminated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duplicated or missing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7B819-6BDA-2D98-723D-0BFFE3132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11" y="2813158"/>
            <a:ext cx="5212379" cy="2523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C18C4-48AF-13FD-E033-39FC84942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495" y="1263572"/>
            <a:ext cx="6746608" cy="11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D54D-2C3B-2E6E-2765-DF259AE8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6766-E138-634A-D7BE-64FED288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Y" dirty="0"/>
              <a:t>Genome </a:t>
            </a:r>
            <a:br>
              <a:rPr lang="es-UY" dirty="0"/>
            </a:br>
            <a:r>
              <a:rPr lang="es-UY" dirty="0" err="1"/>
              <a:t>Quality</a:t>
            </a:r>
            <a:br>
              <a:rPr lang="es-UY" dirty="0"/>
            </a:br>
            <a:r>
              <a:rPr lang="es-UY" dirty="0" err="1"/>
              <a:t>Statistics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8AE97-D14F-E62F-904D-19F9779B7BB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E26437B1-CD3D-7DAB-F533-01B07704A2E2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12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2EF66-8F17-FD21-413F-7EAAF1C32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420E6F-CEED-6945-C706-43795E774707}"/>
              </a:ext>
            </a:extLst>
          </p:cNvPr>
          <p:cNvSpPr txBox="1"/>
          <p:nvPr/>
        </p:nvSpPr>
        <p:spPr>
          <a:xfrm>
            <a:off x="383191" y="3187126"/>
            <a:ext cx="42466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B2E33"/>
                </a:solidFill>
                <a:effectLst/>
                <a:latin typeface="__pretendard_b003f9"/>
              </a:rPr>
              <a:t>Sequencing depth: </a:t>
            </a:r>
            <a:r>
              <a:rPr lang="en-US" b="0" i="0" dirty="0">
                <a:solidFill>
                  <a:srgbClr val="2B2E33"/>
                </a:solidFill>
                <a:effectLst/>
                <a:latin typeface="__pretendard_b003f9"/>
              </a:rPr>
              <a:t> refers to number of times a particular nucleotide is read during the sequencing process. Typically expressed as a multiple (30X)</a:t>
            </a:r>
          </a:p>
          <a:p>
            <a:endParaRPr lang="en-US" dirty="0">
              <a:solidFill>
                <a:srgbClr val="2B2E33"/>
              </a:solidFill>
              <a:latin typeface="__pretendard_b003f9"/>
            </a:endParaRPr>
          </a:p>
          <a:p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Sequence coverage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, refers to the percentage of a genome sequenced at least once. </a:t>
            </a:r>
          </a:p>
          <a:p>
            <a:endParaRPr lang="en-US" dirty="0">
              <a:solidFill>
                <a:srgbClr val="001D35"/>
              </a:solidFill>
              <a:latin typeface="Google Sans"/>
            </a:endParaRPr>
          </a:p>
          <a:p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endParaRPr lang="en-US" b="0" i="0" dirty="0">
              <a:solidFill>
                <a:srgbClr val="2B2E33"/>
              </a:solidFill>
              <a:effectLst/>
              <a:latin typeface="__pretendard_b003f9"/>
            </a:endParaRPr>
          </a:p>
          <a:p>
            <a:endParaRPr lang="en-US" dirty="0">
              <a:solidFill>
                <a:srgbClr val="2B2E33"/>
              </a:solidFill>
              <a:latin typeface="__pretendard_b003f9"/>
            </a:endParaRPr>
          </a:p>
          <a:p>
            <a:endParaRPr lang="es-UY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38FB38C-257C-914A-4B1D-85246764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94" y="753073"/>
            <a:ext cx="6867057" cy="51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A1B5E3-A351-258E-DDDA-2A5B9AFFC094}"/>
              </a:ext>
            </a:extLst>
          </p:cNvPr>
          <p:cNvCxnSpPr>
            <a:cxnSpLocks/>
          </p:cNvCxnSpPr>
          <p:nvPr/>
        </p:nvCxnSpPr>
        <p:spPr>
          <a:xfrm>
            <a:off x="5636874" y="4479403"/>
            <a:ext cx="0" cy="729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69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DAF07-F516-6F52-B406-1B5F6FED2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817A-A978-AF39-347D-A03D9DAA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Y" dirty="0"/>
              <a:t>Genome </a:t>
            </a:r>
            <a:br>
              <a:rPr lang="es-UY" dirty="0"/>
            </a:br>
            <a:r>
              <a:rPr lang="es-UY" dirty="0" err="1"/>
              <a:t>Quality</a:t>
            </a:r>
            <a:br>
              <a:rPr lang="es-UY" dirty="0"/>
            </a:br>
            <a:r>
              <a:rPr lang="es-UY" dirty="0" err="1"/>
              <a:t>Statistics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EA8A3-1EE6-0D72-7E6F-61D3E7DC59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BC99826-2550-E76A-20B1-6F70F6808369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13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89CFD-4CE9-BFC5-42CE-745AC886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CB91F0-9CCE-6C95-FF76-F72EBA0A9F61}"/>
              </a:ext>
            </a:extLst>
          </p:cNvPr>
          <p:cNvSpPr txBox="1"/>
          <p:nvPr/>
        </p:nvSpPr>
        <p:spPr>
          <a:xfrm>
            <a:off x="475312" y="3057295"/>
            <a:ext cx="4212436" cy="29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GB" sz="1800" b="1" dirty="0">
                <a:latin typeface="-apple-system"/>
              </a:rPr>
              <a:t>Contiguity</a:t>
            </a:r>
            <a:r>
              <a:rPr lang="en-GB" sz="1800" dirty="0">
                <a:latin typeface="-apple-system"/>
              </a:rPr>
              <a:t> describes how many scaffolds a genome is represented by: </a:t>
            </a:r>
          </a:p>
          <a:p>
            <a:pPr>
              <a:spcAft>
                <a:spcPts val="1600"/>
              </a:spcAft>
            </a:pPr>
            <a:r>
              <a:rPr lang="en-GB" sz="1800" dirty="0">
                <a:latin typeface="-apple-system"/>
              </a:rPr>
              <a:t>in a perfectly contiguous reference genome, the number of scaffolds would be equal to the number of chromosomes. </a:t>
            </a:r>
          </a:p>
          <a:p>
            <a:pPr>
              <a:spcAft>
                <a:spcPts val="1600"/>
              </a:spcAft>
            </a:pPr>
            <a:r>
              <a:rPr lang="en-GB" sz="1800" dirty="0">
                <a:latin typeface="-apple-system"/>
              </a:rPr>
              <a:t>Typically expressed as N50, the length of the 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shortest contig in the longest group of contigs that together represent at least 50% of the total genome sequence length. 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353766B-DA86-2A71-574D-14A1AE9C7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07" y="951055"/>
            <a:ext cx="6296300" cy="454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3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62E1-D108-43A3-0F70-1BED518C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FF3D-9A95-9F80-42CE-1BA8A8BE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s-UY" sz="4000" dirty="0"/>
              <a:t>Genome</a:t>
            </a:r>
            <a:r>
              <a:rPr lang="es-UY" dirty="0"/>
              <a:t> </a:t>
            </a:r>
            <a:r>
              <a:rPr lang="es-UY" sz="4000" dirty="0" err="1"/>
              <a:t>Quality</a:t>
            </a:r>
            <a:br>
              <a:rPr lang="es-UY" sz="4000" dirty="0"/>
            </a:br>
            <a:r>
              <a:rPr lang="es-UY" sz="4000" dirty="0" err="1"/>
              <a:t>Statistics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9F8EE-58DA-24AF-8AFE-C59A66A25C3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2864A72C-3A88-B73F-F375-043880AF58A9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14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C5A3C-5860-72A8-F0DF-131621E4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94DECF-F3B4-4EBE-1134-E9FC47D2704F}"/>
              </a:ext>
            </a:extLst>
          </p:cNvPr>
          <p:cNvSpPr txBox="1"/>
          <p:nvPr/>
        </p:nvSpPr>
        <p:spPr>
          <a:xfrm>
            <a:off x="354125" y="1905777"/>
            <a:ext cx="5010907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-apple-system"/>
              </a:rPr>
              <a:t>Completeness:  </a:t>
            </a:r>
          </a:p>
          <a:p>
            <a:r>
              <a:rPr lang="en-GB" sz="1800" dirty="0">
                <a:latin typeface="-apple-system"/>
              </a:rPr>
              <a:t>BUSCO  </a:t>
            </a:r>
          </a:p>
          <a:p>
            <a:r>
              <a:rPr lang="en-GB" sz="1800" dirty="0">
                <a:latin typeface="-apple-system"/>
              </a:rPr>
              <a:t>(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Benchmarking Universal Single-Copy Orthologs</a:t>
            </a:r>
            <a:r>
              <a:rPr lang="en-GB" sz="1800" dirty="0">
                <a:latin typeface="-apple-system"/>
              </a:rPr>
              <a:t>) is a method of assessing genome completeness. </a:t>
            </a:r>
          </a:p>
          <a:p>
            <a:r>
              <a:rPr lang="en-GB" dirty="0">
                <a:latin typeface="-apple-system"/>
              </a:rPr>
              <a:t>Detection of a set of highly conserved genes that </a:t>
            </a:r>
          </a:p>
          <a:p>
            <a:r>
              <a:rPr lang="en-GB" dirty="0">
                <a:latin typeface="-apple-system"/>
              </a:rPr>
              <a:t>should be present in single copy. </a:t>
            </a:r>
            <a:endParaRPr lang="en-GB" sz="1800" dirty="0">
              <a:latin typeface="-apple-system"/>
            </a:endParaRPr>
          </a:p>
          <a:p>
            <a:pPr marL="380990" indent="-38099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-apple-system"/>
              </a:rPr>
              <a:t>A higher percentage of single BUSCO genes, indicates a higher quality assembly. </a:t>
            </a:r>
          </a:p>
          <a:p>
            <a:pPr marL="380990" indent="-38099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-apple-system"/>
              </a:rPr>
              <a:t>BUSCO ASSEMBLY	</a:t>
            </a:r>
          </a:p>
          <a:p>
            <a:pPr marL="838190" lvl="1" indent="-38099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-apple-system"/>
              </a:rPr>
              <a:t>prediction of a set of conserved genes</a:t>
            </a:r>
          </a:p>
          <a:p>
            <a:pPr marL="380990" indent="-38099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-apple-system"/>
              </a:rPr>
              <a:t>BUSCO ANNOTATION</a:t>
            </a:r>
          </a:p>
          <a:p>
            <a:pPr>
              <a:spcAft>
                <a:spcPts val="1600"/>
              </a:spcAft>
            </a:pPr>
            <a:r>
              <a:rPr lang="en-GB" sz="1800" dirty="0">
                <a:latin typeface="-apple-system"/>
              </a:rPr>
              <a:t>	</a:t>
            </a:r>
          </a:p>
        </p:txBody>
      </p:sp>
      <p:pic>
        <p:nvPicPr>
          <p:cNvPr id="3080" name="Picture 8" descr="BUSCO: Assessing Genomic Data Quality ...">
            <a:extLst>
              <a:ext uri="{FF2B5EF4-FFF2-40B4-BE49-F238E27FC236}">
                <a16:creationId xmlns:a16="http://schemas.microsoft.com/office/drawing/2014/main" id="{AD6EE406-256D-29F3-F65C-F9BAFABB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18" y="1571625"/>
            <a:ext cx="5348005" cy="40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66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6A36-05B1-AF15-EF8E-D642FCC25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88;p15">
            <a:extLst>
              <a:ext uri="{FF2B5EF4-FFF2-40B4-BE49-F238E27FC236}">
                <a16:creationId xmlns:a16="http://schemas.microsoft.com/office/drawing/2014/main" id="{B4F4B4A2-5609-582A-1FC1-2A1E71972F7E}"/>
              </a:ext>
            </a:extLst>
          </p:cNvPr>
          <p:cNvSpPr/>
          <p:nvPr/>
        </p:nvSpPr>
        <p:spPr>
          <a:xfrm>
            <a:off x="0" y="5222567"/>
            <a:ext cx="12192000" cy="713600"/>
          </a:xfrm>
          <a:prstGeom prst="rect">
            <a:avLst/>
          </a:prstGeom>
          <a:solidFill>
            <a:srgbClr val="A9CE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44B76-180B-9612-552E-E259F26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7" y="615124"/>
            <a:ext cx="11241377" cy="954722"/>
          </a:xfrm>
        </p:spPr>
        <p:txBody>
          <a:bodyPr>
            <a:normAutofit/>
          </a:bodyPr>
          <a:lstStyle/>
          <a:p>
            <a:r>
              <a:rPr lang="es-UY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B2338-3945-A5A4-ADB9-C80EC152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75478105-05CE-BF32-86D5-577E9B224793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15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7F463-3D89-FC03-3E10-147EA658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8" name="Google Shape;85;p15">
            <a:extLst>
              <a:ext uri="{FF2B5EF4-FFF2-40B4-BE49-F238E27FC236}">
                <a16:creationId xmlns:a16="http://schemas.microsoft.com/office/drawing/2014/main" id="{4A7E27F9-209C-9886-AC1F-AC6AAD8A84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7872"/>
          <a:stretch/>
        </p:blipFill>
        <p:spPr>
          <a:xfrm>
            <a:off x="964293" y="1154999"/>
            <a:ext cx="4925665" cy="30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87;p15">
            <a:extLst>
              <a:ext uri="{FF2B5EF4-FFF2-40B4-BE49-F238E27FC236}">
                <a16:creationId xmlns:a16="http://schemas.microsoft.com/office/drawing/2014/main" id="{30AB6676-3DD2-7E7D-66A6-C14F866E119C}"/>
              </a:ext>
            </a:extLst>
          </p:cNvPr>
          <p:cNvSpPr txBox="1"/>
          <p:nvPr/>
        </p:nvSpPr>
        <p:spPr>
          <a:xfrm>
            <a:off x="948925" y="4180832"/>
            <a:ext cx="4956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333" dirty="0"/>
              <a:t>parasite.wormbase.org</a:t>
            </a:r>
            <a:endParaRPr sz="1333" dirty="0"/>
          </a:p>
        </p:txBody>
      </p:sp>
      <p:pic>
        <p:nvPicPr>
          <p:cNvPr id="21" name="Google Shape;89;p15">
            <a:extLst>
              <a:ext uri="{FF2B5EF4-FFF2-40B4-BE49-F238E27FC236}">
                <a16:creationId xmlns:a16="http://schemas.microsoft.com/office/drawing/2014/main" id="{96E3FE6E-B540-28B0-F421-D7E7F8E3D8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34" y="5257900"/>
            <a:ext cx="11785919" cy="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F40A9C-5B0D-C73E-D716-0B89A25E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55" y="1540372"/>
            <a:ext cx="3710355" cy="2247919"/>
          </a:xfrm>
          <a:prstGeom prst="rect">
            <a:avLst/>
          </a:prstGeom>
        </p:spPr>
      </p:pic>
      <p:sp>
        <p:nvSpPr>
          <p:cNvPr id="23" name="Google Shape;165;p18">
            <a:extLst>
              <a:ext uri="{FF2B5EF4-FFF2-40B4-BE49-F238E27FC236}">
                <a16:creationId xmlns:a16="http://schemas.microsoft.com/office/drawing/2014/main" id="{A39D5978-0EED-8C01-5B37-57B3364099B9}"/>
              </a:ext>
            </a:extLst>
          </p:cNvPr>
          <p:cNvSpPr txBox="1"/>
          <p:nvPr/>
        </p:nvSpPr>
        <p:spPr>
          <a:xfrm>
            <a:off x="6266084" y="2940008"/>
            <a:ext cx="1564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Release</a:t>
            </a:r>
            <a:endParaRPr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Google Shape;166;p18">
            <a:extLst>
              <a:ext uri="{FF2B5EF4-FFF2-40B4-BE49-F238E27FC236}">
                <a16:creationId xmlns:a16="http://schemas.microsoft.com/office/drawing/2014/main" id="{1C63794D-ED33-36C3-4452-007D7EAE76A8}"/>
              </a:ext>
            </a:extLst>
          </p:cNvPr>
          <p:cNvSpPr txBox="1"/>
          <p:nvPr/>
        </p:nvSpPr>
        <p:spPr>
          <a:xfrm>
            <a:off x="8070992" y="2936741"/>
            <a:ext cx="1564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Species</a:t>
            </a:r>
            <a:endParaRPr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Google Shape;167;p18">
            <a:extLst>
              <a:ext uri="{FF2B5EF4-FFF2-40B4-BE49-F238E27FC236}">
                <a16:creationId xmlns:a16="http://schemas.microsoft.com/office/drawing/2014/main" id="{DCDA26A8-8F30-4A5A-7C8D-82736E4CFD9C}"/>
              </a:ext>
            </a:extLst>
          </p:cNvPr>
          <p:cNvSpPr txBox="1"/>
          <p:nvPr/>
        </p:nvSpPr>
        <p:spPr>
          <a:xfrm>
            <a:off x="9875900" y="2940009"/>
            <a:ext cx="1645524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Genomes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Google Shape;168;p18">
            <a:extLst>
              <a:ext uri="{FF2B5EF4-FFF2-40B4-BE49-F238E27FC236}">
                <a16:creationId xmlns:a16="http://schemas.microsoft.com/office/drawing/2014/main" id="{2FAAF69B-A581-678C-00E6-64231BFFE6FB}"/>
              </a:ext>
            </a:extLst>
          </p:cNvPr>
          <p:cNvSpPr txBox="1"/>
          <p:nvPr/>
        </p:nvSpPr>
        <p:spPr>
          <a:xfrm>
            <a:off x="6747100" y="3528352"/>
            <a:ext cx="70744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19</a:t>
            </a:r>
          </a:p>
        </p:txBody>
      </p:sp>
      <p:sp>
        <p:nvSpPr>
          <p:cNvPr id="27" name="Google Shape;169;p18">
            <a:extLst>
              <a:ext uri="{FF2B5EF4-FFF2-40B4-BE49-F238E27FC236}">
                <a16:creationId xmlns:a16="http://schemas.microsoft.com/office/drawing/2014/main" id="{FDD78879-5B72-AA42-7A14-21E4CA89E585}"/>
              </a:ext>
            </a:extLst>
          </p:cNvPr>
          <p:cNvSpPr txBox="1"/>
          <p:nvPr/>
        </p:nvSpPr>
        <p:spPr>
          <a:xfrm>
            <a:off x="8552000" y="3528352"/>
            <a:ext cx="60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208</a:t>
            </a:r>
            <a:endParaRPr sz="1600" b="1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" name="Google Shape;170;p18">
            <a:extLst>
              <a:ext uri="{FF2B5EF4-FFF2-40B4-BE49-F238E27FC236}">
                <a16:creationId xmlns:a16="http://schemas.microsoft.com/office/drawing/2014/main" id="{12E0FDC5-0082-5C34-725C-3A9C2CB2D322}"/>
              </a:ext>
            </a:extLst>
          </p:cNvPr>
          <p:cNvSpPr txBox="1"/>
          <p:nvPr/>
        </p:nvSpPr>
        <p:spPr>
          <a:xfrm>
            <a:off x="10299750" y="3528351"/>
            <a:ext cx="60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274</a:t>
            </a:r>
            <a:endParaRPr sz="1600" b="1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" name="Google Shape;165;p18">
            <a:extLst>
              <a:ext uri="{FF2B5EF4-FFF2-40B4-BE49-F238E27FC236}">
                <a16:creationId xmlns:a16="http://schemas.microsoft.com/office/drawing/2014/main" id="{F9314AC2-87B8-5817-2831-3850A294663E}"/>
              </a:ext>
            </a:extLst>
          </p:cNvPr>
          <p:cNvSpPr txBox="1"/>
          <p:nvPr/>
        </p:nvSpPr>
        <p:spPr>
          <a:xfrm>
            <a:off x="6189884" y="1625855"/>
            <a:ext cx="1564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Release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Google Shape;166;p18">
            <a:extLst>
              <a:ext uri="{FF2B5EF4-FFF2-40B4-BE49-F238E27FC236}">
                <a16:creationId xmlns:a16="http://schemas.microsoft.com/office/drawing/2014/main" id="{9B66E4AD-5FE5-7874-1DA9-91D7AB426E31}"/>
              </a:ext>
            </a:extLst>
          </p:cNvPr>
          <p:cNvSpPr txBox="1"/>
          <p:nvPr/>
        </p:nvSpPr>
        <p:spPr>
          <a:xfrm>
            <a:off x="7994792" y="1613796"/>
            <a:ext cx="1564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Species</a:t>
            </a:r>
            <a:endParaRPr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Google Shape;167;p18">
            <a:extLst>
              <a:ext uri="{FF2B5EF4-FFF2-40B4-BE49-F238E27FC236}">
                <a16:creationId xmlns:a16="http://schemas.microsoft.com/office/drawing/2014/main" id="{65D48212-6C9F-5CCA-DA56-DBCEF01ACC62}"/>
              </a:ext>
            </a:extLst>
          </p:cNvPr>
          <p:cNvSpPr txBox="1"/>
          <p:nvPr/>
        </p:nvSpPr>
        <p:spPr>
          <a:xfrm>
            <a:off x="9799700" y="1617064"/>
            <a:ext cx="1721724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Genomes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Google Shape;168;p18">
            <a:extLst>
              <a:ext uri="{FF2B5EF4-FFF2-40B4-BE49-F238E27FC236}">
                <a16:creationId xmlns:a16="http://schemas.microsoft.com/office/drawing/2014/main" id="{5B6A23B1-C9E5-8AB4-2412-09B4BFD0F570}"/>
              </a:ext>
            </a:extLst>
          </p:cNvPr>
          <p:cNvSpPr txBox="1"/>
          <p:nvPr/>
        </p:nvSpPr>
        <p:spPr>
          <a:xfrm>
            <a:off x="6670900" y="2054936"/>
            <a:ext cx="78364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1</a:t>
            </a:r>
          </a:p>
        </p:txBody>
      </p:sp>
      <p:sp>
        <p:nvSpPr>
          <p:cNvPr id="33" name="Google Shape;169;p18">
            <a:extLst>
              <a:ext uri="{FF2B5EF4-FFF2-40B4-BE49-F238E27FC236}">
                <a16:creationId xmlns:a16="http://schemas.microsoft.com/office/drawing/2014/main" id="{1AD96CE0-2884-7105-E12F-4DFBAB2A5690}"/>
              </a:ext>
            </a:extLst>
          </p:cNvPr>
          <p:cNvSpPr txBox="1"/>
          <p:nvPr/>
        </p:nvSpPr>
        <p:spPr>
          <a:xfrm>
            <a:off x="8475800" y="2054936"/>
            <a:ext cx="60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82</a:t>
            </a:r>
            <a:endParaRPr sz="1600" b="1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" name="Google Shape;170;p18">
            <a:extLst>
              <a:ext uri="{FF2B5EF4-FFF2-40B4-BE49-F238E27FC236}">
                <a16:creationId xmlns:a16="http://schemas.microsoft.com/office/drawing/2014/main" id="{2B67BBB1-9D5D-3D2D-2099-95C012CFFF00}"/>
              </a:ext>
            </a:extLst>
          </p:cNvPr>
          <p:cNvSpPr txBox="1"/>
          <p:nvPr/>
        </p:nvSpPr>
        <p:spPr>
          <a:xfrm>
            <a:off x="10280700" y="2054935"/>
            <a:ext cx="60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latin typeface="Oswald"/>
                <a:ea typeface="Oswald"/>
                <a:cs typeface="Oswald"/>
                <a:sym typeface="Oswald"/>
              </a:rPr>
              <a:t>82</a:t>
            </a:r>
            <a:endParaRPr sz="1600" b="1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FE1B1A-2260-D873-26E2-C6CCAC13B2E7}"/>
              </a:ext>
            </a:extLst>
          </p:cNvPr>
          <p:cNvSpPr txBox="1"/>
          <p:nvPr/>
        </p:nvSpPr>
        <p:spPr>
          <a:xfrm>
            <a:off x="5676900" y="1396484"/>
            <a:ext cx="9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Oswald"/>
                <a:ea typeface="Oswald"/>
                <a:cs typeface="Oswald"/>
                <a:sym typeface="Oswald"/>
              </a:rPr>
              <a:t>2014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0125BC-79E3-A5D5-000E-7C870ED06BE0}"/>
              </a:ext>
            </a:extLst>
          </p:cNvPr>
          <p:cNvSpPr txBox="1"/>
          <p:nvPr/>
        </p:nvSpPr>
        <p:spPr>
          <a:xfrm>
            <a:off x="5705475" y="2758559"/>
            <a:ext cx="965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Oswald"/>
                <a:ea typeface="Oswald"/>
                <a:cs typeface="Oswald"/>
                <a:sym typeface="Oswald"/>
              </a:rPr>
              <a:t>2024</a:t>
            </a:r>
          </a:p>
        </p:txBody>
      </p:sp>
      <p:pic>
        <p:nvPicPr>
          <p:cNvPr id="37" name="Google Shape;83;p15">
            <a:extLst>
              <a:ext uri="{FF2B5EF4-FFF2-40B4-BE49-F238E27FC236}">
                <a16:creationId xmlns:a16="http://schemas.microsoft.com/office/drawing/2014/main" id="{E8F8E5B4-9587-A8CD-4897-86B2DF2D51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979" y="559115"/>
            <a:ext cx="4222331" cy="77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150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C46AE-9C4A-BC82-2479-F0FB599E9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88;p15">
            <a:extLst>
              <a:ext uri="{FF2B5EF4-FFF2-40B4-BE49-F238E27FC236}">
                <a16:creationId xmlns:a16="http://schemas.microsoft.com/office/drawing/2014/main" id="{716DE350-57D2-40F6-CCEB-2B0C1871B192}"/>
              </a:ext>
            </a:extLst>
          </p:cNvPr>
          <p:cNvSpPr/>
          <p:nvPr/>
        </p:nvSpPr>
        <p:spPr>
          <a:xfrm>
            <a:off x="0" y="5222567"/>
            <a:ext cx="12192000" cy="713600"/>
          </a:xfrm>
          <a:prstGeom prst="rect">
            <a:avLst/>
          </a:prstGeom>
          <a:solidFill>
            <a:srgbClr val="A9CE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75B6F-2745-DB9D-3954-9EC21FA4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044" y="615124"/>
            <a:ext cx="5219380" cy="954722"/>
          </a:xfrm>
        </p:spPr>
        <p:txBody>
          <a:bodyPr>
            <a:normAutofit/>
          </a:bodyPr>
          <a:lstStyle/>
          <a:p>
            <a:r>
              <a:rPr lang="es-UY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83B45-406A-B4ED-8D0E-11C13DC4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4C7BB340-75DE-7FAE-02C8-DB324C974FA6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16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3D8A9-E767-9215-B919-97CCC700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8" name="Google Shape;85;p15">
            <a:extLst>
              <a:ext uri="{FF2B5EF4-FFF2-40B4-BE49-F238E27FC236}">
                <a16:creationId xmlns:a16="http://schemas.microsoft.com/office/drawing/2014/main" id="{FAA7B102-E80B-C28C-81BA-4D7556B815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7872"/>
          <a:stretch/>
        </p:blipFill>
        <p:spPr>
          <a:xfrm>
            <a:off x="964293" y="1154999"/>
            <a:ext cx="4925665" cy="30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87;p15">
            <a:extLst>
              <a:ext uri="{FF2B5EF4-FFF2-40B4-BE49-F238E27FC236}">
                <a16:creationId xmlns:a16="http://schemas.microsoft.com/office/drawing/2014/main" id="{27196C19-47CB-DEE7-D6F6-BC6F604865A1}"/>
              </a:ext>
            </a:extLst>
          </p:cNvPr>
          <p:cNvSpPr txBox="1"/>
          <p:nvPr/>
        </p:nvSpPr>
        <p:spPr>
          <a:xfrm>
            <a:off x="948925" y="4180832"/>
            <a:ext cx="4956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333" dirty="0"/>
              <a:t>parasite.wormbase.org</a:t>
            </a:r>
            <a:endParaRPr sz="1333" dirty="0"/>
          </a:p>
        </p:txBody>
      </p:sp>
      <p:pic>
        <p:nvPicPr>
          <p:cNvPr id="21" name="Google Shape;89;p15">
            <a:extLst>
              <a:ext uri="{FF2B5EF4-FFF2-40B4-BE49-F238E27FC236}">
                <a16:creationId xmlns:a16="http://schemas.microsoft.com/office/drawing/2014/main" id="{75FCAB9B-3A2A-A344-B167-80FB519CCF3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34" y="5257900"/>
            <a:ext cx="11785919" cy="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42B4A3-9755-8FE4-20F8-DA42FF499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55" y="1540372"/>
            <a:ext cx="3710355" cy="2247919"/>
          </a:xfrm>
          <a:prstGeom prst="rect">
            <a:avLst/>
          </a:prstGeom>
        </p:spPr>
      </p:pic>
      <p:pic>
        <p:nvPicPr>
          <p:cNvPr id="37" name="Google Shape;83;p15">
            <a:extLst>
              <a:ext uri="{FF2B5EF4-FFF2-40B4-BE49-F238E27FC236}">
                <a16:creationId xmlns:a16="http://schemas.microsoft.com/office/drawing/2014/main" id="{57364181-A91D-6DA2-17FA-07F5142DCC3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979" y="559115"/>
            <a:ext cx="4222331" cy="77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1;p18">
            <a:extLst>
              <a:ext uri="{FF2B5EF4-FFF2-40B4-BE49-F238E27FC236}">
                <a16:creationId xmlns:a16="http://schemas.microsoft.com/office/drawing/2014/main" id="{FA4974DF-D42A-3ACE-A65A-0B7D9F5D8A8A}"/>
              </a:ext>
            </a:extLst>
          </p:cNvPr>
          <p:cNvSpPr txBox="1"/>
          <p:nvPr/>
        </p:nvSpPr>
        <p:spPr>
          <a:xfrm>
            <a:off x="5722890" y="1500256"/>
            <a:ext cx="180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50000"/>
                  </a:schemeClr>
                </a:solidFill>
              </a:rPr>
              <a:t>Annual Users</a:t>
            </a:r>
            <a:endParaRPr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Google Shape;192;p18">
            <a:extLst>
              <a:ext uri="{FF2B5EF4-FFF2-40B4-BE49-F238E27FC236}">
                <a16:creationId xmlns:a16="http://schemas.microsoft.com/office/drawing/2014/main" id="{47F23F90-7D5D-2170-BA8F-6BE57739A1DB}"/>
              </a:ext>
            </a:extLst>
          </p:cNvPr>
          <p:cNvSpPr txBox="1"/>
          <p:nvPr/>
        </p:nvSpPr>
        <p:spPr>
          <a:xfrm>
            <a:off x="7527779" y="1496974"/>
            <a:ext cx="1564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tx2">
                    <a:lumMod val="50000"/>
                  </a:schemeClr>
                </a:solidFill>
              </a:rPr>
              <a:t>Page Views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Google Shape;193;p18">
            <a:extLst>
              <a:ext uri="{FF2B5EF4-FFF2-40B4-BE49-F238E27FC236}">
                <a16:creationId xmlns:a16="http://schemas.microsoft.com/office/drawing/2014/main" id="{72DFE191-4D1C-751A-1A92-5E5B916E20C3}"/>
              </a:ext>
            </a:extLst>
          </p:cNvPr>
          <p:cNvSpPr txBox="1"/>
          <p:nvPr/>
        </p:nvSpPr>
        <p:spPr>
          <a:xfrm>
            <a:off x="9098355" y="1496990"/>
            <a:ext cx="2164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tx2">
                    <a:lumMod val="50000"/>
                  </a:schemeClr>
                </a:solidFill>
              </a:rPr>
              <a:t>Twitter Followers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Google Shape;194;p18">
            <a:extLst>
              <a:ext uri="{FF2B5EF4-FFF2-40B4-BE49-F238E27FC236}">
                <a16:creationId xmlns:a16="http://schemas.microsoft.com/office/drawing/2014/main" id="{C130B188-7355-5363-792C-B6BB1BFC4DAC}"/>
              </a:ext>
            </a:extLst>
          </p:cNvPr>
          <p:cNvSpPr txBox="1"/>
          <p:nvPr/>
        </p:nvSpPr>
        <p:spPr>
          <a:xfrm>
            <a:off x="6203888" y="2335118"/>
            <a:ext cx="887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17,000</a:t>
            </a:r>
            <a:endParaRPr sz="1600" b="1">
              <a:solidFill>
                <a:schemeClr val="tx2">
                  <a:lumMod val="50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" name="Google Shape;195;p18">
            <a:extLst>
              <a:ext uri="{FF2B5EF4-FFF2-40B4-BE49-F238E27FC236}">
                <a16:creationId xmlns:a16="http://schemas.microsoft.com/office/drawing/2014/main" id="{4DA0D7AE-4784-8278-E2A5-70869E6342B9}"/>
              </a:ext>
            </a:extLst>
          </p:cNvPr>
          <p:cNvSpPr txBox="1"/>
          <p:nvPr/>
        </p:nvSpPr>
        <p:spPr>
          <a:xfrm>
            <a:off x="7826388" y="2317532"/>
            <a:ext cx="967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350,000</a:t>
            </a:r>
            <a:endParaRPr sz="1600" b="1" dirty="0">
              <a:solidFill>
                <a:schemeClr val="tx2">
                  <a:lumMod val="50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" name="Google Shape;196;p18">
            <a:extLst>
              <a:ext uri="{FF2B5EF4-FFF2-40B4-BE49-F238E27FC236}">
                <a16:creationId xmlns:a16="http://schemas.microsoft.com/office/drawing/2014/main" id="{1DE266F8-B48E-F01B-4BAC-37C46DD71F58}"/>
              </a:ext>
            </a:extLst>
          </p:cNvPr>
          <p:cNvSpPr txBox="1"/>
          <p:nvPr/>
        </p:nvSpPr>
        <p:spPr>
          <a:xfrm>
            <a:off x="9696755" y="2299949"/>
            <a:ext cx="967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1,903</a:t>
            </a:r>
            <a:endParaRPr sz="1600" b="1" dirty="0">
              <a:solidFill>
                <a:schemeClr val="tx2">
                  <a:lumMod val="50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" name="Google Shape;197;p18">
            <a:extLst>
              <a:ext uri="{FF2B5EF4-FFF2-40B4-BE49-F238E27FC236}">
                <a16:creationId xmlns:a16="http://schemas.microsoft.com/office/drawing/2014/main" id="{AAF64371-18BD-E653-695C-F50E55364D62}"/>
              </a:ext>
            </a:extLst>
          </p:cNvPr>
          <p:cNvSpPr txBox="1"/>
          <p:nvPr/>
        </p:nvSpPr>
        <p:spPr>
          <a:xfrm>
            <a:off x="7190139" y="3495640"/>
            <a:ext cx="288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>
                <a:solidFill>
                  <a:schemeClr val="tx2">
                    <a:lumMod val="50000"/>
                  </a:schemeClr>
                </a:solidFill>
              </a:rPr>
              <a:t>Top Accessing Countries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Google Shape;198;p18">
            <a:extLst>
              <a:ext uri="{FF2B5EF4-FFF2-40B4-BE49-F238E27FC236}">
                <a16:creationId xmlns:a16="http://schemas.microsoft.com/office/drawing/2014/main" id="{4F801725-5DA7-8451-FE73-0A34B9478141}"/>
              </a:ext>
            </a:extLst>
          </p:cNvPr>
          <p:cNvSpPr txBox="1"/>
          <p:nvPr/>
        </p:nvSpPr>
        <p:spPr>
          <a:xfrm>
            <a:off x="7091488" y="4332383"/>
            <a:ext cx="3390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1. USA, 2. China, 3. UK, 4. Germany,</a:t>
            </a:r>
            <a:br>
              <a:rPr lang="en-GB" sz="1600" b="1" dirty="0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5. India </a:t>
            </a:r>
            <a:endParaRPr sz="1600" b="1" dirty="0">
              <a:solidFill>
                <a:schemeClr val="tx2">
                  <a:lumMod val="50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46FBEE1-D0C9-DED6-168C-FD079264D318}"/>
              </a:ext>
            </a:extLst>
          </p:cNvPr>
          <p:cNvSpPr txBox="1">
            <a:spLocks/>
          </p:cNvSpPr>
          <p:nvPr/>
        </p:nvSpPr>
        <p:spPr>
          <a:xfrm>
            <a:off x="6718545" y="627965"/>
            <a:ext cx="4386377" cy="954722"/>
          </a:xfrm>
          <a:prstGeom prst="rect">
            <a:avLst/>
          </a:prstGeom>
        </p:spPr>
        <p:txBody>
          <a:bodyPr vert="horz" lIns="91440" tIns="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b="1" i="0" kern="1200" cap="none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UY" dirty="0"/>
            </a:br>
            <a:r>
              <a:rPr lang="es-UY" dirty="0" err="1"/>
              <a:t>Usage</a:t>
            </a:r>
            <a:r>
              <a:rPr lang="es-UY" dirty="0"/>
              <a:t> </a:t>
            </a:r>
            <a:r>
              <a:rPr lang="es-UY" dirty="0" err="1"/>
              <a:t>Statistics</a:t>
            </a:r>
            <a:r>
              <a:rPr lang="es-UY" dirty="0"/>
              <a:t> (2023)</a:t>
            </a:r>
            <a:br>
              <a:rPr lang="es-UY" dirty="0"/>
            </a:b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2539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F1050-1278-ADE1-68F4-A2FFF018A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88;p15">
            <a:extLst>
              <a:ext uri="{FF2B5EF4-FFF2-40B4-BE49-F238E27FC236}">
                <a16:creationId xmlns:a16="http://schemas.microsoft.com/office/drawing/2014/main" id="{B56F6263-E162-A4B0-DC6B-F2C1A67AEAB4}"/>
              </a:ext>
            </a:extLst>
          </p:cNvPr>
          <p:cNvSpPr/>
          <p:nvPr/>
        </p:nvSpPr>
        <p:spPr>
          <a:xfrm>
            <a:off x="0" y="5222567"/>
            <a:ext cx="12192000" cy="713600"/>
          </a:xfrm>
          <a:prstGeom prst="rect">
            <a:avLst/>
          </a:prstGeom>
          <a:solidFill>
            <a:srgbClr val="A9CE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1AC30-F010-9A7C-79EF-6D59A6C7F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7" y="615124"/>
            <a:ext cx="11241377" cy="954722"/>
          </a:xfrm>
        </p:spPr>
        <p:txBody>
          <a:bodyPr>
            <a:normAutofit/>
          </a:bodyPr>
          <a:lstStyle/>
          <a:p>
            <a:r>
              <a:rPr lang="es-UY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C034A-2DDA-9DB0-0A6D-6FB6BE2521C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F4E56E13-631F-7A3B-A2F1-63FB39780DAE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17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872DB4-301A-EC89-6D25-027ADD9E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8" name="Google Shape;85;p15">
            <a:extLst>
              <a:ext uri="{FF2B5EF4-FFF2-40B4-BE49-F238E27FC236}">
                <a16:creationId xmlns:a16="http://schemas.microsoft.com/office/drawing/2014/main" id="{0582C0E8-7589-A949-320D-53267DCA40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7872"/>
          <a:stretch/>
        </p:blipFill>
        <p:spPr>
          <a:xfrm>
            <a:off x="964293" y="1154999"/>
            <a:ext cx="4925665" cy="30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87;p15">
            <a:extLst>
              <a:ext uri="{FF2B5EF4-FFF2-40B4-BE49-F238E27FC236}">
                <a16:creationId xmlns:a16="http://schemas.microsoft.com/office/drawing/2014/main" id="{255263FF-1C6B-78EE-9142-F82FDA56F0E6}"/>
              </a:ext>
            </a:extLst>
          </p:cNvPr>
          <p:cNvSpPr txBox="1"/>
          <p:nvPr/>
        </p:nvSpPr>
        <p:spPr>
          <a:xfrm>
            <a:off x="948925" y="4180832"/>
            <a:ext cx="4956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333" dirty="0"/>
              <a:t>parasite.wormbase.org</a:t>
            </a:r>
            <a:endParaRPr sz="1333" dirty="0"/>
          </a:p>
        </p:txBody>
      </p:sp>
      <p:pic>
        <p:nvPicPr>
          <p:cNvPr id="21" name="Google Shape;89;p15">
            <a:extLst>
              <a:ext uri="{FF2B5EF4-FFF2-40B4-BE49-F238E27FC236}">
                <a16:creationId xmlns:a16="http://schemas.microsoft.com/office/drawing/2014/main" id="{B02E01A3-6660-C3F4-85CE-C667CE22CF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34" y="5257900"/>
            <a:ext cx="11785919" cy="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802272-C44A-2F1F-060D-9D5A81B01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55" y="1540372"/>
            <a:ext cx="3710355" cy="2247919"/>
          </a:xfrm>
          <a:prstGeom prst="rect">
            <a:avLst/>
          </a:prstGeom>
        </p:spPr>
      </p:pic>
      <p:pic>
        <p:nvPicPr>
          <p:cNvPr id="37" name="Google Shape;83;p15">
            <a:extLst>
              <a:ext uri="{FF2B5EF4-FFF2-40B4-BE49-F238E27FC236}">
                <a16:creationId xmlns:a16="http://schemas.microsoft.com/office/drawing/2014/main" id="{CE7AE1BD-C466-D3EA-5FFB-DE5B93E9DB71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0576" y="464618"/>
            <a:ext cx="4222331" cy="77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33842-8841-F4BC-9808-A48D0547C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8331" y="593653"/>
            <a:ext cx="2609383" cy="4209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DFEB9-3D4B-DD6D-ED11-D65F43EDCEB0}"/>
              </a:ext>
            </a:extLst>
          </p:cNvPr>
          <p:cNvSpPr txBox="1"/>
          <p:nvPr/>
        </p:nvSpPr>
        <p:spPr>
          <a:xfrm>
            <a:off x="8056338" y="3042142"/>
            <a:ext cx="26693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dirty="0"/>
              <a:t>  </a:t>
            </a:r>
            <a:r>
              <a:rPr lang="es-UY" sz="2000" b="1" dirty="0">
                <a:solidFill>
                  <a:srgbClr val="0070C0"/>
                </a:solidFill>
              </a:rPr>
              <a:t>49		     69</a:t>
            </a:r>
          </a:p>
          <a:p>
            <a:r>
              <a:rPr lang="es-UY" sz="2000" dirty="0"/>
              <a:t>  </a:t>
            </a:r>
            <a:r>
              <a:rPr lang="es-UY" sz="2000" dirty="0">
                <a:solidFill>
                  <a:srgbClr val="FF0000"/>
                </a:solidFill>
              </a:rPr>
              <a:t>16</a:t>
            </a:r>
            <a:r>
              <a:rPr lang="es-UY" sz="2000" dirty="0"/>
              <a:t>		     </a:t>
            </a:r>
            <a:r>
              <a:rPr lang="es-UY" sz="2000" dirty="0">
                <a:solidFill>
                  <a:srgbClr val="FF0000"/>
                </a:solidFill>
              </a:rPr>
              <a:t>20</a:t>
            </a:r>
          </a:p>
          <a:p>
            <a:r>
              <a:rPr lang="es-UY" sz="2000" dirty="0">
                <a:solidFill>
                  <a:srgbClr val="FF0000"/>
                </a:solidFill>
              </a:rPr>
              <a:t>  28		     41</a:t>
            </a:r>
          </a:p>
          <a:p>
            <a:r>
              <a:rPr lang="es-UY" sz="2000" dirty="0">
                <a:solidFill>
                  <a:srgbClr val="FF0000"/>
                </a:solidFill>
              </a:rPr>
              <a:t>    3		       3</a:t>
            </a:r>
          </a:p>
          <a:p>
            <a:r>
              <a:rPr lang="es-UY" sz="2000" dirty="0"/>
              <a:t>    </a:t>
            </a:r>
            <a:r>
              <a:rPr lang="es-UY" sz="2000" b="1" dirty="0">
                <a:solidFill>
                  <a:srgbClr val="00B050"/>
                </a:solidFill>
              </a:rPr>
              <a:t>2</a:t>
            </a:r>
            <a:r>
              <a:rPr lang="es-UY" sz="2000" dirty="0"/>
              <a:t>		       </a:t>
            </a:r>
            <a:r>
              <a:rPr lang="es-UY" sz="20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FF3B1-45A8-A78F-B6AE-972FD00473BF}"/>
              </a:ext>
            </a:extLst>
          </p:cNvPr>
          <p:cNvSpPr txBox="1"/>
          <p:nvPr/>
        </p:nvSpPr>
        <p:spPr>
          <a:xfrm>
            <a:off x="8081607" y="852635"/>
            <a:ext cx="26821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dirty="0">
                <a:solidFill>
                  <a:srgbClr val="0070C0"/>
                </a:solidFill>
              </a:rPr>
              <a:t>159		  205</a:t>
            </a:r>
          </a:p>
          <a:p>
            <a:r>
              <a:rPr lang="es-UY" sz="2000" dirty="0"/>
              <a:t>  </a:t>
            </a:r>
            <a:r>
              <a:rPr lang="es-UY" sz="2000" dirty="0">
                <a:solidFill>
                  <a:srgbClr val="FF0000"/>
                </a:solidFill>
              </a:rPr>
              <a:t>18		    26</a:t>
            </a:r>
          </a:p>
          <a:p>
            <a:r>
              <a:rPr lang="es-UY" sz="2000" dirty="0">
                <a:solidFill>
                  <a:srgbClr val="00B050"/>
                </a:solidFill>
              </a:rPr>
              <a:t>    7		      7</a:t>
            </a:r>
          </a:p>
          <a:p>
            <a:r>
              <a:rPr lang="es-UY" sz="2000" dirty="0">
                <a:solidFill>
                  <a:srgbClr val="00B050"/>
                </a:solidFill>
              </a:rPr>
              <a:t>    4		      4</a:t>
            </a:r>
          </a:p>
          <a:p>
            <a:r>
              <a:rPr lang="es-UY" sz="2000" dirty="0">
                <a:solidFill>
                  <a:srgbClr val="FF0000"/>
                </a:solidFill>
              </a:rPr>
              <a:t>  25		    32</a:t>
            </a:r>
          </a:p>
          <a:p>
            <a:r>
              <a:rPr lang="es-UY" sz="2000" dirty="0"/>
              <a:t>  </a:t>
            </a:r>
            <a:r>
              <a:rPr lang="es-UY" sz="2000" dirty="0">
                <a:solidFill>
                  <a:srgbClr val="FF0000"/>
                </a:solidFill>
              </a:rPr>
              <a:t>40		    59</a:t>
            </a:r>
          </a:p>
          <a:p>
            <a:r>
              <a:rPr lang="es-UY" sz="2000" dirty="0"/>
              <a:t>  65           </a:t>
            </a:r>
            <a:r>
              <a:rPr lang="es-UY" sz="2000" dirty="0">
                <a:solidFill>
                  <a:srgbClr val="00B050"/>
                </a:solidFill>
              </a:rPr>
              <a:t>42</a:t>
            </a:r>
            <a:r>
              <a:rPr lang="en-US" sz="2000" dirty="0"/>
              <a:t>+</a:t>
            </a:r>
            <a:r>
              <a:rPr lang="es-UY" sz="2000" dirty="0">
                <a:solidFill>
                  <a:srgbClr val="FF0000"/>
                </a:solidFill>
              </a:rPr>
              <a:t>36</a:t>
            </a:r>
            <a:r>
              <a:rPr lang="es-UY" sz="2000" dirty="0"/>
              <a:t>= 78 </a:t>
            </a:r>
          </a:p>
        </p:txBody>
      </p:sp>
      <p:sp>
        <p:nvSpPr>
          <p:cNvPr id="6" name="Google Shape;191;p18">
            <a:extLst>
              <a:ext uri="{FF2B5EF4-FFF2-40B4-BE49-F238E27FC236}">
                <a16:creationId xmlns:a16="http://schemas.microsoft.com/office/drawing/2014/main" id="{78AA2593-763E-3983-3B14-09C8C07C377D}"/>
              </a:ext>
            </a:extLst>
          </p:cNvPr>
          <p:cNvSpPr txBox="1"/>
          <p:nvPr/>
        </p:nvSpPr>
        <p:spPr>
          <a:xfrm>
            <a:off x="6095993" y="2057297"/>
            <a:ext cx="18048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Species&amp; Genomes Distribution</a:t>
            </a:r>
          </a:p>
        </p:txBody>
      </p:sp>
    </p:spTree>
    <p:extLst>
      <p:ext uri="{BB962C8B-B14F-4D97-AF65-F5344CB8AC3E}">
        <p14:creationId xmlns:p14="http://schemas.microsoft.com/office/powerpoint/2010/main" val="3715260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C0A91-70AE-D780-9A67-61E8B973D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62C7-1E8D-48C5-F354-D64B21C4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7" y="836522"/>
            <a:ext cx="11241377" cy="9547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How to submit a genome </a:t>
            </a:r>
            <a:br>
              <a:rPr lang="en-US" sz="3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n-US" sz="3600" dirty="0">
                <a:solidFill>
                  <a:srgbClr val="C3D5E8"/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</a:rPr>
              <a:t>WormBase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</a:rPr>
              <a:t>ParaSite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?</a:t>
            </a:r>
            <a:br>
              <a:rPr lang="en-US" sz="3600" dirty="0">
                <a:solidFill>
                  <a:srgbClr val="C3D5E8"/>
                </a:solidFill>
              </a:rPr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B9713-137C-5C4E-DAD1-1B82B7478B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72E4CBD7-4928-7A3D-D804-AF6FCABD89CF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18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7E095-8196-1D84-19DF-B84E4F83A5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6B3901-F9A9-95C8-3E7B-29DFC9BE2C69}"/>
              </a:ext>
            </a:extLst>
          </p:cNvPr>
          <p:cNvSpPr/>
          <p:nvPr/>
        </p:nvSpPr>
        <p:spPr>
          <a:xfrm>
            <a:off x="2099891" y="3684132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"/>
              </a:rPr>
              <a:t>Genomes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7069B4-5D31-FADC-D226-025D0080EA45}"/>
              </a:ext>
            </a:extLst>
          </p:cNvPr>
          <p:cNvCxnSpPr>
            <a:cxnSpLocks/>
          </p:cNvCxnSpPr>
          <p:nvPr/>
        </p:nvCxnSpPr>
        <p:spPr>
          <a:xfrm>
            <a:off x="3243265" y="3868797"/>
            <a:ext cx="330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Google Shape;83;p15">
            <a:extLst>
              <a:ext uri="{FF2B5EF4-FFF2-40B4-BE49-F238E27FC236}">
                <a16:creationId xmlns:a16="http://schemas.microsoft.com/office/drawing/2014/main" id="{C112D937-E5E8-8050-44DC-EB77F87235D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20999" y="925866"/>
            <a:ext cx="4222331" cy="77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2F82490C-D126-CC70-1CFF-DE510C21F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6" y="229925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3CA6513E-935F-68AF-2AC8-20715EA3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84" y="2632885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CC9F3AA0-B1CB-D01F-BB9B-7381B095A956}"/>
              </a:ext>
            </a:extLst>
          </p:cNvPr>
          <p:cNvSpPr/>
          <p:nvPr/>
        </p:nvSpPr>
        <p:spPr>
          <a:xfrm>
            <a:off x="3460697" y="2073257"/>
            <a:ext cx="333103" cy="3012135"/>
          </a:xfrm>
          <a:prstGeom prst="rightBrace">
            <a:avLst>
              <a:gd name="adj1" fmla="val 8333"/>
              <a:gd name="adj2" fmla="val 47976"/>
            </a:avLst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9FC5D6-B283-D811-7397-3B48E14B28BB}"/>
              </a:ext>
            </a:extLst>
          </p:cNvPr>
          <p:cNvSpPr txBox="1"/>
          <p:nvPr/>
        </p:nvSpPr>
        <p:spPr>
          <a:xfrm>
            <a:off x="5702010" y="2594029"/>
            <a:ext cx="1831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-apple-system"/>
              </a:rPr>
              <a:t>Reference genome</a:t>
            </a:r>
          </a:p>
        </p:txBody>
      </p:sp>
      <p:pic>
        <p:nvPicPr>
          <p:cNvPr id="25" name="Picture 2" descr="How Low Can the Price of a Next Generation DNA Sequencer Go?">
            <a:extLst>
              <a:ext uri="{FF2B5EF4-FFF2-40B4-BE49-F238E27FC236}">
                <a16:creationId xmlns:a16="http://schemas.microsoft.com/office/drawing/2014/main" id="{793A4E96-A3C8-73D2-AD4B-AAEA3561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29" y="2651227"/>
            <a:ext cx="1491615" cy="9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95E702-2B8D-FE59-E51E-79873C0D259B}"/>
              </a:ext>
            </a:extLst>
          </p:cNvPr>
          <p:cNvCxnSpPr>
            <a:cxnSpLocks/>
          </p:cNvCxnSpPr>
          <p:nvPr/>
        </p:nvCxnSpPr>
        <p:spPr>
          <a:xfrm>
            <a:off x="4358216" y="3583366"/>
            <a:ext cx="669747" cy="18727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2F703C-84B9-227A-C35C-4FCE5726816A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6119995" y="2932583"/>
            <a:ext cx="497757" cy="87195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36ECD23-621E-B756-8A3A-D5DBBDF96A77}"/>
              </a:ext>
            </a:extLst>
          </p:cNvPr>
          <p:cNvSpPr txBox="1"/>
          <p:nvPr/>
        </p:nvSpPr>
        <p:spPr>
          <a:xfrm>
            <a:off x="4703701" y="3790692"/>
            <a:ext cx="2097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-apple-system"/>
              </a:rPr>
              <a:t>Genome assembly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4E7F4-F19F-77B5-3DCB-8584A31C617A}"/>
              </a:ext>
            </a:extLst>
          </p:cNvPr>
          <p:cNvCxnSpPr>
            <a:cxnSpLocks/>
          </p:cNvCxnSpPr>
          <p:nvPr/>
        </p:nvCxnSpPr>
        <p:spPr>
          <a:xfrm flipV="1">
            <a:off x="7196657" y="2364013"/>
            <a:ext cx="673673" cy="12581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7967065-D018-27E2-6EE4-2E1EC4C9F4F6}"/>
              </a:ext>
            </a:extLst>
          </p:cNvPr>
          <p:cNvSpPr txBox="1"/>
          <p:nvPr/>
        </p:nvSpPr>
        <p:spPr>
          <a:xfrm>
            <a:off x="8034046" y="1973213"/>
            <a:ext cx="3796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rgbClr val="C9D1D9"/>
                </a:solidFill>
                <a:latin typeface="-apple-system"/>
              </a:defRPr>
            </a:lvl1pPr>
          </a:lstStyle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1. Submit your genome to an INSDC Sequence database (ENA, NCBI or DDBJ)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94A4DA-2B6B-5AF0-E39D-B59E00D3BDEC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859689" y="2607938"/>
            <a:ext cx="11317" cy="83665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8AC1A45-602F-1D84-5715-C07BEF491A11}"/>
              </a:ext>
            </a:extLst>
          </p:cNvPr>
          <p:cNvSpPr txBox="1"/>
          <p:nvPr/>
        </p:nvSpPr>
        <p:spPr>
          <a:xfrm>
            <a:off x="7972848" y="3444591"/>
            <a:ext cx="3796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rgbClr val="C9D1D9"/>
                </a:solidFill>
                <a:latin typeface="-apple-system"/>
              </a:defRPr>
            </a:lvl1pPr>
          </a:lstStyle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2. Contact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WormBase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ParaSite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once submitted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D3EC9D9-7A95-D954-0B9A-C63A0ECC3501}"/>
              </a:ext>
            </a:extLst>
          </p:cNvPr>
          <p:cNvCxnSpPr>
            <a:cxnSpLocks/>
          </p:cNvCxnSpPr>
          <p:nvPr/>
        </p:nvCxnSpPr>
        <p:spPr>
          <a:xfrm>
            <a:off x="9932204" y="3989958"/>
            <a:ext cx="0" cy="7656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80F614-8E14-673D-9EBA-EB189B60E540}"/>
              </a:ext>
            </a:extLst>
          </p:cNvPr>
          <p:cNvSpPr txBox="1"/>
          <p:nvPr/>
        </p:nvSpPr>
        <p:spPr>
          <a:xfrm>
            <a:off x="8034046" y="4805550"/>
            <a:ext cx="3796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rgbClr val="C9D1D9"/>
                </a:solidFill>
                <a:latin typeface="-apple-system"/>
              </a:defRPr>
            </a:lvl1pPr>
          </a:lstStyle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3. Send us the gene model annotation file in GFF3 file format</a:t>
            </a:r>
          </a:p>
        </p:txBody>
      </p:sp>
      <p:sp>
        <p:nvSpPr>
          <p:cNvPr id="38" name="Google Shape;87;p15">
            <a:extLst>
              <a:ext uri="{FF2B5EF4-FFF2-40B4-BE49-F238E27FC236}">
                <a16:creationId xmlns:a16="http://schemas.microsoft.com/office/drawing/2014/main" id="{D4F25D94-ACE0-B73C-D938-5586BE4D11CF}"/>
              </a:ext>
            </a:extLst>
          </p:cNvPr>
          <p:cNvSpPr txBox="1"/>
          <p:nvPr/>
        </p:nvSpPr>
        <p:spPr>
          <a:xfrm>
            <a:off x="3573312" y="5516778"/>
            <a:ext cx="4956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133" dirty="0" err="1">
                <a:solidFill>
                  <a:srgbClr val="0070C0"/>
                </a:solidFill>
              </a:rPr>
              <a:t>parasite-help@wormbase.org</a:t>
            </a:r>
            <a:endParaRPr sz="2133" dirty="0">
              <a:solidFill>
                <a:srgbClr val="0070C0"/>
              </a:solidFill>
            </a:endParaRPr>
          </a:p>
        </p:txBody>
      </p:sp>
      <p:pic>
        <p:nvPicPr>
          <p:cNvPr id="17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D4B412B9-6AC7-3A4C-6762-6E1F5F53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5" y="307673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FAC32-A15B-8FED-CD7C-803E7A022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5C2C-E305-919A-4274-CCEEF7C2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7" y="836522"/>
            <a:ext cx="11241377" cy="954722"/>
          </a:xfrm>
        </p:spPr>
        <p:txBody>
          <a:bodyPr>
            <a:normAutofit/>
          </a:bodyPr>
          <a:lstStyle/>
          <a:p>
            <a:r>
              <a:rPr lang="es-UY" dirty="0"/>
              <a:t>WBPS </a:t>
            </a:r>
            <a:r>
              <a:rPr lang="es-UY" dirty="0" err="1"/>
              <a:t>adds</a:t>
            </a:r>
            <a:br>
              <a:rPr lang="es-UY" dirty="0"/>
            </a:br>
            <a:r>
              <a:rPr lang="es-UY" dirty="0" err="1"/>
              <a:t>value</a:t>
            </a:r>
            <a:r>
              <a:rPr lang="es-UY" dirty="0"/>
              <a:t> </a:t>
            </a:r>
            <a:r>
              <a:rPr lang="es-UY" dirty="0" err="1"/>
              <a:t>to</a:t>
            </a:r>
            <a:r>
              <a:rPr lang="es-UY" dirty="0"/>
              <a:t> </a:t>
            </a:r>
            <a:r>
              <a:rPr lang="es-UY" dirty="0" err="1"/>
              <a:t>genomes</a:t>
            </a:r>
            <a:r>
              <a:rPr lang="es-UY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A5DC4-CA8D-1977-F210-A80B0DEEA7F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7377EBA4-8D67-4A00-E559-8769390DDC1B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19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B4EED-939E-B11B-7A22-EB42DFE46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7879F1-93D6-A8F8-2B92-D226DF35E9D8}"/>
              </a:ext>
            </a:extLst>
          </p:cNvPr>
          <p:cNvSpPr/>
          <p:nvPr/>
        </p:nvSpPr>
        <p:spPr>
          <a:xfrm>
            <a:off x="2099891" y="3684132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"/>
              </a:rPr>
              <a:t>Genomes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898B182-BED0-D0A5-8F72-9CD1548849DC}"/>
              </a:ext>
            </a:extLst>
          </p:cNvPr>
          <p:cNvSpPr/>
          <p:nvPr/>
        </p:nvSpPr>
        <p:spPr>
          <a:xfrm>
            <a:off x="3705675" y="1847465"/>
            <a:ext cx="3326860" cy="4046707"/>
          </a:xfrm>
          <a:prstGeom prst="roundRect">
            <a:avLst>
              <a:gd name="adj" fmla="val 3022"/>
            </a:avLst>
          </a:prstGeom>
          <a:solidFill>
            <a:srgbClr val="C3D5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08D71530-542D-6C37-0641-40A84F0FD5CA}"/>
              </a:ext>
            </a:extLst>
          </p:cNvPr>
          <p:cNvSpPr/>
          <p:nvPr/>
        </p:nvSpPr>
        <p:spPr>
          <a:xfrm>
            <a:off x="3705675" y="2205768"/>
            <a:ext cx="3326860" cy="3829329"/>
          </a:xfrm>
          <a:prstGeom prst="roundRect">
            <a:avLst>
              <a:gd name="adj" fmla="val 3022"/>
            </a:avLst>
          </a:prstGeom>
          <a:solidFill>
            <a:srgbClr val="86A7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00E85-06A1-BB0D-1BA4-B93594C64F71}"/>
              </a:ext>
            </a:extLst>
          </p:cNvPr>
          <p:cNvSpPr/>
          <p:nvPr/>
        </p:nvSpPr>
        <p:spPr>
          <a:xfrm>
            <a:off x="4365468" y="1841952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C2E5C"/>
                </a:solidFill>
                <a:latin typeface=""/>
              </a:rPr>
              <a:t>Processing &amp;</a:t>
            </a:r>
            <a:r>
              <a:rPr lang="en-US" sz="1400" dirty="0" err="1">
                <a:solidFill>
                  <a:srgbClr val="0C2E5C"/>
                </a:solidFill>
                <a:latin typeface=""/>
              </a:rPr>
              <a:t>annalyze</a:t>
            </a:r>
            <a:r>
              <a:rPr lang="en-US" sz="1400" dirty="0">
                <a:solidFill>
                  <a:srgbClr val="0C2E5C"/>
                </a:solidFill>
                <a:latin typeface=""/>
              </a:rPr>
              <a:t> </a:t>
            </a:r>
          </a:p>
        </p:txBody>
      </p:sp>
      <p:pic>
        <p:nvPicPr>
          <p:cNvPr id="10" name="Picture 2" descr="Ensembl Genomes">
            <a:extLst>
              <a:ext uri="{FF2B5EF4-FFF2-40B4-BE49-F238E27FC236}">
                <a16:creationId xmlns:a16="http://schemas.microsoft.com/office/drawing/2014/main" id="{54865548-BBBC-4B69-B71E-851ED956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17" y="5625977"/>
            <a:ext cx="354403" cy="3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ADDA97-0F99-9FEE-A6C7-63F6DBE0FC92}"/>
              </a:ext>
            </a:extLst>
          </p:cNvPr>
          <p:cNvCxnSpPr>
            <a:cxnSpLocks/>
          </p:cNvCxnSpPr>
          <p:nvPr/>
        </p:nvCxnSpPr>
        <p:spPr>
          <a:xfrm>
            <a:off x="3243265" y="3868797"/>
            <a:ext cx="330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9E691-5981-593A-0FF4-D455C71BDB35}"/>
              </a:ext>
            </a:extLst>
          </p:cNvPr>
          <p:cNvSpPr/>
          <p:nvPr/>
        </p:nvSpPr>
        <p:spPr>
          <a:xfrm>
            <a:off x="8451100" y="1995840"/>
            <a:ext cx="2196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"/>
              </a:rPr>
              <a:t>adding value to the genomes!</a:t>
            </a:r>
            <a:endParaRPr lang="en-US" sz="1600" b="1" dirty="0">
              <a:latin typeface="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068348-852F-7103-840D-2734E06A76AF}"/>
              </a:ext>
            </a:extLst>
          </p:cNvPr>
          <p:cNvCxnSpPr>
            <a:cxnSpLocks/>
          </p:cNvCxnSpPr>
          <p:nvPr/>
        </p:nvCxnSpPr>
        <p:spPr>
          <a:xfrm>
            <a:off x="7120999" y="3868797"/>
            <a:ext cx="330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AB2BB4-44E7-1FB7-5C6C-83E4E2F235A3}"/>
              </a:ext>
            </a:extLst>
          </p:cNvPr>
          <p:cNvSpPr/>
          <p:nvPr/>
        </p:nvSpPr>
        <p:spPr>
          <a:xfrm>
            <a:off x="8075673" y="2266147"/>
            <a:ext cx="3103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"/>
              </a:rPr>
              <a:t>And then we make them accessible to you!</a:t>
            </a:r>
            <a:endParaRPr lang="en-US" sz="1600" b="1" dirty="0">
              <a:latin typeface=""/>
            </a:endParaRPr>
          </a:p>
        </p:txBody>
      </p:sp>
      <p:pic>
        <p:nvPicPr>
          <p:cNvPr id="17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A5723126-1842-44EA-C16C-2D47BECF8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5" y="307673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32BCDBF-1B2F-B7AC-2235-DB3C25C6981F}"/>
              </a:ext>
            </a:extLst>
          </p:cNvPr>
          <p:cNvSpPr/>
          <p:nvPr/>
        </p:nvSpPr>
        <p:spPr>
          <a:xfrm>
            <a:off x="4089237" y="2307184"/>
            <a:ext cx="2559739" cy="397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Compara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Repeat Modeler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BUSCO score calculation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DNA features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RNA features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Analysis descriptions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Xrefs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GPAD load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Core statistics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Protein features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FIle dumps 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BioMart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Gene expression studies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Jbrowse</a:t>
            </a:r>
          </a:p>
          <a:p>
            <a:pPr>
              <a:lnSpc>
                <a:spcPts val="1880"/>
              </a:lnSpc>
            </a:pPr>
            <a:r>
              <a:rPr lang="en-US" sz="1400" dirty="0">
                <a:latin typeface="Raleway" pitchFamily="2" charset="77"/>
              </a:rPr>
              <a:t>AlphaFold</a:t>
            </a:r>
          </a:p>
          <a:p>
            <a:pPr>
              <a:lnSpc>
                <a:spcPts val="1880"/>
              </a:lnSpc>
            </a:pPr>
            <a:endParaRPr lang="en-US" sz="1400" dirty="0">
              <a:latin typeface="Raleway" pitchFamily="2" charset="77"/>
            </a:endParaRPr>
          </a:p>
        </p:txBody>
      </p:sp>
      <p:pic>
        <p:nvPicPr>
          <p:cNvPr id="20" name="Google Shape;85;p15">
            <a:extLst>
              <a:ext uri="{FF2B5EF4-FFF2-40B4-BE49-F238E27FC236}">
                <a16:creationId xmlns:a16="http://schemas.microsoft.com/office/drawing/2014/main" id="{7DCD7EB1-2EDB-DA9A-672D-34B29DFD48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37872"/>
          <a:stretch/>
        </p:blipFill>
        <p:spPr>
          <a:xfrm>
            <a:off x="7164708" y="2413337"/>
            <a:ext cx="4925665" cy="30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2AF264-C86E-5EE4-9C73-BAB7DB1F9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770" y="2798710"/>
            <a:ext cx="3710355" cy="2247919"/>
          </a:xfrm>
          <a:prstGeom prst="rect">
            <a:avLst/>
          </a:prstGeom>
        </p:spPr>
      </p:pic>
      <p:pic>
        <p:nvPicPr>
          <p:cNvPr id="22" name="Google Shape;83;p15">
            <a:extLst>
              <a:ext uri="{FF2B5EF4-FFF2-40B4-BE49-F238E27FC236}">
                <a16:creationId xmlns:a16="http://schemas.microsoft.com/office/drawing/2014/main" id="{45DDCDE8-5C6B-A575-E75D-CF4FA1D3BC81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438153" y="1410439"/>
            <a:ext cx="4222331" cy="77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4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E0E5-FEEA-E542-8C14-357434E2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4E140-4C20-F2E4-A84E-6AD38599063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A8130698-08AE-74A2-1A09-D2DAC0808291}"/>
              </a:ext>
            </a:extLst>
          </p:cNvPr>
          <p:cNvSpPr txBox="1">
            <a:spLocks/>
          </p:cNvSpPr>
          <p:nvPr/>
        </p:nvSpPr>
        <p:spPr>
          <a:xfrm>
            <a:off x="5705475" y="6403545"/>
            <a:ext cx="2857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9424F-E183-B28C-F287-2669C791AC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613DE2-3869-5A29-8954-AC8A65F1B1DD}"/>
              </a:ext>
            </a:extLst>
          </p:cNvPr>
          <p:cNvSpPr txBox="1"/>
          <p:nvPr/>
        </p:nvSpPr>
        <p:spPr>
          <a:xfrm>
            <a:off x="6836437" y="1066307"/>
            <a:ext cx="4727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-apple-system"/>
              </a:rPr>
              <a:t>A </a:t>
            </a:r>
            <a:r>
              <a:rPr lang="en-GB" sz="1600" b="1" dirty="0">
                <a:latin typeface="-apple-system"/>
              </a:rPr>
              <a:t>genome</a:t>
            </a:r>
            <a:r>
              <a:rPr lang="en-GB" sz="1600" dirty="0">
                <a:latin typeface="-apple-system"/>
              </a:rPr>
              <a:t> is an organism’s complete set of genetic material.</a:t>
            </a:r>
            <a:endParaRPr lang="en-US" sz="1600" dirty="0"/>
          </a:p>
        </p:txBody>
      </p:sp>
      <p:pic>
        <p:nvPicPr>
          <p:cNvPr id="10" name="Picture 2" descr="Genes made Easy | East London Genes &amp; Health">
            <a:extLst>
              <a:ext uri="{FF2B5EF4-FFF2-40B4-BE49-F238E27FC236}">
                <a16:creationId xmlns:a16="http://schemas.microsoft.com/office/drawing/2014/main" id="{A0959756-83DC-45B9-538B-6E76E2103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58" y="1641557"/>
            <a:ext cx="2800169" cy="3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383CABAA-400C-6D1A-A661-8E82CCD0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52" y="2281382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00A488-374B-FC3D-4C72-51787B1F75ED}"/>
              </a:ext>
            </a:extLst>
          </p:cNvPr>
          <p:cNvSpPr/>
          <p:nvPr/>
        </p:nvSpPr>
        <p:spPr>
          <a:xfrm>
            <a:off x="2833771" y="3429002"/>
            <a:ext cx="105372" cy="457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DD79BE-7F22-26AA-D7B9-119BB870F187}"/>
              </a:ext>
            </a:extLst>
          </p:cNvPr>
          <p:cNvCxnSpPr>
            <a:endCxn id="10" idx="0"/>
          </p:cNvCxnSpPr>
          <p:nvPr/>
        </p:nvCxnSpPr>
        <p:spPr>
          <a:xfrm flipV="1">
            <a:off x="2939145" y="1641557"/>
            <a:ext cx="2539199" cy="17874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62AC04-C91E-42B8-1DBD-8648DE95E6AE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886458" y="3507110"/>
            <a:ext cx="2591885" cy="114658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EAA9BE-0B1C-40DD-01EA-BEA40622E830}"/>
              </a:ext>
            </a:extLst>
          </p:cNvPr>
          <p:cNvSpPr txBox="1"/>
          <p:nvPr/>
        </p:nvSpPr>
        <p:spPr>
          <a:xfrm>
            <a:off x="1284249" y="4908669"/>
            <a:ext cx="4896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-apple-system"/>
              </a:rPr>
              <a:t>Although every individual’s genome is unique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696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081A-6899-A98A-360B-45771305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pipeline</a:t>
            </a:r>
            <a:br>
              <a:rPr lang="en-US" dirty="0"/>
            </a:br>
            <a:endParaRPr lang="es-U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ED10D-CA1D-CF18-B688-CA420FEB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642" y="1040399"/>
            <a:ext cx="6916115" cy="5048955"/>
          </a:xfrm>
          <a:prstGeom prst="rect">
            <a:avLst/>
          </a:prstGeom>
        </p:spPr>
      </p:pic>
      <p:pic>
        <p:nvPicPr>
          <p:cNvPr id="7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AE4C7B51-5854-84E9-8E5D-0E540C04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86" y="652383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A13F1-D6EE-DF9E-D77B-D0716CD336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01C0F550-C872-B464-12D4-504E16189769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20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18F34-38A6-E738-D329-C7EA3E81C7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1" name="Google Shape;83;p15">
            <a:extLst>
              <a:ext uri="{FF2B5EF4-FFF2-40B4-BE49-F238E27FC236}">
                <a16:creationId xmlns:a16="http://schemas.microsoft.com/office/drawing/2014/main" id="{2CE98232-CCDD-6141-E8E8-64B07C3182C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3608" y="652383"/>
            <a:ext cx="4222331" cy="77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4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B19A-50C2-78BB-2955-C8EE93AE7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C727-259A-F19A-5537-678526D3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/>
              <a:t>Gene and transcript </a:t>
            </a:r>
            <a:r>
              <a:rPr lang="es-UY" dirty="0" err="1"/>
              <a:t>information</a:t>
            </a:r>
            <a:r>
              <a:rPr lang="es-UY" dirty="0"/>
              <a:t> </a:t>
            </a:r>
            <a:br>
              <a:rPr lang="es-UY" dirty="0"/>
            </a:b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2C4EB-D15E-A2CB-08AC-8D2CD2B9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8413D719-52A7-22C2-CCB3-2F8C4C3ECE7C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21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1DDE5D-D979-5CE1-D94B-613261BE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01DA5A-337C-F3E4-5442-1EF064F19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21161"/>
          <a:stretch/>
        </p:blipFill>
        <p:spPr bwMode="auto">
          <a:xfrm>
            <a:off x="4017459" y="1008008"/>
            <a:ext cx="5197033" cy="4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A26616-C9FF-72CD-C996-56A587B2379D}"/>
              </a:ext>
            </a:extLst>
          </p:cNvPr>
          <p:cNvCxnSpPr/>
          <p:nvPr/>
        </p:nvCxnSpPr>
        <p:spPr>
          <a:xfrm>
            <a:off x="94752" y="2434302"/>
            <a:ext cx="12192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768A91-0E39-9A9A-ABBF-C4A479E3C212}"/>
              </a:ext>
            </a:extLst>
          </p:cNvPr>
          <p:cNvSpPr txBox="1"/>
          <p:nvPr/>
        </p:nvSpPr>
        <p:spPr>
          <a:xfrm>
            <a:off x="9889588" y="1444112"/>
            <a:ext cx="161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 page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2FE95-DABE-14A9-3DB1-C3641A7CF9B8}"/>
              </a:ext>
            </a:extLst>
          </p:cNvPr>
          <p:cNvSpPr txBox="1"/>
          <p:nvPr/>
        </p:nvSpPr>
        <p:spPr>
          <a:xfrm>
            <a:off x="9850110" y="2731995"/>
            <a:ext cx="224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Transcript page</a:t>
            </a:r>
          </a:p>
        </p:txBody>
      </p:sp>
    </p:spTree>
    <p:extLst>
      <p:ext uri="{BB962C8B-B14F-4D97-AF65-F5344CB8AC3E}">
        <p14:creationId xmlns:p14="http://schemas.microsoft.com/office/powerpoint/2010/main" val="39728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B4B5-95D2-69AE-E10F-4F6E2DB8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E0A4-8C1D-AD07-3288-41D3E63E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 err="1"/>
              <a:t>Functional</a:t>
            </a:r>
            <a:r>
              <a:rPr lang="es-UY" dirty="0"/>
              <a:t> </a:t>
            </a:r>
            <a:r>
              <a:rPr lang="es-UY" dirty="0" err="1"/>
              <a:t>annotation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262AB-07A6-1226-B238-071143E619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6CE21C33-4A63-76A3-978D-49C244B5C671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22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7A860-D117-9495-AD71-E318BDCC7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8C4B77-37C9-25DB-96F9-B9E7BF451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21161"/>
          <a:stretch/>
        </p:blipFill>
        <p:spPr bwMode="auto">
          <a:xfrm>
            <a:off x="4017459" y="1008008"/>
            <a:ext cx="5197033" cy="4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C3DE7F-07AA-1CCB-B831-2F56A899C5CA}"/>
              </a:ext>
            </a:extLst>
          </p:cNvPr>
          <p:cNvSpPr txBox="1"/>
          <p:nvPr/>
        </p:nvSpPr>
        <p:spPr>
          <a:xfrm>
            <a:off x="613458" y="2864875"/>
            <a:ext cx="252046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3200" dirty="0" err="1"/>
              <a:t>what</a:t>
            </a:r>
            <a:r>
              <a:rPr lang="es-UY" sz="3200" dirty="0"/>
              <a:t> </a:t>
            </a:r>
            <a:r>
              <a:rPr lang="es-UY" sz="3200" dirty="0" err="1"/>
              <a:t>does</a:t>
            </a:r>
            <a:r>
              <a:rPr lang="es-UY" sz="3200" dirty="0"/>
              <a:t> </a:t>
            </a:r>
            <a:r>
              <a:rPr lang="es-UY" sz="3200" dirty="0" err="1"/>
              <a:t>the</a:t>
            </a:r>
            <a:r>
              <a:rPr lang="es-UY" sz="3200" dirty="0"/>
              <a:t> </a:t>
            </a:r>
            <a:r>
              <a:rPr lang="es-UY" sz="3200" dirty="0" err="1"/>
              <a:t>encoded</a:t>
            </a:r>
            <a:r>
              <a:rPr lang="es-UY" sz="3200" dirty="0"/>
              <a:t> </a:t>
            </a:r>
            <a:r>
              <a:rPr lang="es-UY" sz="3200" dirty="0" err="1"/>
              <a:t>protein</a:t>
            </a:r>
            <a:r>
              <a:rPr lang="es-UY" sz="3200" dirty="0"/>
              <a:t> do? </a:t>
            </a:r>
            <a:br>
              <a:rPr lang="es-UY" sz="3200" dirty="0"/>
            </a:br>
            <a:endParaRPr lang="es-UY" sz="3200" dirty="0"/>
          </a:p>
        </p:txBody>
      </p:sp>
    </p:spTree>
    <p:extLst>
      <p:ext uri="{BB962C8B-B14F-4D97-AF65-F5344CB8AC3E}">
        <p14:creationId xmlns:p14="http://schemas.microsoft.com/office/powerpoint/2010/main" val="237357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9629-2DD4-ECC4-55E3-835D8974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10DC-076B-11DC-73AF-721E2A18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 err="1"/>
              <a:t>Functional</a:t>
            </a:r>
            <a:r>
              <a:rPr lang="es-UY" dirty="0"/>
              <a:t> </a:t>
            </a:r>
            <a:r>
              <a:rPr lang="es-UY" dirty="0" err="1"/>
              <a:t>annotation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59BC1-3B41-3CA9-107A-C91B664E35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8A1E02B-737B-CBD5-4449-C555A71C0138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23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EA34A-1122-1EF4-A58B-8AA93581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49EB0-30B3-D282-6C0F-7CD1E0CF5784}"/>
              </a:ext>
            </a:extLst>
          </p:cNvPr>
          <p:cNvSpPr txBox="1"/>
          <p:nvPr/>
        </p:nvSpPr>
        <p:spPr>
          <a:xfrm>
            <a:off x="613458" y="1897319"/>
            <a:ext cx="25204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2000" dirty="0" err="1"/>
              <a:t>what</a:t>
            </a:r>
            <a:r>
              <a:rPr lang="es-UY" sz="2000" dirty="0"/>
              <a:t> </a:t>
            </a:r>
            <a:r>
              <a:rPr lang="es-UY" sz="2000" dirty="0" err="1"/>
              <a:t>does</a:t>
            </a:r>
            <a:r>
              <a:rPr lang="es-UY" sz="2000" dirty="0"/>
              <a:t> </a:t>
            </a:r>
            <a:r>
              <a:rPr lang="es-UY" sz="2000" dirty="0" err="1"/>
              <a:t>the</a:t>
            </a:r>
            <a:r>
              <a:rPr lang="es-UY" sz="2000" dirty="0"/>
              <a:t> </a:t>
            </a:r>
            <a:r>
              <a:rPr lang="es-UY" sz="2000" dirty="0" err="1"/>
              <a:t>ecoded</a:t>
            </a:r>
            <a:r>
              <a:rPr lang="es-UY" sz="2000" dirty="0"/>
              <a:t> </a:t>
            </a:r>
            <a:r>
              <a:rPr lang="es-UY" sz="2000" dirty="0" err="1"/>
              <a:t>protein</a:t>
            </a:r>
            <a:r>
              <a:rPr lang="es-UY" sz="2000" dirty="0"/>
              <a:t> do? </a:t>
            </a:r>
            <a:br>
              <a:rPr lang="es-UY" sz="2000" dirty="0"/>
            </a:br>
            <a:endParaRPr lang="es-UY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932AA4-D1C2-9B13-8FF4-296ED653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44" y="432656"/>
            <a:ext cx="5956300" cy="254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45679-9AEA-6EE8-BF07-6197427BDCA8}"/>
              </a:ext>
            </a:extLst>
          </p:cNvPr>
          <p:cNvSpPr txBox="1"/>
          <p:nvPr/>
        </p:nvSpPr>
        <p:spPr>
          <a:xfrm>
            <a:off x="3155618" y="1089975"/>
            <a:ext cx="549023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Gene ontology 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knowledge about a gene with 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respect to three aspects:</a:t>
            </a:r>
          </a:p>
          <a:p>
            <a:pPr marL="285744" indent="-285744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Molecular Function</a:t>
            </a:r>
          </a:p>
          <a:p>
            <a:pPr marL="285744" indent="-285744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Cellular Component </a:t>
            </a:r>
          </a:p>
          <a:p>
            <a:pPr marL="285744" indent="-285744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Biological Process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F022689-86EA-FE17-EF54-4EC6A373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67" y="2913467"/>
            <a:ext cx="5956300" cy="33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5B4-FEB9-321F-5B74-70ABF086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152" y="3617017"/>
            <a:ext cx="2086810" cy="383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030EBB-FE42-46A0-B8CD-30F5B3A59735}"/>
              </a:ext>
            </a:extLst>
          </p:cNvPr>
          <p:cNvSpPr txBox="1"/>
          <p:nvPr/>
        </p:nvSpPr>
        <p:spPr>
          <a:xfrm>
            <a:off x="3251148" y="3548719"/>
            <a:ext cx="6185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Interpro</a:t>
            </a: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 : </a:t>
            </a:r>
          </a:p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Domains &amp; features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05415A-0C85-2032-E637-7FCC07DE3F65}"/>
              </a:ext>
            </a:extLst>
          </p:cNvPr>
          <p:cNvSpPr txBox="1"/>
          <p:nvPr/>
        </p:nvSpPr>
        <p:spPr>
          <a:xfrm>
            <a:off x="2462916" y="4540257"/>
            <a:ext cx="3242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IBM Plex Sans" panose="020F0502020204030204" pitchFamily="34" charset="0"/>
              </a:rPr>
              <a:t>Classifying  proteins in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to families and predicting the presence of domains and important sites..”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41384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915FC-D1A7-2A6E-C39A-66D1FECAF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7977-F924-BEF1-39E6-547655B8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 err="1"/>
              <a:t>Functional</a:t>
            </a:r>
            <a:r>
              <a:rPr lang="es-UY" dirty="0"/>
              <a:t> </a:t>
            </a:r>
            <a:r>
              <a:rPr lang="es-UY" dirty="0" err="1"/>
              <a:t>annotation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1CA0D-FE56-3387-43E0-3833AB34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CF4D9785-F73E-D902-52AC-D90560F28F73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24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6834E-87A2-7E2E-213D-CF78DC71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4FFFD-A1DF-ABFA-2AB8-F0F41A83A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34" y="567133"/>
            <a:ext cx="8420466" cy="338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95B71-E830-C9E7-E887-92EAD4D5704B}"/>
              </a:ext>
            </a:extLst>
          </p:cNvPr>
          <p:cNvSpPr txBox="1"/>
          <p:nvPr/>
        </p:nvSpPr>
        <p:spPr>
          <a:xfrm>
            <a:off x="5484591" y="4881204"/>
            <a:ext cx="287536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AlphaFold</a:t>
            </a:r>
          </a:p>
          <a:p>
            <a:pPr algn="ctr">
              <a:spcAft>
                <a:spcPts val="3600"/>
              </a:spcAft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  <a:latin typeface="-apple-system"/>
                <a:hlinkClick r:id="rId6"/>
              </a:rPr>
              <a:t>https://alphafold.ebi.ac.uk/</a:t>
            </a:r>
            <a:endParaRPr lang="en-GB" sz="1400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FA013-16FA-A4F2-F087-12D867483B64}"/>
              </a:ext>
            </a:extLst>
          </p:cNvPr>
          <p:cNvSpPr txBox="1"/>
          <p:nvPr/>
        </p:nvSpPr>
        <p:spPr>
          <a:xfrm>
            <a:off x="415029" y="2059342"/>
            <a:ext cx="366058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STRUCTURE PREDICTION</a:t>
            </a:r>
          </a:p>
          <a:p>
            <a:endParaRPr lang="en-GB" sz="2400" b="1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  <a:p>
            <a:r>
              <a:rPr lang="en-GB" sz="1800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3D structure is a huge hint for understanding how the protein works</a:t>
            </a:r>
          </a:p>
          <a:p>
            <a:endParaRPr lang="en-GB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  <a:p>
            <a:r>
              <a:rPr lang="en-GB" sz="1800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Structure can help in :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Predicting interactions to ligands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Docking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Predicting mutation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Structure alignment with similar proteins 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5534B-725B-0460-1D80-585A91A4ECF2}"/>
              </a:ext>
            </a:extLst>
          </p:cNvPr>
          <p:cNvSpPr txBox="1"/>
          <p:nvPr/>
        </p:nvSpPr>
        <p:spPr>
          <a:xfrm>
            <a:off x="8359954" y="4760645"/>
            <a:ext cx="2656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Computational prediction of  protein structures with unprecedented accuracy and speed.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52DE-2CD5-7577-BFFD-D9BC558B5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28DC-FBA9-D762-C240-7CA3044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774511" cy="954722"/>
          </a:xfrm>
        </p:spPr>
        <p:txBody>
          <a:bodyPr>
            <a:normAutofit/>
          </a:bodyPr>
          <a:lstStyle/>
          <a:p>
            <a:r>
              <a:rPr lang="es-UY" dirty="0"/>
              <a:t>Comparative </a:t>
            </a:r>
            <a:r>
              <a:rPr lang="es-UY" dirty="0" err="1"/>
              <a:t>Genomics</a:t>
            </a: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42A4A-552A-CDE0-FBCB-E5EA1EF861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8A44B3A9-BC37-EA57-7205-C4E66AF5D38E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25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83011-A520-6F6D-8929-4DDBB52F1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16A7E0-11C5-1F78-E527-F3B6F43E97DC}"/>
              </a:ext>
            </a:extLst>
          </p:cNvPr>
          <p:cNvSpPr txBox="1"/>
          <p:nvPr/>
        </p:nvSpPr>
        <p:spPr>
          <a:xfrm>
            <a:off x="4005055" y="951055"/>
            <a:ext cx="66512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ORTHOLOGUES &amp; PARALOGUES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Comparative genomes and genome evolution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2" descr="Sequence homology - Wikipedia">
            <a:extLst>
              <a:ext uri="{FF2B5EF4-FFF2-40B4-BE49-F238E27FC236}">
                <a16:creationId xmlns:a16="http://schemas.microsoft.com/office/drawing/2014/main" id="{C5175C1A-E426-6F32-F598-BCEC127A2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85" y="2670316"/>
            <a:ext cx="5468239" cy="27526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73B2B-62FC-D766-F3A9-E1A325797953}"/>
              </a:ext>
            </a:extLst>
          </p:cNvPr>
          <p:cNvSpPr txBox="1"/>
          <p:nvPr/>
        </p:nvSpPr>
        <p:spPr>
          <a:xfrm>
            <a:off x="778355" y="2567569"/>
            <a:ext cx="361779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Are proteins similar to the one I am studying in other organisms? </a:t>
            </a:r>
          </a:p>
          <a:p>
            <a:pPr algn="ctr">
              <a:spcAft>
                <a:spcPts val="1800"/>
              </a:spcAft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What do they do?</a:t>
            </a:r>
          </a:p>
          <a:p>
            <a:pPr algn="ctr">
              <a:spcAft>
                <a:spcPts val="1800"/>
              </a:spcAft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there similar proteins of </a:t>
            </a:r>
            <a:r>
              <a:rPr lang="en-GB" sz="1400" b="1" dirty="0" err="1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thetWhy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 would researchers want to find orthologues in other species for their gene of interest?</a:t>
            </a:r>
          </a:p>
          <a:p>
            <a:pPr algn="ctr">
              <a:spcAft>
                <a:spcPts val="1800"/>
              </a:spcAft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Functional Annotation! If the function of this gene in S. mansoni is not known, you can check the function of its orthologues genes in other species like </a:t>
            </a:r>
            <a:r>
              <a:rPr lang="en-GB" sz="1400" i="1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C. elegans</a:t>
            </a:r>
            <a:r>
              <a:rPr lang="en-GB" sz="1400" dirty="0">
                <a:solidFill>
                  <a:schemeClr val="accent3">
                    <a:lumMod val="75000"/>
                  </a:schemeClr>
                </a:solidFill>
                <a:latin typeface="-apple-system"/>
              </a:rPr>
              <a:t> or other Schistosomes. Many times you will find that orthologous genes function will be similar to this of your gene of interest.</a:t>
            </a:r>
          </a:p>
        </p:txBody>
      </p:sp>
    </p:spTree>
    <p:extLst>
      <p:ext uri="{BB962C8B-B14F-4D97-AF65-F5344CB8AC3E}">
        <p14:creationId xmlns:p14="http://schemas.microsoft.com/office/powerpoint/2010/main" val="29438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4DAFE-9F3A-6471-B9F6-789734600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273A4-D077-1A1D-BA6C-7009459A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23" y="992515"/>
            <a:ext cx="11241377" cy="954722"/>
          </a:xfrm>
        </p:spPr>
        <p:txBody>
          <a:bodyPr>
            <a:noAutofit/>
          </a:bodyPr>
          <a:lstStyle/>
          <a:p>
            <a:r>
              <a:rPr lang="en-US" sz="3600" dirty="0"/>
              <a:t>Today </a:t>
            </a:r>
            <a:br>
              <a:rPr lang="en-US" sz="3600" dirty="0"/>
            </a:br>
            <a:r>
              <a:rPr lang="en-US" sz="3600" dirty="0"/>
              <a:t>module </a:t>
            </a:r>
            <a:br>
              <a:rPr lang="en-US" sz="3600" dirty="0"/>
            </a:br>
            <a:endParaRPr lang="es-UY" sz="3600" dirty="0"/>
          </a:p>
        </p:txBody>
      </p:sp>
      <p:pic>
        <p:nvPicPr>
          <p:cNvPr id="7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25214725-C4E0-9421-3F32-63CA661E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18" y="2653461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3C096-81C1-70DE-0C6A-6C658D7B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3B376328-2AAF-4034-4192-9CC7E06CBEF5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26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E545B-7190-5571-644E-772FF57BAF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3" name="Google Shape;83;p15">
            <a:extLst>
              <a:ext uri="{FF2B5EF4-FFF2-40B4-BE49-F238E27FC236}">
                <a16:creationId xmlns:a16="http://schemas.microsoft.com/office/drawing/2014/main" id="{4EBBF601-9B11-A738-7ACA-CB9D1C10C4D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02892" y="1805334"/>
            <a:ext cx="4222331" cy="77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4;p15">
            <a:extLst>
              <a:ext uri="{FF2B5EF4-FFF2-40B4-BE49-F238E27FC236}">
                <a16:creationId xmlns:a16="http://schemas.microsoft.com/office/drawing/2014/main" id="{A8AAAAD9-A7A6-0564-D18C-80476B281DF5}"/>
              </a:ext>
            </a:extLst>
          </p:cNvPr>
          <p:cNvSpPr txBox="1"/>
          <p:nvPr/>
        </p:nvSpPr>
        <p:spPr>
          <a:xfrm>
            <a:off x="-152501" y="1860517"/>
            <a:ext cx="4718816" cy="94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267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GB" sz="2267" dirty="0">
                <a:solidFill>
                  <a:schemeClr val="accent3">
                    <a:lumMod val="75000"/>
                  </a:schemeClr>
                </a:solidFill>
              </a:rPr>
              <a:t>Overview and aims</a:t>
            </a:r>
            <a:endParaRPr sz="2267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Google Shape;84;p15">
            <a:extLst>
              <a:ext uri="{FF2B5EF4-FFF2-40B4-BE49-F238E27FC236}">
                <a16:creationId xmlns:a16="http://schemas.microsoft.com/office/drawing/2014/main" id="{3EAEBBE5-151F-D7CD-BC56-D2DA0F21AA01}"/>
              </a:ext>
            </a:extLst>
          </p:cNvPr>
          <p:cNvSpPr txBox="1"/>
          <p:nvPr/>
        </p:nvSpPr>
        <p:spPr>
          <a:xfrm>
            <a:off x="1322376" y="2945765"/>
            <a:ext cx="6667585" cy="287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Familiarize with the WBPS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Browsing genomes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Browsing gene/transcript pages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Browsing with </a:t>
            </a:r>
            <a:r>
              <a:rPr lang="en-GB" sz="2133" dirty="0" err="1">
                <a:solidFill>
                  <a:schemeClr val="accent3">
                    <a:lumMod val="75000"/>
                  </a:schemeClr>
                </a:solidFill>
              </a:rPr>
              <a:t>Jbrowse</a:t>
            </a:r>
            <a:endParaRPr sz="2133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B48400-C0CF-CAF0-14C2-3E65511A2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168" y="628117"/>
            <a:ext cx="7021765" cy="12743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772B72-8665-CE6A-2B62-759FD53E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76" y="2430098"/>
            <a:ext cx="6189108" cy="348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1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7C3E-0418-1A49-B3CE-F2FE6611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4DE3-ED0F-CDDD-495B-FB08B05C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23" y="992515"/>
            <a:ext cx="11241377" cy="954722"/>
          </a:xfrm>
        </p:spPr>
        <p:txBody>
          <a:bodyPr>
            <a:noAutofit/>
          </a:bodyPr>
          <a:lstStyle/>
          <a:p>
            <a:r>
              <a:rPr lang="en-US" sz="3600" dirty="0"/>
              <a:t>Today </a:t>
            </a:r>
            <a:br>
              <a:rPr lang="en-US" sz="3600" dirty="0"/>
            </a:br>
            <a:r>
              <a:rPr lang="en-US" sz="3600" dirty="0"/>
              <a:t>module				tools </a:t>
            </a:r>
            <a:br>
              <a:rPr lang="en-US" sz="3600" dirty="0"/>
            </a:br>
            <a:endParaRPr lang="es-UY" sz="3600" dirty="0"/>
          </a:p>
        </p:txBody>
      </p:sp>
      <p:pic>
        <p:nvPicPr>
          <p:cNvPr id="7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889DCFAB-0398-AB1D-E26B-423E38F1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18" y="2653461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4F64E-A7E1-02EB-86A9-D89D9BA8AD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13E8D42E-F41B-224D-2E63-0DE0342EB472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27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DCE35-6556-5A73-CD2D-BDFDED780B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3" name="Google Shape;83;p15">
            <a:extLst>
              <a:ext uri="{FF2B5EF4-FFF2-40B4-BE49-F238E27FC236}">
                <a16:creationId xmlns:a16="http://schemas.microsoft.com/office/drawing/2014/main" id="{C9789449-629B-A3F4-5863-C3BEE7F8FF1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8671" y="761605"/>
            <a:ext cx="4222331" cy="7760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4;p15">
            <a:extLst>
              <a:ext uri="{FF2B5EF4-FFF2-40B4-BE49-F238E27FC236}">
                <a16:creationId xmlns:a16="http://schemas.microsoft.com/office/drawing/2014/main" id="{1CF5E1F7-7DAB-4D76-B7D7-C23E3A6F2BC3}"/>
              </a:ext>
            </a:extLst>
          </p:cNvPr>
          <p:cNvSpPr txBox="1"/>
          <p:nvPr/>
        </p:nvSpPr>
        <p:spPr>
          <a:xfrm>
            <a:off x="1077520" y="2278429"/>
            <a:ext cx="6667585" cy="287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Data Retrieval (BIOMART)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BLAST Homology search  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VEP variant expression </a:t>
            </a:r>
          </a:p>
          <a:p>
            <a:pPr marL="380990" indent="-38099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accent3">
                    <a:lumMod val="75000"/>
                  </a:schemeClr>
                </a:solidFill>
              </a:rPr>
              <a:t>Expression Browser &amp; </a:t>
            </a:r>
            <a:r>
              <a:rPr lang="en-GB" sz="2133" dirty="0" err="1">
                <a:solidFill>
                  <a:schemeClr val="accent3">
                    <a:lumMod val="75000"/>
                  </a:schemeClr>
                </a:solidFill>
              </a:rPr>
              <a:t>gProfiler</a:t>
            </a:r>
            <a:endParaRPr sz="2133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275B-3573-B9F7-B097-3D8970F5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A759E3-848F-F26F-0189-D17BB3A99F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8EF8B044-ADAB-7A3E-3D1C-B116B70B360A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28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2484C-A1C7-30ED-6A5A-A0538135CC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B89EA-A47E-6BF4-64B8-C3A4B3B7E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81" y="1098323"/>
            <a:ext cx="9547952" cy="528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0E0E8-70E9-B83D-B1AE-D44905EC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1" y="154618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Data </a:t>
            </a:r>
            <a:br>
              <a:rPr lang="en-US" sz="3600" dirty="0"/>
            </a:br>
            <a:r>
              <a:rPr lang="en-US" sz="3600" dirty="0"/>
              <a:t>retrieval	 </a:t>
            </a:r>
            <a:br>
              <a:rPr lang="en-US" sz="3600" dirty="0"/>
            </a:br>
            <a:endParaRPr lang="es-UY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E69031-0651-F304-B815-874171356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75" y="3118465"/>
            <a:ext cx="7917455" cy="344560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D318D79-6370-FF44-6CCB-462C9DD431FD}"/>
              </a:ext>
            </a:extLst>
          </p:cNvPr>
          <p:cNvSpPr/>
          <p:nvPr/>
        </p:nvSpPr>
        <p:spPr>
          <a:xfrm>
            <a:off x="1977588" y="2721165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2CDFF-C469-D54E-8AA9-DCFB3F3DEC8E}"/>
              </a:ext>
            </a:extLst>
          </p:cNvPr>
          <p:cNvSpPr txBox="1"/>
          <p:nvPr/>
        </p:nvSpPr>
        <p:spPr>
          <a:xfrm>
            <a:off x="6676222" y="3740819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genome </a:t>
            </a:r>
            <a:r>
              <a:rPr lang="es-UY" dirty="0" err="1"/>
              <a:t>whole</a:t>
            </a:r>
            <a:r>
              <a:rPr lang="es-UY" dirty="0"/>
              <a:t> </a:t>
            </a:r>
            <a:r>
              <a:rPr lang="es-UY" dirty="0" err="1"/>
              <a:t>datasets</a:t>
            </a:r>
            <a:r>
              <a:rPr lang="es-UY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929B5C-D889-70B5-47C0-67A5F72840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840" t="-1749" r="10827" b="17278"/>
          <a:stretch/>
        </p:blipFill>
        <p:spPr>
          <a:xfrm>
            <a:off x="3735206" y="2070608"/>
            <a:ext cx="6146924" cy="34456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F54B38F-EBFF-9130-39E2-E9BDE09B5E62}"/>
              </a:ext>
            </a:extLst>
          </p:cNvPr>
          <p:cNvSpPr/>
          <p:nvPr/>
        </p:nvSpPr>
        <p:spPr>
          <a:xfrm>
            <a:off x="2994230" y="1766443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0D953-696F-1C87-100B-9EB149035D06}"/>
              </a:ext>
            </a:extLst>
          </p:cNvPr>
          <p:cNvSpPr txBox="1"/>
          <p:nvPr/>
        </p:nvSpPr>
        <p:spPr>
          <a:xfrm>
            <a:off x="6676222" y="435903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 err="1"/>
              <a:t>Build</a:t>
            </a:r>
            <a:r>
              <a:rPr lang="es-UY" dirty="0"/>
              <a:t> </a:t>
            </a:r>
            <a:r>
              <a:rPr lang="es-UY" dirty="0" err="1"/>
              <a:t>complex</a:t>
            </a:r>
            <a:r>
              <a:rPr lang="es-UY" dirty="0"/>
              <a:t> </a:t>
            </a:r>
            <a:r>
              <a:rPr lang="es-UY" dirty="0" err="1"/>
              <a:t>queries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174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2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0F66F-50AA-ECC7-784D-A1321D3E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3D43A3-5186-4EE5-EB95-420BDFAAB6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B2608352-FDF7-5A85-EF30-EF562BCBBE82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29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1F5B5E-ECAF-B556-3637-BBD17CA111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7C5F2-7D3A-C3CF-D2B6-F84AF937D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81" y="1098323"/>
            <a:ext cx="9547952" cy="528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F2B6D-C6A1-6E6C-7658-97B6D6A5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1" y="154618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Data </a:t>
            </a:r>
            <a:br>
              <a:rPr lang="en-US" sz="3600" dirty="0"/>
            </a:br>
            <a:r>
              <a:rPr lang="en-US" sz="3600" dirty="0"/>
              <a:t>retrieval	 </a:t>
            </a:r>
            <a:br>
              <a:rPr lang="en-US" sz="3600" dirty="0"/>
            </a:br>
            <a:endParaRPr lang="es-UY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45A1E-7CBE-2184-729C-21ED0CF11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427" y="482567"/>
            <a:ext cx="6782932" cy="58453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BF1E970-AA4F-5BF6-AEF8-5ACE0F0B24B2}"/>
              </a:ext>
            </a:extLst>
          </p:cNvPr>
          <p:cNvSpPr/>
          <p:nvPr/>
        </p:nvSpPr>
        <p:spPr>
          <a:xfrm>
            <a:off x="3049314" y="4110151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5DFE4-C342-6762-0CEC-8F622D916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012" y="613882"/>
            <a:ext cx="3875322" cy="34962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5F033D-439B-3748-5F9F-E22825653453}"/>
              </a:ext>
            </a:extLst>
          </p:cNvPr>
          <p:cNvSpPr txBox="1"/>
          <p:nvPr/>
        </p:nvSpPr>
        <p:spPr>
          <a:xfrm>
            <a:off x="5900736" y="3069501"/>
            <a:ext cx="1736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gene </a:t>
            </a:r>
            <a:r>
              <a:rPr lang="es-UY" dirty="0" err="1"/>
              <a:t>or</a:t>
            </a:r>
            <a:r>
              <a:rPr lang="es-UY" dirty="0"/>
              <a:t> </a:t>
            </a:r>
            <a:r>
              <a:rPr lang="es-UY" dirty="0" err="1"/>
              <a:t>region</a:t>
            </a:r>
            <a:r>
              <a:rPr lang="es-UY" dirty="0"/>
              <a:t> </a:t>
            </a:r>
          </a:p>
          <a:p>
            <a:r>
              <a:rPr lang="es-UY" dirty="0" err="1"/>
              <a:t>datasets</a:t>
            </a:r>
            <a:r>
              <a:rPr lang="es-UY" dirty="0"/>
              <a:t> </a:t>
            </a:r>
          </a:p>
          <a:p>
            <a:endParaRPr lang="es-UY" dirty="0"/>
          </a:p>
          <a:p>
            <a:r>
              <a:rPr lang="es-UY" dirty="0"/>
              <a:t>..</a:t>
            </a:r>
            <a:r>
              <a:rPr lang="es-UY" dirty="0" err="1"/>
              <a:t>or</a:t>
            </a:r>
            <a:r>
              <a:rPr lang="es-UY" dirty="0"/>
              <a:t> </a:t>
            </a:r>
            <a:r>
              <a:rPr lang="es-UY" dirty="0" err="1"/>
              <a:t>images</a:t>
            </a:r>
            <a:endParaRPr lang="es-UY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77866E-9BB6-8C48-5BC7-29F479CDA11E}"/>
              </a:ext>
            </a:extLst>
          </p:cNvPr>
          <p:cNvSpPr/>
          <p:nvPr/>
        </p:nvSpPr>
        <p:spPr>
          <a:xfrm>
            <a:off x="7534486" y="3771185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120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8D78-83F9-A2B6-D231-6A3463761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FC75-B9DD-52C7-19FE-6E656326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26B5B-746F-195A-9A80-15D2F041A44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C1B2085C-9B87-A150-8700-41B31D91D3A6}"/>
              </a:ext>
            </a:extLst>
          </p:cNvPr>
          <p:cNvSpPr txBox="1">
            <a:spLocks/>
          </p:cNvSpPr>
          <p:nvPr/>
        </p:nvSpPr>
        <p:spPr>
          <a:xfrm>
            <a:off x="5705475" y="6403545"/>
            <a:ext cx="2857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E26B5-F6A9-BE12-02ED-1BA122BC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0" name="Picture 2" descr="Genes made Easy | East London Genes &amp; Health">
            <a:extLst>
              <a:ext uri="{FF2B5EF4-FFF2-40B4-BE49-F238E27FC236}">
                <a16:creationId xmlns:a16="http://schemas.microsoft.com/office/drawing/2014/main" id="{084C9216-FA8D-144E-F946-22CC408A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58" y="2450450"/>
            <a:ext cx="2800169" cy="3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10BCF129-EC3A-B9B4-9DB5-F82A790B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52" y="3090275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BB10C6-9140-0AF7-FDF8-CE83DEE64E9D}"/>
              </a:ext>
            </a:extLst>
          </p:cNvPr>
          <p:cNvSpPr/>
          <p:nvPr/>
        </p:nvSpPr>
        <p:spPr>
          <a:xfrm>
            <a:off x="2833771" y="4237895"/>
            <a:ext cx="105372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CDA0A-1FC9-10A2-F763-5D33D69419AC}"/>
              </a:ext>
            </a:extLst>
          </p:cNvPr>
          <p:cNvCxnSpPr>
            <a:endCxn id="10" idx="0"/>
          </p:cNvCxnSpPr>
          <p:nvPr/>
        </p:nvCxnSpPr>
        <p:spPr>
          <a:xfrm flipV="1">
            <a:off x="2939145" y="2450450"/>
            <a:ext cx="2539199" cy="1787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4B3310-A9F0-6D61-D970-FE9C44784D21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886458" y="4316003"/>
            <a:ext cx="2591885" cy="1146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enes made Easy | East London Genes &amp; Health">
            <a:extLst>
              <a:ext uri="{FF2B5EF4-FFF2-40B4-BE49-F238E27FC236}">
                <a16:creationId xmlns:a16="http://schemas.microsoft.com/office/drawing/2014/main" id="{B6087346-3433-394F-D9DA-3D0B6F6C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58" y="2450450"/>
            <a:ext cx="2800169" cy="3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8784AE8D-A5B9-1CBE-BC9F-4EABEC33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52" y="3090275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A1144D-FD54-65D5-73FD-779D078BEDE6}"/>
              </a:ext>
            </a:extLst>
          </p:cNvPr>
          <p:cNvSpPr/>
          <p:nvPr/>
        </p:nvSpPr>
        <p:spPr>
          <a:xfrm>
            <a:off x="2833771" y="4237895"/>
            <a:ext cx="105372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33DEED-3EF3-DB77-0D00-1E09CC8A778D}"/>
              </a:ext>
            </a:extLst>
          </p:cNvPr>
          <p:cNvCxnSpPr>
            <a:endCxn id="3" idx="0"/>
          </p:cNvCxnSpPr>
          <p:nvPr/>
        </p:nvCxnSpPr>
        <p:spPr>
          <a:xfrm flipV="1">
            <a:off x="2939145" y="2450450"/>
            <a:ext cx="2539199" cy="1787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F3FD20-AC0B-B5E8-D85B-84D14DE167C8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2886458" y="4316003"/>
            <a:ext cx="2591885" cy="1146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34F58F-5F7C-948E-F890-1F9DED21E85A}"/>
              </a:ext>
            </a:extLst>
          </p:cNvPr>
          <p:cNvSpPr txBox="1"/>
          <p:nvPr/>
        </p:nvSpPr>
        <p:spPr>
          <a:xfrm>
            <a:off x="930449" y="5621540"/>
            <a:ext cx="4896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-apple-system"/>
              </a:rPr>
              <a:t>The genomes of individuals of the same species will be very similar!</a:t>
            </a:r>
            <a:endParaRPr lang="en-US" sz="1600" dirty="0"/>
          </a:p>
        </p:txBody>
      </p:sp>
      <p:pic>
        <p:nvPicPr>
          <p:cNvPr id="19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B636E5ED-7ADB-B135-3EBA-6A3A06C4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77" y="188098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5A6E1E11-D57E-6CE5-730A-B5C758FD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3" y="2766002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D73B3AAC-12E8-173E-3800-E5CAE341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9" y="153778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2573D0CF-CBB2-2080-8DE7-EB31E801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13" y="372585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D8A2528F-9815-FF95-1B4D-06CC8EC1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5" y="3822887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DE86F0-4AF6-2075-EBB6-1403BD292636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4078258" y="2450451"/>
            <a:ext cx="1400085" cy="2073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3AE91C-4C32-9E5E-FA5F-CEB431ED24D1}"/>
              </a:ext>
            </a:extLst>
          </p:cNvPr>
          <p:cNvCxnSpPr>
            <a:stCxn id="3" idx="0"/>
          </p:cNvCxnSpPr>
          <p:nvPr/>
        </p:nvCxnSpPr>
        <p:spPr>
          <a:xfrm flipH="1">
            <a:off x="2618289" y="2450450"/>
            <a:ext cx="2860055" cy="487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733D22-2D4B-EB30-438D-AF64F36DCDE5}"/>
              </a:ext>
            </a:extLst>
          </p:cNvPr>
          <p:cNvCxnSpPr>
            <a:stCxn id="3" idx="0"/>
          </p:cNvCxnSpPr>
          <p:nvPr/>
        </p:nvCxnSpPr>
        <p:spPr>
          <a:xfrm flipH="1">
            <a:off x="1442524" y="2450449"/>
            <a:ext cx="4035819" cy="14943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E566DD-2750-5901-F2B4-7C405E52815E}"/>
              </a:ext>
            </a:extLst>
          </p:cNvPr>
          <p:cNvCxnSpPr>
            <a:stCxn id="3" idx="0"/>
          </p:cNvCxnSpPr>
          <p:nvPr/>
        </p:nvCxnSpPr>
        <p:spPr>
          <a:xfrm flipH="1">
            <a:off x="2075817" y="2450449"/>
            <a:ext cx="3402527" cy="24601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06DF5E-EEC1-85F9-A003-2CDD7587710D}"/>
              </a:ext>
            </a:extLst>
          </p:cNvPr>
          <p:cNvCxnSpPr>
            <a:stCxn id="3" idx="0"/>
          </p:cNvCxnSpPr>
          <p:nvPr/>
        </p:nvCxnSpPr>
        <p:spPr>
          <a:xfrm flipH="1">
            <a:off x="3579225" y="2450450"/>
            <a:ext cx="1899119" cy="2355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51A221-A53C-977C-3313-7A4C11602EB1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3579225" y="4806128"/>
            <a:ext cx="1899119" cy="65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010D13-F285-36F4-AEF6-5E611D481893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2075817" y="4910631"/>
            <a:ext cx="3402527" cy="551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AB830F-15AF-97EF-5740-4A7C3AB66050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1442524" y="3944802"/>
            <a:ext cx="4035819" cy="1517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9CD330-12FD-DA90-3A26-4281238303F4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2618289" y="2937875"/>
            <a:ext cx="2860055" cy="2524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30C0A4-D1B8-A901-777C-6565E72FE9A1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3984172" y="2758227"/>
            <a:ext cx="1494171" cy="2704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EEDFF6A-B34B-0617-792C-75B0557880C3}"/>
              </a:ext>
            </a:extLst>
          </p:cNvPr>
          <p:cNvSpPr txBox="1"/>
          <p:nvPr/>
        </p:nvSpPr>
        <p:spPr>
          <a:xfrm>
            <a:off x="6836437" y="1056782"/>
            <a:ext cx="4727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-apple-system"/>
              </a:rPr>
              <a:t>A </a:t>
            </a:r>
            <a:r>
              <a:rPr lang="en-GB" sz="1600" b="1" dirty="0">
                <a:latin typeface="-apple-system"/>
              </a:rPr>
              <a:t>genome</a:t>
            </a:r>
            <a:r>
              <a:rPr lang="en-GB" sz="1600" dirty="0">
                <a:latin typeface="-apple-system"/>
              </a:rPr>
              <a:t> is an organism’s complete set of genetic material.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22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D56B0-B4AB-8F9D-2C76-2B02EE6B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B183C5-14CA-8C3B-9F66-5161C0BFED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38718C0E-2933-70C3-945E-A194C6F4F6EF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30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E272A-8AD1-3966-FA1F-226BE8F368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8BB3F-B96A-32DD-0DA3-CFD20438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1" y="154618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BLAST </a:t>
            </a:r>
            <a:br>
              <a:rPr lang="en-US" sz="3600" dirty="0"/>
            </a:br>
            <a:r>
              <a:rPr lang="en-US" sz="3600" dirty="0"/>
              <a:t>Homology Search  </a:t>
            </a:r>
            <a:br>
              <a:rPr lang="en-US" sz="3600" dirty="0"/>
            </a:br>
            <a:endParaRPr lang="es-UY" sz="3600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C6F4F20C-091F-AFFE-81B8-98F7452B5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" b="3495"/>
          <a:stretch/>
        </p:blipFill>
        <p:spPr bwMode="auto">
          <a:xfrm>
            <a:off x="5404047" y="410280"/>
            <a:ext cx="4986970" cy="598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B419D-F98C-EF19-A60E-16879A56670B}"/>
              </a:ext>
            </a:extLst>
          </p:cNvPr>
          <p:cNvSpPr txBox="1"/>
          <p:nvPr/>
        </p:nvSpPr>
        <p:spPr>
          <a:xfrm>
            <a:off x="9375355" y="172211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Chop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query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in “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words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D0E52-5C76-1AEC-01E7-782B2C75564B}"/>
              </a:ext>
            </a:extLst>
          </p:cNvPr>
          <p:cNvSpPr txBox="1"/>
          <p:nvPr/>
        </p:nvSpPr>
        <p:spPr>
          <a:xfrm>
            <a:off x="9364336" y="418805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Find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exact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matches</a:t>
            </a:r>
            <a:endParaRPr lang="es-UY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D7687-7916-7BCE-E470-129EDDB402D4}"/>
              </a:ext>
            </a:extLst>
          </p:cNvPr>
          <p:cNvSpPr txBox="1"/>
          <p:nvPr/>
        </p:nvSpPr>
        <p:spPr>
          <a:xfrm>
            <a:off x="9375355" y="540909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Extend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&amp;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report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if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</a:p>
          <a:p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over</a:t>
            </a:r>
            <a:r>
              <a:rPr lang="es-UY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es-UY" dirty="0" err="1">
                <a:solidFill>
                  <a:srgbClr val="0070C0"/>
                </a:solidFill>
                <a:highlight>
                  <a:srgbClr val="C0C0C0"/>
                </a:highlight>
              </a:rPr>
              <a:t>threshold</a:t>
            </a:r>
            <a:endParaRPr lang="es-UY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2192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98915-57E3-7614-B42F-F8FA7925C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A56E94-1285-D4A3-0618-4B8D42E0FB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458594F2-5011-A028-FC72-DC77B558BE64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31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C9A74E-1F5A-C803-5630-41C3FCFDB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43938-FFEC-ED53-D525-34A38D37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5" y="1091052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BLAST </a:t>
            </a:r>
            <a:br>
              <a:rPr lang="en-US" sz="3600" dirty="0"/>
            </a:br>
            <a:r>
              <a:rPr lang="en-US" sz="3600" dirty="0" err="1"/>
              <a:t>Flavours</a:t>
            </a:r>
            <a:endParaRPr lang="es-UY" sz="3600" dirty="0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35507563-4C1B-B62D-40EE-A9693110D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 b="41000"/>
          <a:stretch>
            <a:fillRect/>
          </a:stretch>
        </p:blipFill>
        <p:spPr bwMode="auto">
          <a:xfrm>
            <a:off x="2940628" y="708580"/>
            <a:ext cx="8056948" cy="19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F3D7D-7FB9-7EC6-67D1-CB2B27AA28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3638"/>
          <a:stretch/>
        </p:blipFill>
        <p:spPr>
          <a:xfrm>
            <a:off x="841663" y="2583929"/>
            <a:ext cx="10363200" cy="251592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AC44DF7-445E-F5DC-EDDF-1DFA87A5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5"/>
          <a:stretch/>
        </p:blipFill>
        <p:spPr bwMode="auto">
          <a:xfrm>
            <a:off x="2067525" y="4452169"/>
            <a:ext cx="8056948" cy="19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D49F-D089-209A-E640-2DF78EBEA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D0CB34-9FE1-AF11-B26A-2ECD00C5E6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0F3F83E9-5178-CA06-F0D4-FDD293DBA1FD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32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8C48C-5AAC-57D4-E8E2-06E95DC0F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1DB99-4061-BD6C-2858-21A102F6F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98" y="1274366"/>
            <a:ext cx="9547952" cy="528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C903C-869F-08B0-5C0F-B753D22C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1" y="154618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BLAST </a:t>
            </a:r>
            <a:br>
              <a:rPr lang="en-US" sz="3600" dirty="0"/>
            </a:br>
            <a:r>
              <a:rPr lang="en-US" sz="3600" dirty="0"/>
              <a:t>Homology Search  </a:t>
            </a:r>
            <a:br>
              <a:rPr lang="en-US" sz="3600" dirty="0"/>
            </a:br>
            <a:endParaRPr lang="es-UY" sz="3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464552-DDE3-DE8F-7BB3-4BF4417065F9}"/>
              </a:ext>
            </a:extLst>
          </p:cNvPr>
          <p:cNvSpPr/>
          <p:nvPr/>
        </p:nvSpPr>
        <p:spPr>
          <a:xfrm>
            <a:off x="2129466" y="1906777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F61704-C588-0447-6159-6D218CC4E942}"/>
              </a:ext>
            </a:extLst>
          </p:cNvPr>
          <p:cNvSpPr/>
          <p:nvPr/>
        </p:nvSpPr>
        <p:spPr>
          <a:xfrm>
            <a:off x="3651301" y="1274364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329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73AD-7608-BFF8-9F11-9F6407494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D16895-AFC5-2C3B-9EC6-B0999A88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6" y="1751725"/>
            <a:ext cx="10591800" cy="3072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AB2C-A208-7BDE-4DA7-9C632E48DA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2C63F23E-7219-B371-50C5-C836486DCAD0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33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C8485-67FA-0ADC-4343-CFB8D72BF3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B6F82-1721-7776-3F29-EEBD1B69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44" y="730940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BLAST </a:t>
            </a:r>
            <a:br>
              <a:rPr lang="en-US" sz="3600" dirty="0"/>
            </a:br>
            <a:r>
              <a:rPr lang="en-US" sz="3600" dirty="0"/>
              <a:t>Metrics </a:t>
            </a:r>
            <a:br>
              <a:rPr lang="en-US" sz="3600" dirty="0"/>
            </a:br>
            <a:endParaRPr lang="es-UY" sz="3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767E3D-B71B-1FDA-092C-AC23AED62B74}"/>
              </a:ext>
            </a:extLst>
          </p:cNvPr>
          <p:cNvSpPr/>
          <p:nvPr/>
        </p:nvSpPr>
        <p:spPr>
          <a:xfrm>
            <a:off x="10376016" y="1855634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7C219E-67A9-B184-3443-B92450213EA6}"/>
              </a:ext>
            </a:extLst>
          </p:cNvPr>
          <p:cNvSpPr/>
          <p:nvPr/>
        </p:nvSpPr>
        <p:spPr>
          <a:xfrm>
            <a:off x="9252001" y="1592144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5" name="Picture 2054">
            <a:extLst>
              <a:ext uri="{FF2B5EF4-FFF2-40B4-BE49-F238E27FC236}">
                <a16:creationId xmlns:a16="http://schemas.microsoft.com/office/drawing/2014/main" id="{0D2344E7-0485-DF5F-E3BA-C5C4F354D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7"/>
          <a:stretch/>
        </p:blipFill>
        <p:spPr bwMode="auto">
          <a:xfrm>
            <a:off x="2441922" y="4890068"/>
            <a:ext cx="6198549" cy="14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260F841-8C54-A441-FF19-B06E28E7711E}"/>
              </a:ext>
            </a:extLst>
          </p:cNvPr>
          <p:cNvSpPr txBox="1"/>
          <p:nvPr/>
        </p:nvSpPr>
        <p:spPr>
          <a:xfrm>
            <a:off x="8567736" y="5171662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dirty="0" err="1"/>
              <a:t>Identity</a:t>
            </a:r>
            <a:r>
              <a:rPr lang="es-UY" sz="2000" b="1" dirty="0"/>
              <a:t> &amp; </a:t>
            </a:r>
          </a:p>
          <a:p>
            <a:r>
              <a:rPr lang="es-UY" sz="2000" b="1" dirty="0" err="1"/>
              <a:t>similarity</a:t>
            </a:r>
            <a:endParaRPr lang="es-UY" sz="2000" b="1" dirty="0"/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80C0DD73-9490-3B93-655A-2B6254B82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1"/>
          <a:stretch/>
        </p:blipFill>
        <p:spPr bwMode="auto">
          <a:xfrm>
            <a:off x="1337964" y="3478769"/>
            <a:ext cx="5834646" cy="14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99819C-E08F-CE4C-A7CA-61FE6DDC6CD8}"/>
              </a:ext>
            </a:extLst>
          </p:cNvPr>
          <p:cNvSpPr txBox="1"/>
          <p:nvPr/>
        </p:nvSpPr>
        <p:spPr>
          <a:xfrm>
            <a:off x="7172610" y="3616678"/>
            <a:ext cx="3299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dirty="0"/>
              <a:t>Score</a:t>
            </a:r>
          </a:p>
          <a:p>
            <a:r>
              <a:rPr lang="es-UY" sz="2000" b="1" dirty="0" err="1"/>
              <a:t>Giving</a:t>
            </a:r>
            <a:r>
              <a:rPr lang="es-UY" sz="2000" b="1" dirty="0"/>
              <a:t> </a:t>
            </a:r>
            <a:r>
              <a:rPr lang="es-UY" sz="2000" b="1" dirty="0" err="1"/>
              <a:t>weight</a:t>
            </a:r>
            <a:r>
              <a:rPr lang="es-UY" sz="2000" b="1" dirty="0"/>
              <a:t> </a:t>
            </a:r>
            <a:r>
              <a:rPr lang="es-UY" sz="2000" b="1" dirty="0" err="1"/>
              <a:t>to</a:t>
            </a:r>
            <a:r>
              <a:rPr lang="es-UY" sz="2000" b="1" dirty="0"/>
              <a:t> </a:t>
            </a:r>
          </a:p>
          <a:p>
            <a:r>
              <a:rPr lang="es-UY" sz="2000" b="1" dirty="0" err="1"/>
              <a:t>similarities</a:t>
            </a:r>
            <a:r>
              <a:rPr lang="es-UY" sz="2000" b="1" dirty="0"/>
              <a:t> and </a:t>
            </a:r>
            <a:r>
              <a:rPr lang="es-UY" sz="2000" b="1" dirty="0" err="1"/>
              <a:t>penalties</a:t>
            </a:r>
            <a:r>
              <a:rPr lang="es-UY" sz="2000" b="1" dirty="0"/>
              <a:t> </a:t>
            </a:r>
          </a:p>
        </p:txBody>
      </p:sp>
      <p:pic>
        <p:nvPicPr>
          <p:cNvPr id="2052" name="Picture 4" descr="Biological sequence analysis II — Multiple sequence alignment, Alignment  algorithms/tools | Bioinformatics #3 | by Gökçenaz Akyol | Medium">
            <a:extLst>
              <a:ext uri="{FF2B5EF4-FFF2-40B4-BE49-F238E27FC236}">
                <a16:creationId xmlns:a16="http://schemas.microsoft.com/office/drawing/2014/main" id="{B2A2A160-5C51-09EF-F3B1-9CE59F2C4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36776" r="11380" b="-3201"/>
          <a:stretch/>
        </p:blipFill>
        <p:spPr bwMode="auto">
          <a:xfrm>
            <a:off x="4182383" y="1922132"/>
            <a:ext cx="3784408" cy="16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AC5C06C-DFD5-7D6D-1471-82C774A720F2}"/>
              </a:ext>
            </a:extLst>
          </p:cNvPr>
          <p:cNvSpPr/>
          <p:nvPr/>
        </p:nvSpPr>
        <p:spPr>
          <a:xfrm>
            <a:off x="9861605" y="1734153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24BC70-3B31-DFF8-47B1-F1CE55C7AFC7}"/>
              </a:ext>
            </a:extLst>
          </p:cNvPr>
          <p:cNvSpPr txBox="1"/>
          <p:nvPr/>
        </p:nvSpPr>
        <p:spPr>
          <a:xfrm>
            <a:off x="4509412" y="765672"/>
            <a:ext cx="45384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dirty="0"/>
              <a:t>E</a:t>
            </a:r>
            <a:r>
              <a:rPr lang="en-US" sz="2000" b="1" dirty="0"/>
              <a:t>-v</a:t>
            </a:r>
            <a:r>
              <a:rPr lang="es-UY" sz="2000" b="1" dirty="0" err="1"/>
              <a:t>alue</a:t>
            </a:r>
            <a:endParaRPr lang="es-UY" sz="2000" b="1" dirty="0"/>
          </a:p>
          <a:p>
            <a:r>
              <a:rPr lang="es-UY" sz="2000" b="1" dirty="0" err="1"/>
              <a:t>Statistical</a:t>
            </a:r>
            <a:r>
              <a:rPr lang="es-UY" sz="2000" b="1" dirty="0"/>
              <a:t> </a:t>
            </a:r>
            <a:r>
              <a:rPr lang="es-UY" sz="2000" b="1" dirty="0" err="1"/>
              <a:t>significance</a:t>
            </a:r>
            <a:r>
              <a:rPr lang="es-UY" sz="2000" b="1" dirty="0"/>
              <a:t> of </a:t>
            </a:r>
            <a:r>
              <a:rPr lang="es-UY" sz="2000" b="1" dirty="0" err="1"/>
              <a:t>alignment</a:t>
            </a:r>
            <a:endParaRPr lang="es-UY" sz="2000" b="1" dirty="0"/>
          </a:p>
          <a:p>
            <a:r>
              <a:rPr lang="es-UY" sz="2000" b="1" dirty="0" err="1"/>
              <a:t>Probability</a:t>
            </a:r>
            <a:r>
              <a:rPr lang="es-UY" sz="2000" b="1" dirty="0"/>
              <a:t> of </a:t>
            </a:r>
            <a:r>
              <a:rPr lang="es-UY" sz="2000" b="1" dirty="0" err="1"/>
              <a:t>being</a:t>
            </a:r>
            <a:r>
              <a:rPr lang="es-UY" sz="2000" b="1" dirty="0"/>
              <a:t> </a:t>
            </a:r>
            <a:r>
              <a:rPr lang="es-UY" sz="2000" b="1" dirty="0" err="1"/>
              <a:t>by</a:t>
            </a:r>
            <a:r>
              <a:rPr lang="es-UY" sz="2000" b="1" dirty="0"/>
              <a:t> chance </a:t>
            </a:r>
          </a:p>
        </p:txBody>
      </p:sp>
    </p:spTree>
    <p:extLst>
      <p:ext uri="{BB962C8B-B14F-4D97-AF65-F5344CB8AC3E}">
        <p14:creationId xmlns:p14="http://schemas.microsoft.com/office/powerpoint/2010/main" val="31382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6" grpId="0"/>
      <p:bldP spid="38" grpId="0"/>
      <p:bldP spid="39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9C09-B20A-24E0-8C5F-9B9C0584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2F277A-DBF4-6900-0EB9-DFAF154130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92424889-DC93-A066-E172-FA156C57248D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34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850EA-0D51-EA3D-FF3F-5CE1B19041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E66CF-E713-067A-FF7D-1CC00935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44" y="730940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Variant Effect </a:t>
            </a:r>
            <a:br>
              <a:rPr lang="en-US" sz="3600" dirty="0"/>
            </a:br>
            <a:r>
              <a:rPr lang="en-US" sz="3600" dirty="0"/>
              <a:t>Predictor</a:t>
            </a:r>
            <a:endParaRPr lang="es-UY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102039-7286-1D87-A2CC-EB6F45E6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4C13D-3522-F326-1035-D79C1EEA5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27" y="1607386"/>
            <a:ext cx="1171739" cy="581106"/>
          </a:xfrm>
          <a:prstGeom prst="rect">
            <a:avLst/>
          </a:prstGeom>
        </p:spPr>
      </p:pic>
      <p:sp>
        <p:nvSpPr>
          <p:cNvPr id="12" name="AutoShape 6" descr="Calculated consequences">
            <a:extLst>
              <a:ext uri="{FF2B5EF4-FFF2-40B4-BE49-F238E27FC236}">
                <a16:creationId xmlns:a16="http://schemas.microsoft.com/office/drawing/2014/main" id="{E38CEA93-1016-BB26-9C07-DAA12068D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Y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D1706E-43AD-E872-B1FF-F71FC7CA7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327" y="1303197"/>
            <a:ext cx="8379846" cy="3768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C87E8-E2EF-F2E4-38FE-0BD8F4C8F30D}"/>
              </a:ext>
            </a:extLst>
          </p:cNvPr>
          <p:cNvSpPr txBox="1"/>
          <p:nvPr/>
        </p:nvSpPr>
        <p:spPr>
          <a:xfrm>
            <a:off x="380750" y="4829996"/>
            <a:ext cx="10649447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"/>
              </a:rPr>
              <a:t>whether they fall within or near genes</a:t>
            </a:r>
          </a:p>
          <a:p>
            <a:pPr marL="380990" indent="-380990"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"/>
              </a:rPr>
              <a:t>whether they result in a change to the amino acid sequence of a protein</a:t>
            </a:r>
          </a:p>
          <a:p>
            <a:pPr marL="380990" indent="-380990"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"/>
              </a:rPr>
              <a:t>whether the resulted change is predicted to have a severe impact on the protein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C2F55-8F84-FF1F-F360-FAAE55E48F78}"/>
              </a:ext>
            </a:extLst>
          </p:cNvPr>
          <p:cNvSpPr txBox="1"/>
          <p:nvPr/>
        </p:nvSpPr>
        <p:spPr>
          <a:xfrm>
            <a:off x="646466" y="2365548"/>
            <a:ext cx="1914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latin typeface=""/>
              </a:rPr>
              <a:t>allows you to predict what the consequences of </a:t>
            </a:r>
            <a:r>
              <a:rPr lang="en-GB" dirty="0">
                <a:solidFill>
                  <a:srgbClr val="0070C0"/>
                </a:solidFill>
                <a:latin typeface=""/>
              </a:rPr>
              <a:t>variants found in a genome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875169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150BF-1888-77F3-A562-E6B07DA1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. Differential gene expression analysis — Single-cell best practices">
            <a:extLst>
              <a:ext uri="{FF2B5EF4-FFF2-40B4-BE49-F238E27FC236}">
                <a16:creationId xmlns:a16="http://schemas.microsoft.com/office/drawing/2014/main" id="{52418859-0E56-96D2-EADE-62ACA5B6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19" y="2265259"/>
            <a:ext cx="7236143" cy="32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1605B-4399-3673-FC2D-C9ABD2A9CC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6E0EAB95-D234-6601-0015-2257FC9A8606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35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B1AB2-4E46-B274-847E-36BAED2CEA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9E803-2547-7B22-B319-E4CBB0F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44" y="730940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Gene </a:t>
            </a:r>
            <a:br>
              <a:rPr lang="en-US" sz="3600" dirty="0"/>
            </a:br>
            <a:r>
              <a:rPr lang="en-US" sz="3600" dirty="0"/>
              <a:t>Expression</a:t>
            </a:r>
            <a:br>
              <a:rPr lang="en-US" sz="3600" dirty="0"/>
            </a:br>
            <a:r>
              <a:rPr lang="en-US" sz="3600" dirty="0"/>
              <a:t>Browser</a:t>
            </a:r>
            <a:endParaRPr lang="es-UY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E93D83-1CC1-CF6E-DC71-2D77E187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Calculated consequences">
            <a:extLst>
              <a:ext uri="{FF2B5EF4-FFF2-40B4-BE49-F238E27FC236}">
                <a16:creationId xmlns:a16="http://schemas.microsoft.com/office/drawing/2014/main" id="{A95A9913-4C88-C305-BCEC-644031530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5F16F-1BD6-9342-4E7D-B9A97AB740A0}"/>
              </a:ext>
            </a:extLst>
          </p:cNvPr>
          <p:cNvSpPr txBox="1"/>
          <p:nvPr/>
        </p:nvSpPr>
        <p:spPr>
          <a:xfrm>
            <a:off x="760539" y="5133976"/>
            <a:ext cx="7574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"/>
              </a:rPr>
              <a:t>You can look up pre-calculated differentially expressed genes.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C6462-E94C-40AF-BA70-2142E9C3AA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09" t="6612" b="17027"/>
          <a:stretch/>
        </p:blipFill>
        <p:spPr>
          <a:xfrm>
            <a:off x="3788677" y="238643"/>
            <a:ext cx="6429428" cy="17047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C257BD-0667-67AA-5386-DA39A2D6A7D5}"/>
              </a:ext>
            </a:extLst>
          </p:cNvPr>
          <p:cNvSpPr txBox="1"/>
          <p:nvPr/>
        </p:nvSpPr>
        <p:spPr>
          <a:xfrm>
            <a:off x="760539" y="2831643"/>
            <a:ext cx="2726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GB" sz="1800" dirty="0" err="1">
                <a:solidFill>
                  <a:srgbClr val="0070C0"/>
                </a:solidFill>
                <a:latin typeface=""/>
              </a:rPr>
              <a:t>WormBase</a:t>
            </a:r>
            <a:r>
              <a:rPr lang="en-GB" sz="1800" dirty="0">
                <a:solidFill>
                  <a:srgbClr val="0070C0"/>
                </a:solidFill>
                <a:latin typeface="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"/>
              </a:rPr>
              <a:t>ParaSite</a:t>
            </a:r>
            <a:r>
              <a:rPr lang="en-GB" sz="1800" dirty="0">
                <a:solidFill>
                  <a:srgbClr val="0070C0"/>
                </a:solidFill>
                <a:latin typeface=""/>
              </a:rPr>
              <a:t> has collated </a:t>
            </a:r>
            <a:r>
              <a:rPr lang="en-GB" sz="1800" dirty="0" err="1">
                <a:solidFill>
                  <a:srgbClr val="0070C0"/>
                </a:solidFill>
                <a:latin typeface=""/>
              </a:rPr>
              <a:t>RNAseq</a:t>
            </a:r>
            <a:r>
              <a:rPr lang="en-GB" sz="1800" dirty="0">
                <a:solidFill>
                  <a:srgbClr val="0070C0"/>
                </a:solidFill>
                <a:latin typeface=""/>
              </a:rPr>
              <a:t> data from publicly available studies and analysed it against our genomes and annotations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15E7A2-13C9-B8A4-ACBE-81CA80D9FD47}"/>
              </a:ext>
            </a:extLst>
          </p:cNvPr>
          <p:cNvSpPr/>
          <p:nvPr/>
        </p:nvSpPr>
        <p:spPr>
          <a:xfrm>
            <a:off x="8586983" y="918439"/>
            <a:ext cx="919848" cy="954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22806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4572-C66C-4805-23F5-4DA34C8E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84BEB1-5D8A-2BA3-3B4C-310F37F5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21017F91-8C8D-1367-7CD1-39BAE7A0EE99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36</a:t>
            </a:fld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4DD33-0B24-909D-DB92-2795F77F91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E4AD8-EEAF-E367-EC23-12DE67EA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44" y="730940"/>
            <a:ext cx="4424067" cy="954722"/>
          </a:xfrm>
        </p:spPr>
        <p:txBody>
          <a:bodyPr>
            <a:noAutofit/>
          </a:bodyPr>
          <a:lstStyle/>
          <a:p>
            <a:r>
              <a:rPr lang="en-US" sz="3600" dirty="0"/>
              <a:t>Gene-set </a:t>
            </a:r>
            <a:br>
              <a:rPr lang="en-US" sz="3600" dirty="0"/>
            </a:br>
            <a:r>
              <a:rPr lang="en-US" sz="3600" dirty="0"/>
              <a:t>Enrichment</a:t>
            </a:r>
            <a:br>
              <a:rPr lang="en-US" sz="3600" dirty="0"/>
            </a:br>
            <a:r>
              <a:rPr lang="en-US" sz="3600" dirty="0"/>
              <a:t>Analysis</a:t>
            </a:r>
            <a:endParaRPr lang="es-UY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FB89ACF-87AC-186E-DA45-0C1DD93F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Calculated consequences">
            <a:extLst>
              <a:ext uri="{FF2B5EF4-FFF2-40B4-BE49-F238E27FC236}">
                <a16:creationId xmlns:a16="http://schemas.microsoft.com/office/drawing/2014/main" id="{608C7AA7-3CB0-0341-B813-908E4DDEA2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Y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79543F1-8A62-B094-5640-B9915DF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44" y="2437285"/>
            <a:ext cx="4918608" cy="332112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D9C0534-2AE5-7ADB-85EB-BB9D19BCB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348123"/>
            <a:ext cx="5564143" cy="34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ecember 2019 Galactic News - Galaxy Community Hub">
            <a:extLst>
              <a:ext uri="{FF2B5EF4-FFF2-40B4-BE49-F238E27FC236}">
                <a16:creationId xmlns:a16="http://schemas.microsoft.com/office/drawing/2014/main" id="{D89017EE-14DE-2BBB-99E0-E3C2B23F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36" y="824459"/>
            <a:ext cx="3238745" cy="121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40A8F-B7AD-5F46-2C9E-C322785F49F6}"/>
              </a:ext>
            </a:extLst>
          </p:cNvPr>
          <p:cNvSpPr txBox="1"/>
          <p:nvPr/>
        </p:nvSpPr>
        <p:spPr>
          <a:xfrm>
            <a:off x="3432546" y="743236"/>
            <a:ext cx="49840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method used to identify biologically meaningful groups of genes that are collectively up- or down-regulated in a given dataset.  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Clustering the genes in gene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onthologies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and performs statistical tests to select those significant.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70724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E9E11-45CE-7A9B-BD57-902EDCA7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2BD7-6D73-6B3A-945D-19A082F0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BAE54-2571-2769-4922-9A399D6B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4E97D673-5C4E-659E-46C3-5757FC0D5B6F}"/>
              </a:ext>
            </a:extLst>
          </p:cNvPr>
          <p:cNvSpPr txBox="1">
            <a:spLocks/>
          </p:cNvSpPr>
          <p:nvPr/>
        </p:nvSpPr>
        <p:spPr>
          <a:xfrm>
            <a:off x="5705475" y="6403545"/>
            <a:ext cx="2857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4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899E8-D20C-9A9D-8EE3-27179FCD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0" name="Picture 2" descr="Genes made Easy | East London Genes &amp; Health">
            <a:extLst>
              <a:ext uri="{FF2B5EF4-FFF2-40B4-BE49-F238E27FC236}">
                <a16:creationId xmlns:a16="http://schemas.microsoft.com/office/drawing/2014/main" id="{97729729-E34B-BE9D-F160-4C0AA203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58" y="2450450"/>
            <a:ext cx="2800169" cy="3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4E02D8D6-741D-8979-8AC2-CE20DE8C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52" y="3090275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2F1E37-A607-81CB-8882-2D1B94E1B03E}"/>
              </a:ext>
            </a:extLst>
          </p:cNvPr>
          <p:cNvSpPr/>
          <p:nvPr/>
        </p:nvSpPr>
        <p:spPr>
          <a:xfrm>
            <a:off x="2833771" y="4237895"/>
            <a:ext cx="105372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401B15-5725-C584-D5BB-D708D75B4F6C}"/>
              </a:ext>
            </a:extLst>
          </p:cNvPr>
          <p:cNvCxnSpPr>
            <a:endCxn id="10" idx="0"/>
          </p:cNvCxnSpPr>
          <p:nvPr/>
        </p:nvCxnSpPr>
        <p:spPr>
          <a:xfrm flipV="1">
            <a:off x="2939145" y="2450450"/>
            <a:ext cx="2539199" cy="1787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4738E-120D-C2D1-D481-21C596C5F2DD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886458" y="4316003"/>
            <a:ext cx="2591885" cy="1146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enes made Easy | East London Genes &amp; Health">
            <a:extLst>
              <a:ext uri="{FF2B5EF4-FFF2-40B4-BE49-F238E27FC236}">
                <a16:creationId xmlns:a16="http://schemas.microsoft.com/office/drawing/2014/main" id="{8D490936-5F98-4F06-1F44-E6E2BE42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58" y="2450450"/>
            <a:ext cx="2800169" cy="3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6C75BC84-95B0-F005-55BF-B0473D39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52" y="3090275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F0FAB-1D82-EE9F-6813-63F8E22E8158}"/>
              </a:ext>
            </a:extLst>
          </p:cNvPr>
          <p:cNvSpPr/>
          <p:nvPr/>
        </p:nvSpPr>
        <p:spPr>
          <a:xfrm>
            <a:off x="2833771" y="4237895"/>
            <a:ext cx="105372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05C610-DF5A-4A38-33B1-6B67931EF749}"/>
              </a:ext>
            </a:extLst>
          </p:cNvPr>
          <p:cNvCxnSpPr>
            <a:endCxn id="3" idx="0"/>
          </p:cNvCxnSpPr>
          <p:nvPr/>
        </p:nvCxnSpPr>
        <p:spPr>
          <a:xfrm flipV="1">
            <a:off x="2939145" y="2450450"/>
            <a:ext cx="2539199" cy="1787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AF2B96-FD03-C623-5685-59F30DEE2CA3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2886458" y="4316003"/>
            <a:ext cx="2591885" cy="1146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208D3-9DBC-824E-2C2B-9F8CE8F92F42}"/>
              </a:ext>
            </a:extLst>
          </p:cNvPr>
          <p:cNvSpPr txBox="1"/>
          <p:nvPr/>
        </p:nvSpPr>
        <p:spPr>
          <a:xfrm>
            <a:off x="930449" y="5621540"/>
            <a:ext cx="4896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-apple-system"/>
              </a:rPr>
              <a:t>The genomes of individuals of the same species will be very similar!</a:t>
            </a:r>
            <a:endParaRPr lang="en-US" sz="1600" dirty="0"/>
          </a:p>
        </p:txBody>
      </p:sp>
      <p:pic>
        <p:nvPicPr>
          <p:cNvPr id="19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A9905D8E-817A-F32A-2B8F-C226A521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77" y="188098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966850E7-E156-3DCE-910A-543493BC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3" y="2766002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2FD0C2A2-6953-FB17-8CA8-5AAD875F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9" y="153778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AA1209BA-CBB7-5FB8-CDDD-46D8E1FB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13" y="3725858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rasites: Do You Have Them? | Dr. Lauren Deville, Naturopathic Doctor -  Tucson, AZ">
            <a:extLst>
              <a:ext uri="{FF2B5EF4-FFF2-40B4-BE49-F238E27FC236}">
                <a16:creationId xmlns:a16="http://schemas.microsoft.com/office/drawing/2014/main" id="{3943271F-EFD4-8796-EBFD-32FF5B854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5" y="3822887"/>
            <a:ext cx="1797425" cy="14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67CAD9-FBFB-8DEF-5069-6DFCB2FD7CB0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4078258" y="2450451"/>
            <a:ext cx="1400085" cy="2073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F0A711-CB5E-946A-FCEF-7241AA313524}"/>
              </a:ext>
            </a:extLst>
          </p:cNvPr>
          <p:cNvCxnSpPr>
            <a:stCxn id="3" idx="0"/>
          </p:cNvCxnSpPr>
          <p:nvPr/>
        </p:nvCxnSpPr>
        <p:spPr>
          <a:xfrm flipH="1">
            <a:off x="2618289" y="2450450"/>
            <a:ext cx="2860055" cy="487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CC9DF1-2464-2A2E-D8B5-B7F3F653CAB5}"/>
              </a:ext>
            </a:extLst>
          </p:cNvPr>
          <p:cNvCxnSpPr>
            <a:stCxn id="3" idx="0"/>
          </p:cNvCxnSpPr>
          <p:nvPr/>
        </p:nvCxnSpPr>
        <p:spPr>
          <a:xfrm flipH="1">
            <a:off x="1442524" y="2450449"/>
            <a:ext cx="4035819" cy="14943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E6D8FB-06DC-8BD6-6412-7E04A77CF7ED}"/>
              </a:ext>
            </a:extLst>
          </p:cNvPr>
          <p:cNvCxnSpPr>
            <a:stCxn id="3" idx="0"/>
          </p:cNvCxnSpPr>
          <p:nvPr/>
        </p:nvCxnSpPr>
        <p:spPr>
          <a:xfrm flipH="1">
            <a:off x="2075817" y="2450449"/>
            <a:ext cx="3402527" cy="24601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A26506-DB1A-A073-2642-4A02AB99EA6E}"/>
              </a:ext>
            </a:extLst>
          </p:cNvPr>
          <p:cNvCxnSpPr>
            <a:stCxn id="3" idx="0"/>
          </p:cNvCxnSpPr>
          <p:nvPr/>
        </p:nvCxnSpPr>
        <p:spPr>
          <a:xfrm flipH="1">
            <a:off x="3579225" y="2450450"/>
            <a:ext cx="1899119" cy="2355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0CCE32-430C-5312-9CD6-FAC0805161F4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3579225" y="4806128"/>
            <a:ext cx="1899119" cy="65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312C7D-149E-0726-A84D-D68CBFE5DC45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2075817" y="4910631"/>
            <a:ext cx="3402527" cy="551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C53C0F-52C3-74EC-59DB-AF94761C6F26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1442524" y="3944802"/>
            <a:ext cx="4035819" cy="1517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921D82-175F-452D-EB65-1D301244A69C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2618289" y="2937875"/>
            <a:ext cx="2860055" cy="2524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14643B-7B41-B3BF-7041-8FAC29095802}"/>
              </a:ext>
            </a:extLst>
          </p:cNvPr>
          <p:cNvCxnSpPr>
            <a:stCxn id="3" idx="2"/>
          </p:cNvCxnSpPr>
          <p:nvPr/>
        </p:nvCxnSpPr>
        <p:spPr>
          <a:xfrm flipH="1" flipV="1">
            <a:off x="3984172" y="2758227"/>
            <a:ext cx="1494171" cy="2704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1B34E2E-6E01-2C1A-569F-4636C8AB45D8}"/>
              </a:ext>
            </a:extLst>
          </p:cNvPr>
          <p:cNvSpPr/>
          <p:nvPr/>
        </p:nvSpPr>
        <p:spPr>
          <a:xfrm>
            <a:off x="6851970" y="1382056"/>
            <a:ext cx="666207" cy="3012135"/>
          </a:xfrm>
          <a:prstGeom prst="rightBrace">
            <a:avLst>
              <a:gd name="adj1" fmla="val 8333"/>
              <a:gd name="adj2" fmla="val 500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306E3-CA62-A27B-2256-53E55309B451}"/>
              </a:ext>
            </a:extLst>
          </p:cNvPr>
          <p:cNvSpPr txBox="1"/>
          <p:nvPr/>
        </p:nvSpPr>
        <p:spPr>
          <a:xfrm>
            <a:off x="7683312" y="1673538"/>
            <a:ext cx="3965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-apple-system"/>
              </a:rPr>
              <a:t>It is useful to have a representative genome sequence for each species: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99B5DE-E6AC-4130-CCAF-9E784B03C8EF}"/>
              </a:ext>
            </a:extLst>
          </p:cNvPr>
          <p:cNvSpPr txBox="1"/>
          <p:nvPr/>
        </p:nvSpPr>
        <p:spPr>
          <a:xfrm>
            <a:off x="9817239" y="2718847"/>
            <a:ext cx="1831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latin typeface="-apple-system"/>
              </a:rPr>
              <a:t>Reference genome</a:t>
            </a:r>
          </a:p>
        </p:txBody>
      </p:sp>
      <p:pic>
        <p:nvPicPr>
          <p:cNvPr id="36" name="Picture 2" descr="How Low Can the Price of a Next Generation DNA Sequencer Go?">
            <a:extLst>
              <a:ext uri="{FF2B5EF4-FFF2-40B4-BE49-F238E27FC236}">
                <a16:creationId xmlns:a16="http://schemas.microsoft.com/office/drawing/2014/main" id="{5A305F8A-3B34-6C7B-B3B4-2C4B56E0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67" y="2424077"/>
            <a:ext cx="1491615" cy="9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275E62-8CB5-A1AA-0C5B-1B97B380F4C6}"/>
              </a:ext>
            </a:extLst>
          </p:cNvPr>
          <p:cNvSpPr txBox="1"/>
          <p:nvPr/>
        </p:nvSpPr>
        <p:spPr>
          <a:xfrm>
            <a:off x="7690767" y="3365236"/>
            <a:ext cx="15891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-apple-system"/>
              </a:rPr>
              <a:t>DNA Sequencing</a:t>
            </a: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DCE202DE-63C2-BF5A-D170-2E3599A6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26181" r="8607" b="68212"/>
          <a:stretch/>
        </p:blipFill>
        <p:spPr bwMode="auto">
          <a:xfrm>
            <a:off x="7839756" y="4274112"/>
            <a:ext cx="3965411" cy="1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BF0EC36C-E34A-FB89-A6C9-EFD3A13D3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40938" r="8607" b="49472"/>
          <a:stretch/>
        </p:blipFill>
        <p:spPr bwMode="auto">
          <a:xfrm>
            <a:off x="7834533" y="4525755"/>
            <a:ext cx="3965411" cy="2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9C8796C-D542-B311-80C1-A297ED112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60263" r="8607" b="34130"/>
          <a:stretch/>
        </p:blipFill>
        <p:spPr bwMode="auto">
          <a:xfrm>
            <a:off x="7834533" y="4911800"/>
            <a:ext cx="3965411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421E4AC-D096-4059-444E-9B211B4EEA97}"/>
              </a:ext>
            </a:extLst>
          </p:cNvPr>
          <p:cNvSpPr txBox="1"/>
          <p:nvPr/>
        </p:nvSpPr>
        <p:spPr>
          <a:xfrm>
            <a:off x="7756155" y="5089777"/>
            <a:ext cx="4043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-apple-system"/>
              </a:rPr>
              <a:t>We use the technique of sequencing shorter segments of chromosomes and piece them together like puzzle!</a:t>
            </a:r>
            <a:endParaRPr lang="en-US" sz="16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C715D81-115D-8529-39F8-10469B0291D4}"/>
              </a:ext>
            </a:extLst>
          </p:cNvPr>
          <p:cNvCxnSpPr>
            <a:cxnSpLocks/>
          </p:cNvCxnSpPr>
          <p:nvPr/>
        </p:nvCxnSpPr>
        <p:spPr>
          <a:xfrm>
            <a:off x="8473445" y="3708184"/>
            <a:ext cx="669747" cy="18727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C2635BB-CA3C-E0F5-AA46-078BF512916F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10235224" y="3057401"/>
            <a:ext cx="497757" cy="87195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99B6DDF-0470-4996-0843-761DDFC317CE}"/>
              </a:ext>
            </a:extLst>
          </p:cNvPr>
          <p:cNvSpPr txBox="1"/>
          <p:nvPr/>
        </p:nvSpPr>
        <p:spPr>
          <a:xfrm>
            <a:off x="8818931" y="3915510"/>
            <a:ext cx="2097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-apple-system"/>
              </a:rPr>
              <a:t>Genome assembly</a:t>
            </a:r>
          </a:p>
        </p:txBody>
      </p:sp>
    </p:spTree>
    <p:extLst>
      <p:ext uri="{BB962C8B-B14F-4D97-AF65-F5344CB8AC3E}">
        <p14:creationId xmlns:p14="http://schemas.microsoft.com/office/powerpoint/2010/main" val="13165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  <p:bldP spid="37" grpId="0"/>
      <p:bldP spid="41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DAEE6-6A5A-F439-608A-D9DE493F0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9EB1DD-7E67-C0E2-39C3-0FCF71BC277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D2DD27E1-B93F-1FDC-43E3-F9F7B246A527}"/>
              </a:ext>
            </a:extLst>
          </p:cNvPr>
          <p:cNvSpPr txBox="1">
            <a:spLocks/>
          </p:cNvSpPr>
          <p:nvPr/>
        </p:nvSpPr>
        <p:spPr>
          <a:xfrm>
            <a:off x="5705475" y="6403545"/>
            <a:ext cx="2857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5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7AB70-85CB-7B0D-7EE4-528557B420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96" name="Content Placeholder 5">
            <a:extLst>
              <a:ext uri="{FF2B5EF4-FFF2-40B4-BE49-F238E27FC236}">
                <a16:creationId xmlns:a16="http://schemas.microsoft.com/office/drawing/2014/main" id="{9919CFEC-30B1-23E5-4E0A-DFB47238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40" y="932005"/>
            <a:ext cx="7321733" cy="503074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078C41D-5342-2636-F3E0-CA58EA5994BE}"/>
              </a:ext>
            </a:extLst>
          </p:cNvPr>
          <p:cNvSpPr/>
          <p:nvPr/>
        </p:nvSpPr>
        <p:spPr>
          <a:xfrm>
            <a:off x="9797926" y="1125352"/>
            <a:ext cx="98057" cy="17774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227E36E-F773-4793-126E-63FF1483CA02}"/>
              </a:ext>
            </a:extLst>
          </p:cNvPr>
          <p:cNvSpPr/>
          <p:nvPr/>
        </p:nvSpPr>
        <p:spPr>
          <a:xfrm>
            <a:off x="9797926" y="3012076"/>
            <a:ext cx="98057" cy="13784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747E74D-859B-C41E-E58E-46B4FED7D7D6}"/>
              </a:ext>
            </a:extLst>
          </p:cNvPr>
          <p:cNvSpPr/>
          <p:nvPr/>
        </p:nvSpPr>
        <p:spPr>
          <a:xfrm>
            <a:off x="9797926" y="4513821"/>
            <a:ext cx="98057" cy="11645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0DA822D-8EA7-72B9-3562-592C8EA9F252}"/>
              </a:ext>
            </a:extLst>
          </p:cNvPr>
          <p:cNvSpPr txBox="1"/>
          <p:nvPr/>
        </p:nvSpPr>
        <p:spPr>
          <a:xfrm rot="16200000">
            <a:off x="9102408" y="1988201"/>
            <a:ext cx="1914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  <a:cs typeface="Calibri" panose="020F0502020204030204" pitchFamily="34" charset="0"/>
              </a:rPr>
              <a:t>Sample / library preparation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EB1B276-8C73-FBC6-229F-5E7D3444570F}"/>
              </a:ext>
            </a:extLst>
          </p:cNvPr>
          <p:cNvSpPr txBox="1"/>
          <p:nvPr/>
        </p:nvSpPr>
        <p:spPr>
          <a:xfrm rot="16200000">
            <a:off x="9607261" y="3577174"/>
            <a:ext cx="917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  <a:cs typeface="Calibri" panose="020F0502020204030204" pitchFamily="34" charset="0"/>
              </a:rPr>
              <a:t>Sequencing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D618022-B28B-5A22-812C-B8D5CE56ECF6}"/>
              </a:ext>
            </a:extLst>
          </p:cNvPr>
          <p:cNvSpPr txBox="1"/>
          <p:nvPr/>
        </p:nvSpPr>
        <p:spPr>
          <a:xfrm rot="16200000">
            <a:off x="9604169" y="4988165"/>
            <a:ext cx="91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  <a:cs typeface="Calibri" panose="020F0502020204030204" pitchFamily="34" charset="0"/>
              </a:rPr>
              <a:t>Informatics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B092F-1BAF-B259-FBF1-A177995C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11" y="932005"/>
            <a:ext cx="11241377" cy="954722"/>
          </a:xfrm>
        </p:spPr>
        <p:txBody>
          <a:bodyPr>
            <a:normAutofit fontScale="90000"/>
          </a:bodyPr>
          <a:lstStyle/>
          <a:p>
            <a:r>
              <a:rPr lang="en-US" dirty="0"/>
              <a:t>Simplified </a:t>
            </a:r>
            <a:br>
              <a:rPr lang="en-US" dirty="0"/>
            </a:br>
            <a:r>
              <a:rPr lang="en-US" dirty="0"/>
              <a:t>genomics </a:t>
            </a:r>
            <a:br>
              <a:rPr lang="en-US" dirty="0"/>
            </a:br>
            <a:r>
              <a:rPr lang="en-US" dirty="0"/>
              <a:t>workflow </a:t>
            </a:r>
          </a:p>
        </p:txBody>
      </p:sp>
    </p:spTree>
    <p:extLst>
      <p:ext uri="{BB962C8B-B14F-4D97-AF65-F5344CB8AC3E}">
        <p14:creationId xmlns:p14="http://schemas.microsoft.com/office/powerpoint/2010/main" val="11156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9CD63-4B08-849F-A88D-4197AA07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mpiendo gente; matando libros">
            <a:extLst>
              <a:ext uri="{FF2B5EF4-FFF2-40B4-BE49-F238E27FC236}">
                <a16:creationId xmlns:a16="http://schemas.microsoft.com/office/drawing/2014/main" id="{5A810FA1-55A4-742C-7959-962677FB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360676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5CF582-0365-0ADF-044F-CA0556E3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Generating</a:t>
            </a:r>
            <a:br>
              <a:rPr lang="en-US" dirty="0"/>
            </a:br>
            <a:r>
              <a:rPr lang="en-US" dirty="0"/>
              <a:t>Genome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C0538-30E6-DF9B-1736-BD26485864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6D38446B-87C5-BD69-6B0B-613343AD8F63}"/>
              </a:ext>
            </a:extLst>
          </p:cNvPr>
          <p:cNvSpPr txBox="1">
            <a:spLocks/>
          </p:cNvSpPr>
          <p:nvPr/>
        </p:nvSpPr>
        <p:spPr>
          <a:xfrm>
            <a:off x="5705475" y="6403545"/>
            <a:ext cx="2857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6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63BB7-DD72-0F17-16DD-8F482B3A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94" name="Content Placeholder 6">
            <a:extLst>
              <a:ext uri="{FF2B5EF4-FFF2-40B4-BE49-F238E27FC236}">
                <a16:creationId xmlns:a16="http://schemas.microsoft.com/office/drawing/2014/main" id="{CD756D12-E47E-18C0-40EA-EE48D60E0B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3237740" y="1350334"/>
            <a:ext cx="3811521" cy="3978275"/>
          </a:xfrm>
          <a:prstGeom prst="rect">
            <a:avLst/>
          </a:prstGeom>
        </p:spPr>
      </p:pic>
      <p:pic>
        <p:nvPicPr>
          <p:cNvPr id="95" name="Content Placeholder 8">
            <a:extLst>
              <a:ext uri="{FF2B5EF4-FFF2-40B4-BE49-F238E27FC236}">
                <a16:creationId xmlns:a16="http://schemas.microsoft.com/office/drawing/2014/main" id="{41F97D49-5B93-8BE3-BB82-017945D44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1350334"/>
            <a:ext cx="4754562" cy="40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3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5877-FDFF-D293-DDAD-7E7BBC4C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ongenome">
            <a:extLst>
              <a:ext uri="{FF2B5EF4-FFF2-40B4-BE49-F238E27FC236}">
                <a16:creationId xmlns:a16="http://schemas.microsoft.com/office/drawing/2014/main" id="{72811045-1DF6-07A7-D317-9319C9D3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11" y="1839756"/>
            <a:ext cx="4953939" cy="334177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6DE56-D19D-CF72-3BC8-A4E032EF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11" y="951054"/>
            <a:ext cx="2972739" cy="13920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Assembly:</a:t>
            </a:r>
            <a:br>
              <a:rPr lang="en-US" dirty="0"/>
            </a:br>
            <a:r>
              <a:rPr lang="en-US" dirty="0"/>
              <a:t>reconstructing</a:t>
            </a:r>
            <a:br>
              <a:rPr lang="en-US" dirty="0"/>
            </a:br>
            <a:r>
              <a:rPr lang="en-US" dirty="0"/>
              <a:t>genomes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6EF35-B868-6AA3-8CF8-A06A24040D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82449036-6D68-7EC6-F74A-40D10C47DFC1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7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4DCBD-B8E4-83A0-0E61-9E3C94B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grpSp>
        <p:nvGrpSpPr>
          <p:cNvPr id="49" name="Group 52">
            <a:extLst>
              <a:ext uri="{FF2B5EF4-FFF2-40B4-BE49-F238E27FC236}">
                <a16:creationId xmlns:a16="http://schemas.microsoft.com/office/drawing/2014/main" id="{4D334494-D8B1-0465-FF9D-6977CAED97E3}"/>
              </a:ext>
            </a:extLst>
          </p:cNvPr>
          <p:cNvGrpSpPr>
            <a:grpSpLocks/>
          </p:cNvGrpSpPr>
          <p:nvPr/>
        </p:nvGrpSpPr>
        <p:grpSpPr bwMode="auto">
          <a:xfrm>
            <a:off x="7820025" y="400050"/>
            <a:ext cx="3896664" cy="5294312"/>
            <a:chOff x="76200" y="1264214"/>
            <a:chExt cx="4148090" cy="5597237"/>
          </a:xfrm>
        </p:grpSpPr>
        <p:pic>
          <p:nvPicPr>
            <p:cNvPr id="50" name="Picture 5" descr="409860ab.2.jpg">
              <a:extLst>
                <a:ext uri="{FF2B5EF4-FFF2-40B4-BE49-F238E27FC236}">
                  <a16:creationId xmlns:a16="http://schemas.microsoft.com/office/drawing/2014/main" id="{507B241E-B91A-B010-2EEC-6966CBEC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1264214"/>
              <a:ext cx="4139165" cy="5593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96516E6-2811-B840-7A13-24F095815428}"/>
                </a:ext>
              </a:extLst>
            </p:cNvPr>
            <p:cNvSpPr/>
            <p:nvPr/>
          </p:nvSpPr>
          <p:spPr>
            <a:xfrm>
              <a:off x="111125" y="1270564"/>
              <a:ext cx="4113165" cy="5590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906F6C4-6FC4-7EC6-6781-BF10C549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248076"/>
            <a:ext cx="29527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A4751E-52B9-DB56-1410-5BF8B97B181C}"/>
              </a:ext>
            </a:extLst>
          </p:cNvPr>
          <p:cNvSpPr txBox="1">
            <a:spLocks/>
          </p:cNvSpPr>
          <p:nvPr/>
        </p:nvSpPr>
        <p:spPr>
          <a:xfrm>
            <a:off x="6280739" y="3805119"/>
            <a:ext cx="1445178" cy="4429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b="1" i="0" kern="1200" cap="none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definitions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70B1-672C-7F54-D4F2-35E18984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Y" dirty="0" err="1"/>
              <a:t>Annotation</a:t>
            </a:r>
            <a:r>
              <a:rPr lang="es-UY" dirty="0"/>
              <a:t>:</a:t>
            </a:r>
            <a:br>
              <a:rPr lang="es-UY" dirty="0"/>
            </a:br>
            <a:r>
              <a:rPr lang="es-UY" sz="3100" dirty="0" err="1"/>
              <a:t>making</a:t>
            </a:r>
            <a:r>
              <a:rPr lang="es-UY" sz="3100" dirty="0"/>
              <a:t> </a:t>
            </a:r>
            <a:r>
              <a:rPr lang="es-UY" sz="3100" dirty="0" err="1"/>
              <a:t>sense</a:t>
            </a:r>
            <a:br>
              <a:rPr lang="es-UY" sz="3100" dirty="0"/>
            </a:br>
            <a:r>
              <a:rPr lang="es-UY" sz="3100" dirty="0"/>
              <a:t>of </a:t>
            </a:r>
            <a:r>
              <a:rPr lang="es-UY" sz="3100" dirty="0" err="1"/>
              <a:t>sequences</a:t>
            </a:r>
            <a:r>
              <a:rPr lang="es-UY" sz="3100" dirty="0"/>
              <a:t> </a:t>
            </a: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C7678-25E9-D0CB-F54D-E2FAA9C2302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9B32647D-E401-050C-B203-E27D65F2D3FF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8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1CE6F-1D40-CB42-D57E-56BC36B5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06B3E0-192C-C8A4-55F1-D40F71F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36" y="701558"/>
            <a:ext cx="9107487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>
            <a:extLst>
              <a:ext uri="{FF2B5EF4-FFF2-40B4-BE49-F238E27FC236}">
                <a16:creationId xmlns:a16="http://schemas.microsoft.com/office/drawing/2014/main" id="{674F849D-F9AD-C295-B706-9084DAF12D95}"/>
              </a:ext>
            </a:extLst>
          </p:cNvPr>
          <p:cNvSpPr/>
          <p:nvPr/>
        </p:nvSpPr>
        <p:spPr>
          <a:xfrm>
            <a:off x="5507098" y="1709621"/>
            <a:ext cx="4572000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What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</a:t>
            </a: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is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a gene ?</a:t>
            </a: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where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are </a:t>
            </a: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the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genes ?</a:t>
            </a: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Finding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</a:t>
            </a: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patterns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in </a:t>
            </a: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sequences</a:t>
            </a: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D37353-65F2-1821-E514-C2E95C20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876" y="2314936"/>
            <a:ext cx="3927608" cy="285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381147-3436-0B5E-3780-1716226C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23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77653FD-B3A2-28A0-5E2F-8483D933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5" r="79132" b="43277"/>
          <a:stretch>
            <a:fillRect/>
          </a:stretch>
        </p:blipFill>
        <p:spPr bwMode="auto">
          <a:xfrm>
            <a:off x="2951223" y="2516188"/>
            <a:ext cx="34194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8CADDD4-494C-53F6-FF83-10C7D1E0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40334" r="45660" b="44556"/>
          <a:stretch>
            <a:fillRect/>
          </a:stretch>
        </p:blipFill>
        <p:spPr bwMode="auto">
          <a:xfrm>
            <a:off x="5219761" y="3019425"/>
            <a:ext cx="44656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6638E1F-7D55-CB25-78BE-0F9B20FB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7" t="40334" r="1579" b="44556"/>
          <a:stretch>
            <a:fillRect/>
          </a:stretch>
        </p:blipFill>
        <p:spPr bwMode="auto">
          <a:xfrm>
            <a:off x="5794436" y="2233613"/>
            <a:ext cx="619283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7 Rectángulo">
            <a:extLst>
              <a:ext uri="{FF2B5EF4-FFF2-40B4-BE49-F238E27FC236}">
                <a16:creationId xmlns:a16="http://schemas.microsoft.com/office/drawing/2014/main" id="{8CFBF167-C811-2081-BFB9-17A86E660B83}"/>
              </a:ext>
            </a:extLst>
          </p:cNvPr>
          <p:cNvSpPr/>
          <p:nvPr/>
        </p:nvSpPr>
        <p:spPr>
          <a:xfrm>
            <a:off x="5368202" y="50962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Finding</a:t>
            </a:r>
            <a:r>
              <a:rPr lang="es-MX" sz="18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 </a:t>
            </a:r>
            <a:r>
              <a:rPr lang="es-MX" sz="1800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ＭＳ Ｐゴシック" pitchFamily="-106" charset="-128"/>
              </a:rPr>
              <a:t>patterns</a:t>
            </a: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  <a:p>
            <a:pPr lvl="1">
              <a:defRPr/>
            </a:pPr>
            <a:endParaRPr lang="es-MX" sz="1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46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16BE-185A-F008-045F-1A9DC91E3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34D8-0A36-3FA7-CE65-6782E7FC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51055"/>
            <a:ext cx="2384385" cy="954722"/>
          </a:xfrm>
        </p:spPr>
        <p:txBody>
          <a:bodyPr>
            <a:normAutofit fontScale="90000"/>
          </a:bodyPr>
          <a:lstStyle/>
          <a:p>
            <a:r>
              <a:rPr lang="es-UY" dirty="0"/>
              <a:t>Genes:</a:t>
            </a:r>
            <a:br>
              <a:rPr lang="es-UY" dirty="0"/>
            </a:br>
            <a:r>
              <a:rPr lang="es-UY" dirty="0" err="1"/>
              <a:t>the</a:t>
            </a:r>
            <a:r>
              <a:rPr lang="es-UY" dirty="0"/>
              <a:t> </a:t>
            </a:r>
            <a:r>
              <a:rPr lang="es-UY" dirty="0" err="1"/>
              <a:t>basics</a:t>
            </a:r>
            <a:br>
              <a:rPr lang="es-UY" dirty="0"/>
            </a:br>
            <a:endParaRPr lang="es-U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63DBB-3C5F-2D58-7218-A1B6A34A96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144401" y="6414603"/>
            <a:ext cx="1866238" cy="343008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9A67BBE-E143-7E2B-460B-641D247EE74B}"/>
              </a:ext>
            </a:extLst>
          </p:cNvPr>
          <p:cNvSpPr txBox="1">
            <a:spLocks/>
          </p:cNvSpPr>
          <p:nvPr/>
        </p:nvSpPr>
        <p:spPr>
          <a:xfrm>
            <a:off x="5705474" y="6403545"/>
            <a:ext cx="3905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0DA9C-B3ED-7947-8F17-D138CBF8E1AB}" type="slidenum">
              <a:rPr lang="en-US" sz="1400" b="1" smtClean="0"/>
              <a:pPr/>
              <a:t>9</a:t>
            </a:fld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FED59-9D43-16C1-CB64-46834E28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2" r="2872" b="7539"/>
          <a:stretch/>
        </p:blipFill>
        <p:spPr>
          <a:xfrm>
            <a:off x="10906124" y="6394333"/>
            <a:ext cx="1189099" cy="383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5E6AB-560B-7F3D-CFDB-24A9CF756809}"/>
              </a:ext>
            </a:extLst>
          </p:cNvPr>
          <p:cNvSpPr txBox="1"/>
          <p:nvPr/>
        </p:nvSpPr>
        <p:spPr>
          <a:xfrm>
            <a:off x="723135" y="2453135"/>
            <a:ext cx="34009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-apple-system"/>
              </a:rPr>
              <a:t>A </a:t>
            </a:r>
            <a:r>
              <a:rPr lang="en-GB" sz="1600" b="1" dirty="0">
                <a:latin typeface="-apple-system"/>
              </a:rPr>
              <a:t>gene</a:t>
            </a:r>
            <a:r>
              <a:rPr lang="en-GB" sz="1600" dirty="0">
                <a:latin typeface="-apple-system"/>
              </a:rPr>
              <a:t> is a unit of the genome, a DNA sequence, that is transcribed into an RNA molecule, or a transcript.</a:t>
            </a:r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C89C87-FC30-E11D-8E5A-E623FE4D9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21161"/>
          <a:stretch/>
        </p:blipFill>
        <p:spPr bwMode="auto">
          <a:xfrm>
            <a:off x="4849793" y="1008008"/>
            <a:ext cx="5197033" cy="4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656A5E-F3B6-93EC-14A2-FD753B3C6047}"/>
              </a:ext>
            </a:extLst>
          </p:cNvPr>
          <p:cNvSpPr txBox="1"/>
          <p:nvPr/>
        </p:nvSpPr>
        <p:spPr>
          <a:xfrm>
            <a:off x="967075" y="3831490"/>
            <a:ext cx="1755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-apple-system"/>
              </a:rPr>
              <a:t>A gene can have multiple transcripts!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6934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_3">
  <a:themeElements>
    <a:clrScheme name="Connecting Science">
      <a:dk1>
        <a:srgbClr val="000000"/>
      </a:dk1>
      <a:lt1>
        <a:srgbClr val="FFFFFF"/>
      </a:lt1>
      <a:dk2>
        <a:srgbClr val="009BB2"/>
      </a:dk2>
      <a:lt2>
        <a:srgbClr val="E91E63"/>
      </a:lt2>
      <a:accent1>
        <a:srgbClr val="2A512C"/>
      </a:accent1>
      <a:accent2>
        <a:srgbClr val="C91D1D"/>
      </a:accent2>
      <a:accent3>
        <a:srgbClr val="006171"/>
      </a:accent3>
      <a:accent4>
        <a:srgbClr val="FEC300"/>
      </a:accent4>
      <a:accent5>
        <a:srgbClr val="80C34B"/>
      </a:accent5>
      <a:accent6>
        <a:srgbClr val="9C27B2"/>
      </a:accent6>
      <a:hlink>
        <a:srgbClr val="F027B2"/>
      </a:hlink>
      <a:folHlink>
        <a:srgbClr val="F07F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_1">
  <a:themeElements>
    <a:clrScheme name="WCS">
      <a:dk1>
        <a:srgbClr val="000000"/>
      </a:dk1>
      <a:lt1>
        <a:srgbClr val="FFFFFF"/>
      </a:lt1>
      <a:dk2>
        <a:srgbClr val="009BB2"/>
      </a:dk2>
      <a:lt2>
        <a:srgbClr val="E91E63"/>
      </a:lt2>
      <a:accent1>
        <a:srgbClr val="2A512C"/>
      </a:accent1>
      <a:accent2>
        <a:srgbClr val="C91D1D"/>
      </a:accent2>
      <a:accent3>
        <a:srgbClr val="006171"/>
      </a:accent3>
      <a:accent4>
        <a:srgbClr val="FEC300"/>
      </a:accent4>
      <a:accent5>
        <a:srgbClr val="80C34B"/>
      </a:accent5>
      <a:accent6>
        <a:srgbClr val="9C27B2"/>
      </a:accent6>
      <a:hlink>
        <a:srgbClr val="F027B2"/>
      </a:hlink>
      <a:folHlink>
        <a:srgbClr val="F07F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</TotalTime>
  <Words>1389</Words>
  <Application>Microsoft Office PowerPoint</Application>
  <PresentationFormat>Widescreen</PresentationFormat>
  <Paragraphs>303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__pretendard_b003f9</vt:lpstr>
      <vt:lpstr>-apple-system</vt:lpstr>
      <vt:lpstr>Arial</vt:lpstr>
      <vt:lpstr>Calibri</vt:lpstr>
      <vt:lpstr>Calibri Light</vt:lpstr>
      <vt:lpstr>Century Gothic</vt:lpstr>
      <vt:lpstr>Google Sans</vt:lpstr>
      <vt:lpstr>Helvetica Neue LT Std</vt:lpstr>
      <vt:lpstr>HelveticaNeueLT Std</vt:lpstr>
      <vt:lpstr>IBM Plex Sans</vt:lpstr>
      <vt:lpstr>Oswald</vt:lpstr>
      <vt:lpstr>Raleway</vt:lpstr>
      <vt:lpstr>Roboto</vt:lpstr>
      <vt:lpstr>Office Theme</vt:lpstr>
      <vt:lpstr>Title_3</vt:lpstr>
      <vt:lpstr>Simple_1</vt:lpstr>
      <vt:lpstr>PowerPoint Presentation</vt:lpstr>
      <vt:lpstr>Genome</vt:lpstr>
      <vt:lpstr>Genome</vt:lpstr>
      <vt:lpstr>Genome</vt:lpstr>
      <vt:lpstr>Simplified  genomics  workflow </vt:lpstr>
      <vt:lpstr>Generating Genome data</vt:lpstr>
      <vt:lpstr>Assembly: reconstructing genomes    </vt:lpstr>
      <vt:lpstr>Annotation: making sense of sequences </vt:lpstr>
      <vt:lpstr>Genes: the basics </vt:lpstr>
      <vt:lpstr>Annotation  approaches </vt:lpstr>
      <vt:lpstr>Not all genomes  are created equally</vt:lpstr>
      <vt:lpstr>Genome  Quality Statistics </vt:lpstr>
      <vt:lpstr>Genome  Quality Statistics </vt:lpstr>
      <vt:lpstr>Genome Quality Statistics </vt:lpstr>
      <vt:lpstr> </vt:lpstr>
      <vt:lpstr> </vt:lpstr>
      <vt:lpstr> </vt:lpstr>
      <vt:lpstr>How to submit a genome  to WormBase ParaSite? </vt:lpstr>
      <vt:lpstr>WBPS adds value to genomes </vt:lpstr>
      <vt:lpstr> pipeline </vt:lpstr>
      <vt:lpstr>Gene and transcript information   </vt:lpstr>
      <vt:lpstr>Functional annotation </vt:lpstr>
      <vt:lpstr>Functional annotation </vt:lpstr>
      <vt:lpstr>Functional annotation </vt:lpstr>
      <vt:lpstr>Comparative Genomics</vt:lpstr>
      <vt:lpstr>Today  module  </vt:lpstr>
      <vt:lpstr>Today  module    tools  </vt:lpstr>
      <vt:lpstr>Data  retrieval   </vt:lpstr>
      <vt:lpstr>Data  retrieval   </vt:lpstr>
      <vt:lpstr>BLAST  Homology Search   </vt:lpstr>
      <vt:lpstr>BLAST  Flavours</vt:lpstr>
      <vt:lpstr>BLAST  Homology Search   </vt:lpstr>
      <vt:lpstr>BLAST  Metrics  </vt:lpstr>
      <vt:lpstr>Variant Effect  Predictor</vt:lpstr>
      <vt:lpstr>Gene  Expression Browser</vt:lpstr>
      <vt:lpstr>Gene-set  Enrichment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Dionysios Grigoriadis</dc:creator>
  <cp:lastModifiedBy>Jose Tort</cp:lastModifiedBy>
  <cp:revision>17</cp:revision>
  <dcterms:created xsi:type="dcterms:W3CDTF">2023-05-22T15:50:29Z</dcterms:created>
  <dcterms:modified xsi:type="dcterms:W3CDTF">2025-05-22T11:59:49Z</dcterms:modified>
</cp:coreProperties>
</file>