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5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NMz5S0ypl61LUebgGOFADHs7+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950351695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950351695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5950351695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950351695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35950351695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950351695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5950351695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c233f481a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c233f481a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5c233f481a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c233f481a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c233f481a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5c233f481a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c233f481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c233f481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5c233f481a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950351695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5950351695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950351695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950351695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5950351695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950351695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950351695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5950351695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950351695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5950351695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950351695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950351695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5950351695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475311" y="951055"/>
            <a:ext cx="11241377" cy="954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green">
  <p:cSld name="Closing Slide gree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>
            <a:off x="475312" y="2661920"/>
            <a:ext cx="4279568" cy="7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>
            <a:off x="475312" y="3611880"/>
            <a:ext cx="4279568" cy="15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1" name="Google Shape;81;p39"/>
          <p:cNvGrpSpPr/>
          <p:nvPr/>
        </p:nvGrpSpPr>
        <p:grpSpPr>
          <a:xfrm rot="9000000">
            <a:off x="4461309" y="-3374658"/>
            <a:ext cx="12409293" cy="10853339"/>
            <a:chOff x="-3145393" y="-4405255"/>
            <a:chExt cx="9523341" cy="8329245"/>
          </a:xfrm>
        </p:grpSpPr>
        <p:sp>
          <p:nvSpPr>
            <p:cNvPr id="82" name="Google Shape;82;p39"/>
            <p:cNvSpPr/>
            <p:nvPr/>
          </p:nvSpPr>
          <p:spPr>
            <a:xfrm rot="3939944">
              <a:off x="-2152082" y="-3367622"/>
              <a:ext cx="6313110" cy="6253978"/>
            </a:xfrm>
            <a:prstGeom prst="ellipse">
              <a:avLst/>
            </a:prstGeom>
            <a:noFill/>
            <a:ln cap="flat" cmpd="sng" w="635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9"/>
            <p:cNvSpPr/>
            <p:nvPr/>
          </p:nvSpPr>
          <p:spPr>
            <a:xfrm rot="3939944">
              <a:off x="2513759" y="-2391727"/>
              <a:ext cx="3338851" cy="3307577"/>
            </a:xfrm>
            <a:prstGeom prst="ellipse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9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9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/>
          <p:nvPr>
            <p:ph type="ctrTitle"/>
          </p:nvPr>
        </p:nvSpPr>
        <p:spPr>
          <a:xfrm>
            <a:off x="475312" y="2103437"/>
            <a:ext cx="60807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475312" y="4926511"/>
            <a:ext cx="6080760" cy="667465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2" type="body"/>
          </p:nvPr>
        </p:nvSpPr>
        <p:spPr>
          <a:xfrm>
            <a:off x="475312" y="5492085"/>
            <a:ext cx="6080760" cy="542953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5" name="Google Shape;2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5312" y="385202"/>
            <a:ext cx="2529502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/>
          <p:nvPr>
            <p:ph type="title"/>
          </p:nvPr>
        </p:nvSpPr>
        <p:spPr>
          <a:xfrm>
            <a:off x="475311" y="951055"/>
            <a:ext cx="11241377" cy="954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" type="body"/>
          </p:nvPr>
        </p:nvSpPr>
        <p:spPr>
          <a:xfrm>
            <a:off x="480176" y="2021304"/>
            <a:ext cx="11236511" cy="3927976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480176" y="2021304"/>
            <a:ext cx="5400000" cy="3927976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type="title"/>
          </p:nvPr>
        </p:nvSpPr>
        <p:spPr>
          <a:xfrm>
            <a:off x="475311" y="951055"/>
            <a:ext cx="11241377" cy="954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2" type="body"/>
          </p:nvPr>
        </p:nvSpPr>
        <p:spPr>
          <a:xfrm>
            <a:off x="6316687" y="2021304"/>
            <a:ext cx="5400000" cy="3927976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type="title"/>
          </p:nvPr>
        </p:nvSpPr>
        <p:spPr>
          <a:xfrm>
            <a:off x="475312" y="2530157"/>
            <a:ext cx="60807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i="0"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" type="body"/>
          </p:nvPr>
        </p:nvSpPr>
        <p:spPr>
          <a:xfrm>
            <a:off x="475312" y="4926511"/>
            <a:ext cx="6080760" cy="542953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75312" y="2103437"/>
            <a:ext cx="60807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1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475312" y="4926511"/>
            <a:ext cx="6080760" cy="667465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2"/>
          <p:cNvSpPr txBox="1"/>
          <p:nvPr>
            <p:ph idx="2" type="body"/>
          </p:nvPr>
        </p:nvSpPr>
        <p:spPr>
          <a:xfrm>
            <a:off x="475312" y="5492085"/>
            <a:ext cx="6080760" cy="542953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pink">
  <p:cSld name="Closing Slide pi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"/>
          <p:cNvSpPr txBox="1"/>
          <p:nvPr>
            <p:ph type="title"/>
          </p:nvPr>
        </p:nvSpPr>
        <p:spPr>
          <a:xfrm>
            <a:off x="475312" y="2661920"/>
            <a:ext cx="4279568" cy="7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475312" y="3611880"/>
            <a:ext cx="4279568" cy="15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5" name="Google Shape;65;p37"/>
          <p:cNvGrpSpPr/>
          <p:nvPr/>
        </p:nvGrpSpPr>
        <p:grpSpPr>
          <a:xfrm rot="9000000">
            <a:off x="4461309" y="-3374658"/>
            <a:ext cx="12409293" cy="10853339"/>
            <a:chOff x="-3145393" y="-4405255"/>
            <a:chExt cx="9523341" cy="8329245"/>
          </a:xfrm>
        </p:grpSpPr>
        <p:sp>
          <p:nvSpPr>
            <p:cNvPr id="66" name="Google Shape;66;p37"/>
            <p:cNvSpPr/>
            <p:nvPr/>
          </p:nvSpPr>
          <p:spPr>
            <a:xfrm rot="3939944">
              <a:off x="-2152082" y="-3367622"/>
              <a:ext cx="6313110" cy="6253978"/>
            </a:xfrm>
            <a:prstGeom prst="ellipse">
              <a:avLst/>
            </a:prstGeom>
            <a:noFill/>
            <a:ln cap="flat" cmpd="sng" w="635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7"/>
            <p:cNvSpPr/>
            <p:nvPr/>
          </p:nvSpPr>
          <p:spPr>
            <a:xfrm rot="3939944">
              <a:off x="2513759" y="-2391727"/>
              <a:ext cx="3338851" cy="3307577"/>
            </a:xfrm>
            <a:prstGeom prst="ellipse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37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blue">
  <p:cSld name="Closing Slide blu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/>
          <p:nvPr>
            <p:ph type="title"/>
          </p:nvPr>
        </p:nvSpPr>
        <p:spPr>
          <a:xfrm>
            <a:off x="475312" y="2661920"/>
            <a:ext cx="4279568" cy="7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38"/>
          <p:cNvSpPr txBox="1"/>
          <p:nvPr>
            <p:ph idx="1" type="body"/>
          </p:nvPr>
        </p:nvSpPr>
        <p:spPr>
          <a:xfrm>
            <a:off x="475312" y="3611880"/>
            <a:ext cx="4279568" cy="15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3" name="Google Shape;73;p38"/>
          <p:cNvGrpSpPr/>
          <p:nvPr/>
        </p:nvGrpSpPr>
        <p:grpSpPr>
          <a:xfrm rot="9000000">
            <a:off x="4461309" y="-3374658"/>
            <a:ext cx="12409293" cy="10853339"/>
            <a:chOff x="-3145393" y="-4405255"/>
            <a:chExt cx="9523341" cy="8329245"/>
          </a:xfrm>
        </p:grpSpPr>
        <p:sp>
          <p:nvSpPr>
            <p:cNvPr id="74" name="Google Shape;74;p38"/>
            <p:cNvSpPr/>
            <p:nvPr/>
          </p:nvSpPr>
          <p:spPr>
            <a:xfrm rot="3939944">
              <a:off x="-2152082" y="-3367622"/>
              <a:ext cx="6313110" cy="6253978"/>
            </a:xfrm>
            <a:prstGeom prst="ellipse">
              <a:avLst/>
            </a:prstGeom>
            <a:noFill/>
            <a:ln cap="flat" cmpd="sng" w="635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8"/>
            <p:cNvSpPr/>
            <p:nvPr/>
          </p:nvSpPr>
          <p:spPr>
            <a:xfrm rot="3939944">
              <a:off x="2513759" y="-2391727"/>
              <a:ext cx="3338851" cy="3307577"/>
            </a:xfrm>
            <a:prstGeom prst="ellipse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38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idx="1" type="body"/>
          </p:nvPr>
        </p:nvSpPr>
        <p:spPr>
          <a:xfrm>
            <a:off x="480176" y="2021304"/>
            <a:ext cx="11236511" cy="3471815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1" type="ftr"/>
          </p:nvPr>
        </p:nvSpPr>
        <p:spPr>
          <a:xfrm>
            <a:off x="3604847" y="6086006"/>
            <a:ext cx="2958768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type="title"/>
          </p:nvPr>
        </p:nvSpPr>
        <p:spPr>
          <a:xfrm>
            <a:off x="475311" y="951055"/>
            <a:ext cx="11241377" cy="954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21"/>
          <p:cNvGrpSpPr/>
          <p:nvPr/>
        </p:nvGrpSpPr>
        <p:grpSpPr>
          <a:xfrm rot="-6523728">
            <a:off x="5232042" y="-3098492"/>
            <a:ext cx="10503307" cy="11943130"/>
            <a:chOff x="5278866" y="-2799603"/>
            <a:chExt cx="10503307" cy="11943130"/>
          </a:xfrm>
        </p:grpSpPr>
        <p:sp>
          <p:nvSpPr>
            <p:cNvPr id="51" name="Google Shape;51;p21"/>
            <p:cNvSpPr/>
            <p:nvPr/>
          </p:nvSpPr>
          <p:spPr>
            <a:xfrm rot="-9040263">
              <a:off x="7785635" y="1190904"/>
              <a:ext cx="6785189" cy="6721635"/>
            </a:xfrm>
            <a:prstGeom prst="ellipse">
              <a:avLst/>
            </a:prstGeom>
            <a:noFill/>
            <a:ln cap="flat" cmpd="sng" w="635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1"/>
            <p:cNvSpPr/>
            <p:nvPr/>
          </p:nvSpPr>
          <p:spPr>
            <a:xfrm rot="-9040263">
              <a:off x="6229127" y="-1833937"/>
              <a:ext cx="5322740" cy="5272885"/>
            </a:xfrm>
            <a:prstGeom prst="ellipse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" name="Google Shape;53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5312" y="385202"/>
            <a:ext cx="2529502" cy="75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60" name="Google Shape;60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6600" y="5866249"/>
            <a:ext cx="2537843" cy="8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5312" y="385202"/>
            <a:ext cx="2529502" cy="75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  <p:sldLayoutId id="2147483659" r:id="rId4"/>
    <p:sldLayoutId id="2147483660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75275" y="2698887"/>
            <a:ext cx="6080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GB"/>
              <a:t>Introduction to Linux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May 2025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475312" y="4926511"/>
            <a:ext cx="60807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Helminth Bioinformatics</a:t>
            </a:r>
            <a:endParaRPr sz="2000">
              <a:solidFill>
                <a:srgbClr val="000000"/>
              </a:solidFill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75312" y="5492085"/>
            <a:ext cx="60807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Montevideo, Uruguay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950351695_0_97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basic commands</a:t>
            </a:r>
            <a:endParaRPr/>
          </a:p>
        </p:txBody>
      </p:sp>
      <p:sp>
        <p:nvSpPr>
          <p:cNvPr id="184" name="Google Shape;184;g35950351695_0_97"/>
          <p:cNvSpPr txBox="1"/>
          <p:nvPr>
            <p:ph idx="1" type="body"/>
          </p:nvPr>
        </p:nvSpPr>
        <p:spPr>
          <a:xfrm>
            <a:off x="638725" y="1585250"/>
            <a:ext cx="4395900" cy="4398000"/>
          </a:xfrm>
          <a:prstGeom prst="rect">
            <a:avLst/>
          </a:prstGeom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Commands can be very simple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They can also be very complex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Once they start being coming complex, we would usually write a “script” to link multiple commands into a pipeline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5950351695_0_97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6" name="Google Shape;186;g35950351695_0_97"/>
          <p:cNvGrpSpPr/>
          <p:nvPr/>
        </p:nvGrpSpPr>
        <p:grpSpPr>
          <a:xfrm>
            <a:off x="6269159" y="1335076"/>
            <a:ext cx="7388128" cy="4805972"/>
            <a:chOff x="2462213" y="1825625"/>
            <a:chExt cx="6677025" cy="4343400"/>
          </a:xfrm>
        </p:grpSpPr>
        <p:grpSp>
          <p:nvGrpSpPr>
            <p:cNvPr id="187" name="Google Shape;187;g35950351695_0_97"/>
            <p:cNvGrpSpPr/>
            <p:nvPr/>
          </p:nvGrpSpPr>
          <p:grpSpPr>
            <a:xfrm>
              <a:off x="2462213" y="1825625"/>
              <a:ext cx="6677025" cy="4343400"/>
              <a:chOff x="1056" y="864"/>
              <a:chExt cx="4206" cy="2736"/>
            </a:xfrm>
          </p:grpSpPr>
          <p:sp>
            <p:nvSpPr>
              <p:cNvPr id="188" name="Google Shape;188;g35950351695_0_97"/>
              <p:cNvSpPr/>
              <p:nvPr/>
            </p:nvSpPr>
            <p:spPr>
              <a:xfrm>
                <a:off x="1962" y="3300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g35950351695_0_97"/>
              <p:cNvSpPr/>
              <p:nvPr/>
            </p:nvSpPr>
            <p:spPr>
              <a:xfrm>
                <a:off x="1056" y="3300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g35950351695_0_97"/>
              <p:cNvSpPr/>
              <p:nvPr/>
            </p:nvSpPr>
            <p:spPr>
              <a:xfrm>
                <a:off x="1962" y="3097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g35950351695_0_97"/>
              <p:cNvSpPr/>
              <p:nvPr/>
            </p:nvSpPr>
            <p:spPr>
              <a:xfrm>
                <a:off x="1056" y="3097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g35950351695_0_97"/>
              <p:cNvSpPr/>
              <p:nvPr/>
            </p:nvSpPr>
            <p:spPr>
              <a:xfrm>
                <a:off x="1962" y="2893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Print working directory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g35950351695_0_97"/>
              <p:cNvSpPr/>
              <p:nvPr/>
            </p:nvSpPr>
            <p:spPr>
              <a:xfrm>
                <a:off x="1056" y="2893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ourier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pwd</a:t>
                </a:r>
                <a:endParaRPr b="0" i="0" sz="1800" u="none" cap="none" strike="noStrike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194" name="Google Shape;194;g35950351695_0_97"/>
              <p:cNvSpPr/>
              <p:nvPr/>
            </p:nvSpPr>
            <p:spPr>
              <a:xfrm>
                <a:off x="1962" y="2689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Concatenate files together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g35950351695_0_97"/>
              <p:cNvSpPr/>
              <p:nvPr/>
            </p:nvSpPr>
            <p:spPr>
              <a:xfrm>
                <a:off x="1056" y="2689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ourier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cat</a:t>
                </a:r>
                <a:endParaRPr b="0" i="0" sz="1800" u="none" cap="none" strike="noStrike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196" name="Google Shape;196;g35950351695_0_97"/>
              <p:cNvSpPr/>
              <p:nvPr/>
            </p:nvSpPr>
            <p:spPr>
              <a:xfrm>
                <a:off x="1962" y="2486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Displays the last ten lines of a file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g35950351695_0_97"/>
              <p:cNvSpPr/>
              <p:nvPr/>
            </p:nvSpPr>
            <p:spPr>
              <a:xfrm>
                <a:off x="1056" y="2486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ourier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tail</a:t>
                </a:r>
                <a:endParaRPr b="0" i="0" sz="1800" u="none" cap="none" strike="noStrike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198" name="Google Shape;198;g35950351695_0_97"/>
              <p:cNvSpPr/>
              <p:nvPr/>
            </p:nvSpPr>
            <p:spPr>
              <a:xfrm>
                <a:off x="1962" y="2282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Displays the first ten lines of a file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g35950351695_0_97"/>
              <p:cNvSpPr/>
              <p:nvPr/>
            </p:nvSpPr>
            <p:spPr>
              <a:xfrm>
                <a:off x="1056" y="2282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ourier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head</a:t>
                </a:r>
                <a:endParaRPr b="0" i="0" sz="1800" u="none" cap="none" strike="noStrike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200" name="Google Shape;200;g35950351695_0_97"/>
              <p:cNvSpPr/>
              <p:nvPr/>
            </p:nvSpPr>
            <p:spPr>
              <a:xfrm>
                <a:off x="1962" y="2079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Displays the contents of a file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g35950351695_0_97"/>
              <p:cNvSpPr/>
              <p:nvPr/>
            </p:nvSpPr>
            <p:spPr>
              <a:xfrm>
                <a:off x="1056" y="2079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ourier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less</a:t>
                </a:r>
                <a:endParaRPr b="0" i="0" sz="1800" u="none" cap="none" strike="noStrike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202" name="Google Shape;202;g35950351695_0_97"/>
              <p:cNvSpPr/>
              <p:nvPr/>
            </p:nvSpPr>
            <p:spPr>
              <a:xfrm>
                <a:off x="1962" y="1882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Remove a file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g35950351695_0_97"/>
              <p:cNvSpPr/>
              <p:nvPr/>
            </p:nvSpPr>
            <p:spPr>
              <a:xfrm>
                <a:off x="1056" y="1882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ourier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rm</a:t>
                </a:r>
                <a:endParaRPr b="0" i="0" sz="1800" u="none" cap="none" strike="noStrike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204" name="Google Shape;204;g35950351695_0_97"/>
              <p:cNvSpPr/>
              <p:nvPr/>
            </p:nvSpPr>
            <p:spPr>
              <a:xfrm>
                <a:off x="1962" y="1679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Copies a file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g35950351695_0_97"/>
              <p:cNvSpPr/>
              <p:nvPr/>
            </p:nvSpPr>
            <p:spPr>
              <a:xfrm>
                <a:off x="1056" y="1679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ourier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cp</a:t>
                </a:r>
                <a:endParaRPr b="0" i="0" sz="1800" u="none" cap="none" strike="noStrike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206" name="Google Shape;206;g35950351695_0_97"/>
              <p:cNvSpPr/>
              <p:nvPr/>
            </p:nvSpPr>
            <p:spPr>
              <a:xfrm>
                <a:off x="1962" y="1475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Moves a file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g35950351695_0_97"/>
              <p:cNvSpPr/>
              <p:nvPr/>
            </p:nvSpPr>
            <p:spPr>
              <a:xfrm>
                <a:off x="1056" y="1475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ourier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mv</a:t>
                </a:r>
                <a:endParaRPr b="0" i="0" sz="1800" u="none" cap="none" strike="noStrike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208" name="Google Shape;208;g35950351695_0_97"/>
              <p:cNvSpPr/>
              <p:nvPr/>
            </p:nvSpPr>
            <p:spPr>
              <a:xfrm>
                <a:off x="1962" y="1271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Changes a directory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g35950351695_0_97"/>
              <p:cNvSpPr/>
              <p:nvPr/>
            </p:nvSpPr>
            <p:spPr>
              <a:xfrm>
                <a:off x="1056" y="1271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ourier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cd</a:t>
                </a:r>
                <a:endParaRPr b="0" i="0" sz="1800" u="none" cap="none" strike="noStrike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210" name="Google Shape;210;g35950351695_0_97"/>
              <p:cNvSpPr/>
              <p:nvPr/>
            </p:nvSpPr>
            <p:spPr>
              <a:xfrm>
                <a:off x="1962" y="1068"/>
                <a:ext cx="33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List the contents of the current directory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g35950351695_0_97"/>
              <p:cNvSpPr/>
              <p:nvPr/>
            </p:nvSpPr>
            <p:spPr>
              <a:xfrm>
                <a:off x="1056" y="1068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ourier"/>
                  <a:buNone/>
                </a:pPr>
                <a:r>
                  <a:rPr b="0" i="0" lang="en-GB" sz="1800" u="none" cap="none" strike="noStrike">
                    <a:solidFill>
                      <a:srgbClr val="000000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ls</a:t>
                </a:r>
                <a:endParaRPr b="0" i="0" sz="1800" u="none" cap="none" strike="noStrike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212" name="Google Shape;212;g35950351695_0_97"/>
              <p:cNvSpPr/>
              <p:nvPr/>
            </p:nvSpPr>
            <p:spPr>
              <a:xfrm>
                <a:off x="1962" y="864"/>
                <a:ext cx="24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1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What it does</a:t>
                </a:r>
                <a:endParaRPr b="1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g35950351695_0_97"/>
              <p:cNvSpPr/>
              <p:nvPr/>
            </p:nvSpPr>
            <p:spPr>
              <a:xfrm>
                <a:off x="1056" y="864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1" i="0" lang="en-GB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Command</a:t>
                </a:r>
                <a:endParaRPr b="1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4" name="Google Shape;214;g35950351695_0_97"/>
              <p:cNvCxnSpPr/>
              <p:nvPr/>
            </p:nvCxnSpPr>
            <p:spPr>
              <a:xfrm>
                <a:off x="1056" y="3504"/>
                <a:ext cx="33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5" name="Google Shape;215;g35950351695_0_97"/>
              <p:cNvCxnSpPr/>
              <p:nvPr/>
            </p:nvCxnSpPr>
            <p:spPr>
              <a:xfrm>
                <a:off x="1056" y="1068"/>
                <a:ext cx="33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16" name="Google Shape;216;g35950351695_0_97"/>
            <p:cNvSpPr/>
            <p:nvPr/>
          </p:nvSpPr>
          <p:spPr>
            <a:xfrm>
              <a:off x="2462213" y="5364163"/>
              <a:ext cx="14382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ourier"/>
                  <a:ea typeface="Courier"/>
                  <a:cs typeface="Courier"/>
                  <a:sym typeface="Courier"/>
                </a:rPr>
                <a:t>mkdir</a:t>
              </a:r>
              <a:endParaRPr b="0" i="0" sz="18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217" name="Google Shape;217;g35950351695_0_97"/>
            <p:cNvSpPr/>
            <p:nvPr/>
          </p:nvSpPr>
          <p:spPr>
            <a:xfrm>
              <a:off x="3887788" y="5351463"/>
              <a:ext cx="39720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Make a new directory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g35950351695_0_97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  <p:sp>
        <p:nvSpPr>
          <p:cNvPr id="219" name="Google Shape;219;g35950351695_0_97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220" name="Google Shape;220;g35950351695_0_97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950351695_0_50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/>
              <a:t>Tips and tricks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6" name="Google Shape;226;g35950351695_0_50"/>
          <p:cNvSpPr txBox="1"/>
          <p:nvPr>
            <p:ph idx="1" type="body"/>
          </p:nvPr>
        </p:nvSpPr>
        <p:spPr>
          <a:xfrm>
            <a:off x="477700" y="1465051"/>
            <a:ext cx="11236500" cy="24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/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Unix is “case sensitive”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You need to put spaces in between commands and values passed to the command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Unix cannot read your mind - if you make a spelling mistake, it will not understand you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Error messages are really 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informative 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- make sure you read and try to understand them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Keep organised! File names, directories, commands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The “tab” key is your friend - “make tab-it a hab-it”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5950351695_0_50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228" name="Google Shape;228;g35950351695_0_50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9" name="Google Shape;229;g35950351695_0_50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950351695_0_10"/>
          <p:cNvSpPr txBox="1"/>
          <p:nvPr>
            <p:ph idx="1" type="body"/>
          </p:nvPr>
        </p:nvSpPr>
        <p:spPr>
          <a:xfrm>
            <a:off x="477701" y="1590179"/>
            <a:ext cx="11236500" cy="3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/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introduce you to some tools and ways to interact with data on the command line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learn to navigate directories, manipulate data, and write scripts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85737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5950351695_0_10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236" name="Google Shape;236;g35950351695_0_10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  <p:sp>
        <p:nvSpPr>
          <p:cNvPr id="237" name="Google Shape;237;g35950351695_0_10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g35950351695_0_10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/>
              <a:t>Today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c233f481a_0_27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Today</a:t>
            </a:r>
            <a:endParaRPr/>
          </a:p>
        </p:txBody>
      </p:sp>
      <p:sp>
        <p:nvSpPr>
          <p:cNvPr id="245" name="Google Shape;245;g35c233f481a_0_27"/>
          <p:cNvSpPr txBox="1"/>
          <p:nvPr>
            <p:ph idx="1" type="body"/>
          </p:nvPr>
        </p:nvSpPr>
        <p:spPr>
          <a:xfrm>
            <a:off x="480176" y="2021304"/>
            <a:ext cx="11236500" cy="3927900"/>
          </a:xfrm>
          <a:prstGeom prst="rect">
            <a:avLst/>
          </a:prstGeom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Some of you may have experience already, which is great! Do explore - there is something to learn here for everyone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For others, this will be a whole new world (hopefully, an enjoyable one!)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Learning to using unix is like learning any new language - it takes time, patience, and practice. Take your time, and ask questions if needed.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5c233f481a_0_27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g35c233f481a_0_27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248" name="Google Shape;248;g35c233f481a_0_27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/>
          <p:nvPr>
            <p:ph type="title"/>
          </p:nvPr>
        </p:nvSpPr>
        <p:spPr>
          <a:xfrm>
            <a:off x="475312" y="2661920"/>
            <a:ext cx="4279568" cy="7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GB"/>
              <a:t>questions?</a:t>
            </a:r>
            <a:endParaRPr/>
          </a:p>
        </p:txBody>
      </p:sp>
      <p:sp>
        <p:nvSpPr>
          <p:cNvPr id="254" name="Google Shape;254;p17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255" name="Google Shape;255;p17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17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c233f481a_0_21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Welcome to the </a:t>
            </a:r>
            <a:r>
              <a:rPr b="0" lang="en-GB"/>
              <a:t>exciting</a:t>
            </a:r>
            <a:r>
              <a:rPr b="0" lang="en-GB"/>
              <a:t> world of 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computational biology…..</a:t>
            </a:r>
            <a:endParaRPr/>
          </a:p>
        </p:txBody>
      </p:sp>
      <p:sp>
        <p:nvSpPr>
          <p:cNvPr id="100" name="Google Shape;100;g35c233f481a_0_21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g35c233f481a_0_21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102" name="Google Shape;102;g35c233f481a_0_21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c233f481a_0_7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5c233f481a_0_7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0" name="Google Shape;110;g35c233f481a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type="title"/>
          </p:nvPr>
        </p:nvSpPr>
        <p:spPr>
          <a:xfrm>
            <a:off x="475311" y="951055"/>
            <a:ext cx="11241377" cy="954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/>
              <a:t>What is Unix?</a:t>
            </a:r>
            <a:endParaRPr/>
          </a:p>
        </p:txBody>
      </p:sp>
      <p:sp>
        <p:nvSpPr>
          <p:cNvPr id="116" name="Google Shape;116;p8"/>
          <p:cNvSpPr txBox="1"/>
          <p:nvPr>
            <p:ph idx="1" type="body"/>
          </p:nvPr>
        </p:nvSpPr>
        <p:spPr>
          <a:xfrm>
            <a:off x="480176" y="2021304"/>
            <a:ext cx="11236511" cy="3927976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-249237" lvl="0" marL="185737" rtl="0" algn="l">
              <a:spcBef>
                <a:spcPts val="6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Standard operating system (alternative to MS Windows, Mac OS)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6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Provides a different way for you to interact with the computer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6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Many ‘flavours’ of Unix, including Linux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6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Originally created to provide a free UNIX-like OS for PCs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8573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 txBox="1"/>
          <p:nvPr>
            <p:ph idx="10" type="dt"/>
          </p:nvPr>
        </p:nvSpPr>
        <p:spPr>
          <a:xfrm>
            <a:off x="479118" y="6086006"/>
            <a:ext cx="2954961" cy="41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118" name="Google Shape;118;p8"/>
          <p:cNvSpPr txBox="1"/>
          <p:nvPr>
            <p:ph idx="12" type="sldNum"/>
          </p:nvPr>
        </p:nvSpPr>
        <p:spPr>
          <a:xfrm>
            <a:off x="10535478" y="6086006"/>
            <a:ext cx="1181210" cy="497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8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950351695_0_18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/>
              <a:t>Why use Unix?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5" name="Google Shape;125;g35950351695_0_18"/>
          <p:cNvSpPr txBox="1"/>
          <p:nvPr>
            <p:ph idx="1" type="body"/>
          </p:nvPr>
        </p:nvSpPr>
        <p:spPr>
          <a:xfrm>
            <a:off x="480176" y="2021304"/>
            <a:ext cx="11236500" cy="3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/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Powerful, robust and stable operating system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Essential for handling “big data” - output of lots of biological research exists in large text files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Powerful and flexible commands for processing large text files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Enables reproducible research via use of scripts and pipelines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Widely used in scientific community - much is open access and easily sharable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5950351695_0_18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127" name="Google Shape;127;g35950351695_0_18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g35950351695_0_18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950351695_0_58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High performance computing</a:t>
            </a:r>
            <a:endParaRPr/>
          </a:p>
        </p:txBody>
      </p:sp>
      <p:sp>
        <p:nvSpPr>
          <p:cNvPr id="135" name="Google Shape;135;g35950351695_0_58"/>
          <p:cNvSpPr txBox="1"/>
          <p:nvPr>
            <p:ph idx="1" type="body"/>
          </p:nvPr>
        </p:nvSpPr>
        <p:spPr>
          <a:xfrm>
            <a:off x="480176" y="2021304"/>
            <a:ext cx="11236500" cy="3927900"/>
          </a:xfrm>
          <a:prstGeom prst="rect">
            <a:avLst/>
          </a:prstGeom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5950351695_0_58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g35950351695_0_58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  <p:pic>
        <p:nvPicPr>
          <p:cNvPr id="138" name="Google Shape;138;g35950351695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550" y="1585850"/>
            <a:ext cx="8294801" cy="49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950351695_0_66"/>
          <p:cNvSpPr txBox="1"/>
          <p:nvPr>
            <p:ph idx="1" type="body"/>
          </p:nvPr>
        </p:nvSpPr>
        <p:spPr>
          <a:xfrm>
            <a:off x="480175" y="2021300"/>
            <a:ext cx="4468500" cy="3927900"/>
          </a:xfrm>
          <a:prstGeom prst="rect">
            <a:avLst/>
          </a:prstGeom>
        </p:spPr>
        <p:txBody>
          <a:bodyPr anchorCtr="0" anchor="t" bIns="90000" lIns="91425" spcFirstLastPara="1" rIns="91425" wrap="square" tIns="90000">
            <a:noAutofit/>
          </a:bodyPr>
          <a:lstStyle/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Your own computer has limited capacity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HPC allows you to access far greater processing capacity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You work can be split across multiple computers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5950351695_0_66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g35950351695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000" y="802324"/>
            <a:ext cx="7295202" cy="54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5950351695_0_66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  <p:sp>
        <p:nvSpPr>
          <p:cNvPr id="148" name="Google Shape;148;g35950351695_0_66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High performance computing</a:t>
            </a:r>
            <a:endParaRPr/>
          </a:p>
        </p:txBody>
      </p:sp>
      <p:sp>
        <p:nvSpPr>
          <p:cNvPr id="149" name="Google Shape;149;g35950351695_0_66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150" name="Google Shape;150;g35950351695_0_66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950351695_0_26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/>
              <a:t>Navigating the Linux Virtual Machine (VM)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6" name="Google Shape;156;g35950351695_0_26"/>
          <p:cNvSpPr txBox="1"/>
          <p:nvPr>
            <p:ph idx="1" type="body"/>
          </p:nvPr>
        </p:nvSpPr>
        <p:spPr>
          <a:xfrm>
            <a:off x="480176" y="2021300"/>
            <a:ext cx="4250400" cy="3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-249237" lvl="0" marL="185737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It should look pretty familiar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5950351695_0_26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158" name="Google Shape;158;g35950351695_0_26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 shot 2012-12-11 at 00.58.26.png" id="159" name="Google Shape;159;g35950351695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125" y="1501650"/>
            <a:ext cx="6827451" cy="46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5950351695_0_26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950351695_0_78"/>
          <p:cNvSpPr txBox="1"/>
          <p:nvPr>
            <p:ph type="title"/>
          </p:nvPr>
        </p:nvSpPr>
        <p:spPr>
          <a:xfrm>
            <a:off x="475311" y="951055"/>
            <a:ext cx="112413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/>
              <a:t>Navigating the Terminal and command 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5950351695_0_78"/>
          <p:cNvSpPr txBox="1"/>
          <p:nvPr>
            <p:ph idx="1" type="body"/>
          </p:nvPr>
        </p:nvSpPr>
        <p:spPr>
          <a:xfrm>
            <a:off x="480176" y="2021300"/>
            <a:ext cx="3947400" cy="3927900"/>
          </a:xfrm>
          <a:prstGeom prst="rect">
            <a:avLst/>
          </a:prstGeom>
        </p:spPr>
        <p:txBody>
          <a:bodyPr anchorCtr="0" anchor="t" bIns="90000" lIns="91425" spcFirstLastPara="1" rIns="91425" wrap="square" tIns="900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This might be new for some of you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We use the terminal to write “commands” to interact and manipulate data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5950351695_0_78"/>
          <p:cNvSpPr txBox="1"/>
          <p:nvPr>
            <p:ph idx="12" type="sldNum"/>
          </p:nvPr>
        </p:nvSpPr>
        <p:spPr>
          <a:xfrm>
            <a:off x="10535478" y="6086006"/>
            <a:ext cx="1181100" cy="4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9" name="Google Shape;169;g35950351695_0_78"/>
          <p:cNvGrpSpPr/>
          <p:nvPr/>
        </p:nvGrpSpPr>
        <p:grpSpPr>
          <a:xfrm>
            <a:off x="5415660" y="1599294"/>
            <a:ext cx="6052573" cy="4349589"/>
            <a:chOff x="2601912" y="1690688"/>
            <a:chExt cx="6883399" cy="4946649"/>
          </a:xfrm>
        </p:grpSpPr>
        <p:pic>
          <p:nvPicPr>
            <p:cNvPr descr="VM_win" id="170" name="Google Shape;170;g35950351695_0_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01912" y="1690688"/>
              <a:ext cx="6883399" cy="4946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g35950351695_0_78"/>
            <p:cNvPicPr preferRelativeResize="0"/>
            <p:nvPr/>
          </p:nvPicPr>
          <p:blipFill rotWithShape="1">
            <a:blip r:embed="rId4">
              <a:alphaModFix/>
            </a:blip>
            <a:srcRect b="0" l="0" r="239" t="0"/>
            <a:stretch/>
          </p:blipFill>
          <p:spPr>
            <a:xfrm>
              <a:off x="3973512" y="3044031"/>
              <a:ext cx="5356225" cy="3084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g35950351695_0_78"/>
            <p:cNvSpPr txBox="1"/>
            <p:nvPr/>
          </p:nvSpPr>
          <p:spPr>
            <a:xfrm>
              <a:off x="7707312" y="4295776"/>
              <a:ext cx="15621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GB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UNIX prompt</a:t>
              </a:r>
              <a:endParaRPr b="0" i="0" sz="1800" u="none" cap="none" strike="noStrike">
                <a:solidFill>
                  <a:srgbClr val="954F7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g35950351695_0_78"/>
            <p:cNvCxnSpPr/>
            <p:nvPr/>
          </p:nvCxnSpPr>
          <p:spPr>
            <a:xfrm rot="10800000">
              <a:off x="5497512" y="3595751"/>
              <a:ext cx="2514600" cy="703200"/>
            </a:xfrm>
            <a:prstGeom prst="straightConnector1">
              <a:avLst/>
            </a:prstGeom>
            <a:noFill/>
            <a:ln cap="flat" cmpd="sng" w="31750">
              <a:solidFill>
                <a:srgbClr val="00FF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74" name="Google Shape;174;g35950351695_0_78"/>
            <p:cNvCxnSpPr/>
            <p:nvPr/>
          </p:nvCxnSpPr>
          <p:spPr>
            <a:xfrm flipH="1" rot="10800000">
              <a:off x="3059112" y="4129088"/>
              <a:ext cx="914400" cy="4572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75" name="Google Shape;175;g35950351695_0_78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  <p:sp>
        <p:nvSpPr>
          <p:cNvPr id="176" name="Google Shape;176;g35950351695_0_78"/>
          <p:cNvSpPr txBox="1"/>
          <p:nvPr>
            <p:ph idx="10" type="dt"/>
          </p:nvPr>
        </p:nvSpPr>
        <p:spPr>
          <a:xfrm>
            <a:off x="479118" y="6086006"/>
            <a:ext cx="29550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</p:txBody>
      </p:sp>
      <p:sp>
        <p:nvSpPr>
          <p:cNvPr id="177" name="Google Shape;177;g35950351695_0_78"/>
          <p:cNvSpPr txBox="1"/>
          <p:nvPr>
            <p:ph idx="11" type="ftr"/>
          </p:nvPr>
        </p:nvSpPr>
        <p:spPr>
          <a:xfrm>
            <a:off x="4616497" y="6086006"/>
            <a:ext cx="29589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Linux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_2">
  <a:themeElements>
    <a:clrScheme name="Connecting Science">
      <a:dk1>
        <a:srgbClr val="000000"/>
      </a:dk1>
      <a:lt1>
        <a:srgbClr val="FFFFFF"/>
      </a:lt1>
      <a:dk2>
        <a:srgbClr val="009BB2"/>
      </a:dk2>
      <a:lt2>
        <a:srgbClr val="E91E63"/>
      </a:lt2>
      <a:accent1>
        <a:srgbClr val="2A512C"/>
      </a:accent1>
      <a:accent2>
        <a:srgbClr val="C91D1D"/>
      </a:accent2>
      <a:accent3>
        <a:srgbClr val="006171"/>
      </a:accent3>
      <a:accent4>
        <a:srgbClr val="FEC300"/>
      </a:accent4>
      <a:accent5>
        <a:srgbClr val="80C34B"/>
      </a:accent5>
      <a:accent6>
        <a:srgbClr val="9C27B2"/>
      </a:accent6>
      <a:hlink>
        <a:srgbClr val="F027B2"/>
      </a:hlink>
      <a:folHlink>
        <a:srgbClr val="F07F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ank you">
  <a:themeElements>
    <a:clrScheme name="Connecting Science">
      <a:dk1>
        <a:srgbClr val="000000"/>
      </a:dk1>
      <a:lt1>
        <a:srgbClr val="FFFFFF"/>
      </a:lt1>
      <a:dk2>
        <a:srgbClr val="009BB2"/>
      </a:dk2>
      <a:lt2>
        <a:srgbClr val="E91E63"/>
      </a:lt2>
      <a:accent1>
        <a:srgbClr val="2A512C"/>
      </a:accent1>
      <a:accent2>
        <a:srgbClr val="C91D1D"/>
      </a:accent2>
      <a:accent3>
        <a:srgbClr val="006171"/>
      </a:accent3>
      <a:accent4>
        <a:srgbClr val="FEC300"/>
      </a:accent4>
      <a:accent5>
        <a:srgbClr val="80C34B"/>
      </a:accent5>
      <a:accent6>
        <a:srgbClr val="9C27B2"/>
      </a:accent6>
      <a:hlink>
        <a:srgbClr val="F027B2"/>
      </a:hlink>
      <a:folHlink>
        <a:srgbClr val="F07F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_1">
  <a:themeElements>
    <a:clrScheme name="WCS">
      <a:dk1>
        <a:srgbClr val="000000"/>
      </a:dk1>
      <a:lt1>
        <a:srgbClr val="FFFFFF"/>
      </a:lt1>
      <a:dk2>
        <a:srgbClr val="009BB2"/>
      </a:dk2>
      <a:lt2>
        <a:srgbClr val="E91E63"/>
      </a:lt2>
      <a:accent1>
        <a:srgbClr val="2A512C"/>
      </a:accent1>
      <a:accent2>
        <a:srgbClr val="C91D1D"/>
      </a:accent2>
      <a:accent3>
        <a:srgbClr val="006171"/>
      </a:accent3>
      <a:accent4>
        <a:srgbClr val="FEC300"/>
      </a:accent4>
      <a:accent5>
        <a:srgbClr val="80C34B"/>
      </a:accent5>
      <a:accent6>
        <a:srgbClr val="9C27B2"/>
      </a:accent6>
      <a:hlink>
        <a:srgbClr val="F027B2"/>
      </a:hlink>
      <a:folHlink>
        <a:srgbClr val="F07F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2020-10-06T11:47:42Z</dcterms:created>
  <dc:creator>Jay Austin</dc:creator>
</cp:coreProperties>
</file>