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58" r:id="rId5"/>
    <p:sldId id="286" r:id="rId6"/>
    <p:sldId id="259" r:id="rId7"/>
    <p:sldId id="264" r:id="rId8"/>
    <p:sldId id="287" r:id="rId9"/>
    <p:sldId id="284" r:id="rId10"/>
    <p:sldId id="268" r:id="rId11"/>
    <p:sldId id="267" r:id="rId12"/>
    <p:sldId id="269" r:id="rId13"/>
    <p:sldId id="271" r:id="rId14"/>
    <p:sldId id="266" r:id="rId15"/>
    <p:sldId id="263" r:id="rId16"/>
    <p:sldId id="277" r:id="rId17"/>
    <p:sldId id="290" r:id="rId18"/>
    <p:sldId id="289" r:id="rId19"/>
    <p:sldId id="265" r:id="rId20"/>
    <p:sldId id="26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/>
    <p:restoredTop sz="78363" autoAdjust="0"/>
  </p:normalViewPr>
  <p:slideViewPr>
    <p:cSldViewPr snapToGrid="0" snapToObjects="1">
      <p:cViewPr varScale="1">
        <p:scale>
          <a:sx n="86" d="100"/>
          <a:sy n="86" d="100"/>
        </p:scale>
        <p:origin x="93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2" d="100"/>
        <a:sy n="152" d="100"/>
      </p:scale>
      <p:origin x="0" y="-7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444-486A-144C-9ACF-A14BA85D02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F357E-A84E-1B43-888E-98E4E05EEC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tseq.readthedocs.io/en/release_0.11.1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release/bioc/html/edgeR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ioconductor.org/packages/release/bioc/html/EBSeq.html" TargetMode="External"/><Relationship Id="rId5" Type="http://schemas.openxmlformats.org/officeDocument/2006/relationships/hyperlink" Target="http://bioconductor.org/packages/release/bioc/html/baySeq.html" TargetMode="External"/><Relationship Id="rId4" Type="http://schemas.openxmlformats.org/officeDocument/2006/relationships/hyperlink" Target="http://bioconductor.org/packages/release/bioc/html/DESeq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71937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ature.com/articles/nature1223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1353127-CBFF-8F43-AAD7-D4E065FB6B55}" type="slidenum">
              <a:rPr lang="en-US" altLang="en-US" sz="1200">
                <a:latin typeface="Calibri" charset="0"/>
              </a:rPr>
              <a:pPr eaLnBrk="1" hangingPunct="1"/>
              <a:t>4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81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66640F0-8F0A-2545-8298-EAFB04508D30}" type="slidenum">
              <a:rPr lang="en-US" altLang="en-US" sz="1200">
                <a:latin typeface="Calibri" charset="0"/>
              </a:rPr>
              <a:pPr eaLnBrk="1" hangingPunct="1"/>
              <a:t>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The simplest approach to quantifying gene expression by RNA-seq is to count the number of reads that map (i.e. align) to each gene (read count) using programs such as </a:t>
            </a:r>
            <a:r>
              <a:rPr lang="en-US" b="0" i="0" u="none" strike="noStrike" dirty="0" err="1">
                <a:solidFill>
                  <a:srgbClr val="3B6FB6"/>
                </a:solidFill>
                <a:effectLst/>
                <a:latin typeface="IBM Plex Sans" panose="020B0604020202020204" pitchFamily="34" charset="0"/>
                <a:hlinkClick r:id="rId3"/>
              </a:rPr>
              <a:t>HTSeq</a:t>
            </a:r>
            <a:r>
              <a:rPr lang="en-US" b="0" i="0" u="none" strike="noStrike" dirty="0">
                <a:solidFill>
                  <a:srgbClr val="3B6FB6"/>
                </a:solidFill>
                <a:effectLst/>
                <a:latin typeface="IBM Plex Sans" panose="020B0604020202020204" pitchFamily="34" charset="0"/>
                <a:hlinkClick r:id="rId3"/>
              </a:rPr>
              <a:t>-count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. </a:t>
            </a:r>
          </a:p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This gene-level quantification approach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utilises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 a </a:t>
            </a:r>
            <a:r>
              <a:rPr lang="en-US" b="1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gene transfer format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 (GTF) file containing gene models, with each model representing the structure of transcripts produced by a given gene.</a:t>
            </a:r>
          </a:p>
          <a:p>
            <a:pPr algn="l"/>
            <a:endParaRPr lang="en-US" b="0" i="0" dirty="0">
              <a:solidFill>
                <a:srgbClr val="1A1C1A"/>
              </a:solidFill>
              <a:effectLst/>
              <a:latin typeface="IBM Plex Sans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Raw read counts are affected by factors such as transcript length (longer transcripts have higher read counts, at the same expression level) and total number of reads. </a:t>
            </a:r>
          </a:p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Thus, if we want to compare expression levels between samples, we need to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normalise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 the raw read counts. </a:t>
            </a:r>
          </a:p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The measure </a:t>
            </a:r>
            <a:r>
              <a:rPr lang="en-US" b="1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RPKM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 (reads per kilobase of exon model per million reads) and its derivative </a:t>
            </a:r>
            <a:r>
              <a:rPr lang="en-US" b="1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FPKM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 (fragments per kilobase of exon model per million reads mapped) account for both gene length and library size effects</a:t>
            </a:r>
          </a:p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Correcting for gene length is not necessary when comparing changes in gene expression within the same gene across samples. </a:t>
            </a:r>
          </a:p>
          <a:p>
            <a:pPr algn="l"/>
            <a:r>
              <a:rPr lang="en-US" b="0" i="0" dirty="0">
                <a:solidFill>
                  <a:srgbClr val="1A1C1A"/>
                </a:solidFill>
                <a:effectLst/>
                <a:latin typeface="IBM Plex Sans" panose="020B0604020202020204" pitchFamily="34" charset="0"/>
              </a:rPr>
              <a:t>However, it is necessary for correctly ranking gene expression levels within the sample to account for the fact that longer genes accumulate more reads (at the same expression level)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357E-A84E-1B43-888E-98E4E05EEC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/>
              <a:t>First</a:t>
            </a:r>
            <a:r>
              <a:rPr lang="es-UY" dirty="0"/>
              <a:t> </a:t>
            </a:r>
            <a:r>
              <a:rPr lang="es-UY" dirty="0" err="1"/>
              <a:t>graph</a:t>
            </a:r>
            <a:r>
              <a:rPr lang="es-UY" dirty="0"/>
              <a:t> </a:t>
            </a:r>
            <a:r>
              <a:rPr lang="es-UY" dirty="0" err="1"/>
              <a:t>with</a:t>
            </a:r>
            <a:r>
              <a:rPr lang="es-UY" dirty="0"/>
              <a:t> </a:t>
            </a:r>
            <a:r>
              <a:rPr lang="es-UY" dirty="0" err="1"/>
              <a:t>transcripts</a:t>
            </a:r>
            <a:r>
              <a:rPr lang="es-UY" dirty="0"/>
              <a:t> in </a:t>
            </a:r>
            <a:r>
              <a:rPr lang="es-UY" dirty="0" err="1"/>
              <a:t>the</a:t>
            </a:r>
            <a:r>
              <a:rPr lang="es-UY" dirty="0"/>
              <a:t> </a:t>
            </a:r>
            <a:r>
              <a:rPr lang="es-UY" dirty="0" err="1"/>
              <a:t>transcriptome</a:t>
            </a:r>
            <a:endParaRPr lang="es-UY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357E-A84E-1B43-888E-98E4E05EEC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Differential expression analysis means taking the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normalised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 read count data and performing statistical analysis to discover quantitative changes in expression levels between experimental groups.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For example, we use statistical testing to decide whether, for a given gene, an observed difference in read counts is significant, that is,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whether it is greater than what would be expected just due to natural random variation.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1A1C1A"/>
              </a:solidFill>
              <a:effectLst/>
              <a:latin typeface="IBM Plex Sans" panose="020B050305020300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There are different methods for differential expression analysis such as </a:t>
            </a:r>
            <a:r>
              <a:rPr lang="en-US" b="0" i="0" u="none" strike="noStrike" dirty="0" err="1">
                <a:solidFill>
                  <a:srgbClr val="3B6FB6"/>
                </a:solidFill>
                <a:effectLst/>
                <a:latin typeface="IBM Plex Sans" panose="020B0503050203000203" pitchFamily="34" charset="0"/>
                <a:hlinkClick r:id="rId3"/>
              </a:rPr>
              <a:t>edgeR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 and </a:t>
            </a:r>
            <a:r>
              <a:rPr lang="en-US" b="0" i="0" u="none" strike="noStrike" dirty="0" err="1">
                <a:solidFill>
                  <a:srgbClr val="3B6FB6"/>
                </a:solidFill>
                <a:effectLst/>
                <a:latin typeface="IBM Plex Sans" panose="020B0503050203000203" pitchFamily="34" charset="0"/>
                <a:hlinkClick r:id="rId4"/>
              </a:rPr>
              <a:t>DESeq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 based on negative binomial (NB) distributions or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 err="1">
                <a:solidFill>
                  <a:srgbClr val="3B6FB6"/>
                </a:solidFill>
                <a:effectLst/>
                <a:latin typeface="IBM Plex Sans" panose="020B0503050203000203" pitchFamily="34" charset="0"/>
                <a:hlinkClick r:id="rId5"/>
              </a:rPr>
              <a:t>baySeq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 and </a:t>
            </a:r>
            <a:r>
              <a:rPr lang="en-US" b="0" i="0" u="none" strike="noStrike" dirty="0" err="1">
                <a:solidFill>
                  <a:srgbClr val="3B6FB6"/>
                </a:solidFill>
                <a:effectLst/>
                <a:latin typeface="IBM Plex Sans" panose="020B0503050203000203" pitchFamily="34" charset="0"/>
                <a:hlinkClick r:id="rId6"/>
              </a:rPr>
              <a:t>EBSeq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 which are Bayesian approaches based on a negative binomial model.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It is important to consider the experimental design when choosing an analysis method.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1A1C1A"/>
              </a:solidFill>
              <a:effectLst/>
              <a:latin typeface="IBM Plex Sans" panose="020B050305020300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Sleuth takes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kallisto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 output and determine in each case if the difference between 2 conditions is statistically significant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For this it considers both the fold change, (that is the quantity of changes between the two conditions) and the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pvalue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 allowing to filter only those genes that show differences over or below </a:t>
            </a:r>
            <a:r>
              <a:rPr lang="en-US" b="0" i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a threshold.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1A1C1A"/>
              </a:solidFill>
              <a:effectLst/>
              <a:latin typeface="IBM Plex Sans" panose="020B050305020300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1A1C1A"/>
              </a:solidFill>
              <a:effectLst/>
              <a:latin typeface="IBM Plex Sans" panose="020B050305020300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1A1C1A"/>
              </a:solidFill>
              <a:effectLst/>
              <a:latin typeface="IBM Plex Sans" panose="020B050305020300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While some of the differential expression tools can only perform pair-wise comparison,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others such as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edgeR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limma-voom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DESeq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 and </a:t>
            </a:r>
            <a:r>
              <a:rPr lang="en-US" b="0" i="0" dirty="0" err="1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maSigPro</a:t>
            </a:r>
            <a:r>
              <a:rPr lang="en-US" b="0" i="0" dirty="0">
                <a:solidFill>
                  <a:srgbClr val="1A1C1A"/>
                </a:solidFill>
                <a:effectLst/>
                <a:latin typeface="IBM Plex Sans" panose="020B0503050203000203" pitchFamily="34" charset="0"/>
              </a:rPr>
              <a:t> can perform multiple comparisons.</a:t>
            </a:r>
            <a:endParaRPr dirty="0"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 in the median values between replicates. </a:t>
            </a:r>
          </a:p>
          <a:p>
            <a:r>
              <a:rPr lang="en-US" dirty="0"/>
              <a:t>Variance between replicates can tell if the replicate values are different.  </a:t>
            </a:r>
          </a:p>
          <a:p>
            <a:r>
              <a:rPr lang="en-US" dirty="0"/>
              <a:t>DE software work on counts…</a:t>
            </a:r>
          </a:p>
          <a:p>
            <a:r>
              <a:rPr lang="en-US" dirty="0"/>
              <a:t>Size of the difference in comparison to the variance that tells if significant or not. </a:t>
            </a:r>
          </a:p>
          <a:p>
            <a:r>
              <a:rPr lang="en-US" dirty="0"/>
              <a:t>If diff large but variance also large, it might not be significant.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357E-A84E-1B43-888E-98E4E05EEC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4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In this module we will address the effect of vector transmission on gene expression of the malaria parasite. </a:t>
            </a:r>
          </a:p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Figure 1A shows the malaria life cycle, the red part highlighting the mosquito stage. </a:t>
            </a:r>
          </a:p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Figure 1B shows the difference in virulence, measured by blood parasitemia, between mosquito-transmitted and serially blood passaged parasites. </a:t>
            </a:r>
          </a:p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Is the transcriptome of a mosquito-transmitted parasite different from one which has not passed through a mosquito? </a:t>
            </a:r>
          </a:p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The key reason for asking this question is that parasites which are transmitted by mosquito are less virulent in mice than those which are serially blood passaged in the laboratory. </a:t>
            </a:r>
          </a:p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While mosquito transmitted and serially blood passaged parasites have exactly the same set of genes, perhaps they are using those genes differently. </a:t>
            </a:r>
          </a:p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The data in this exercise, as well as figures 1B and 1C are taken from 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Spence et al. (2013).</a:t>
            </a:r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, published by Springer Nature [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https://www.nature.com/articles/nature12231</a:t>
            </a:r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]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357E-A84E-1B43-888E-98E4E05EEC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9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1A9A-9DA6-8749-86B6-45024B162B8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F11C-CD98-B24A-825B-9216789552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6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cbi.nlm.nih.gov/pubmed/2371937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ioconductor.org/packages/release/bioc/html/DESeq2.html" TargetMode="External"/><Relationship Id="rId13" Type="http://schemas.openxmlformats.org/officeDocument/2006/relationships/hyperlink" Target="https://doi.org/10.1038/nrg3068" TargetMode="External"/><Relationship Id="rId3" Type="http://schemas.openxmlformats.org/officeDocument/2006/relationships/hyperlink" Target="http://www.rna-seqblog.com/" TargetMode="External"/><Relationship Id="rId7" Type="http://schemas.openxmlformats.org/officeDocument/2006/relationships/hyperlink" Target="https://github.com/alyssafrazee/ballgown" TargetMode="External"/><Relationship Id="rId12" Type="http://schemas.openxmlformats.org/officeDocument/2006/relationships/hyperlink" Target="http://pachterlab.github.io/sleuth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doi.org/10.1038/s41576-021-00326-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cb.jhu.edu/software/stringtie/" TargetMode="External"/><Relationship Id="rId11" Type="http://schemas.openxmlformats.org/officeDocument/2006/relationships/hyperlink" Target="https://pachterlab.github.io/kallisto/" TargetMode="External"/><Relationship Id="rId5" Type="http://schemas.openxmlformats.org/officeDocument/2006/relationships/hyperlink" Target="https://daehwankimlab.github.io/hisat2/" TargetMode="External"/><Relationship Id="rId15" Type="http://schemas.openxmlformats.org/officeDocument/2006/relationships/hyperlink" Target="https://doi.org/10.1038/s41576-019-0150-2" TargetMode="External"/><Relationship Id="rId10" Type="http://schemas.openxmlformats.org/officeDocument/2006/relationships/hyperlink" Target="http://bioconductor.org/packages/release/bioc/html/limma.html" TargetMode="External"/><Relationship Id="rId4" Type="http://schemas.openxmlformats.org/officeDocument/2006/relationships/hyperlink" Target="https://www.ncbi.nlm.nih.gov/pubmed/27560171" TargetMode="External"/><Relationship Id="rId9" Type="http://schemas.openxmlformats.org/officeDocument/2006/relationships/hyperlink" Target="https://bioconductor.org/packages/release/bioc/html/edgeR.html" TargetMode="External"/><Relationship Id="rId14" Type="http://schemas.openxmlformats.org/officeDocument/2006/relationships/hyperlink" Target="https://doi.org/10.1038/nprot.2016.0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86174C-AC17-4805-BA06-AA601FB7B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78" y="287137"/>
            <a:ext cx="10259439" cy="432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216" y="3133890"/>
            <a:ext cx="10435244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b="1" dirty="0"/>
              <a:t>Module 6</a:t>
            </a:r>
            <a:br>
              <a:rPr lang="en-US" altLang="en-US" b="1" dirty="0"/>
            </a:br>
            <a:r>
              <a:rPr lang="en-US" altLang="en-US" b="1" dirty="0"/>
              <a:t>Transcriptome analysis using RNA-seq</a:t>
            </a:r>
            <a:endParaRPr lang="en-US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56460" y="5660967"/>
            <a:ext cx="9144000" cy="827116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Pepe Tort &amp; </a:t>
            </a:r>
            <a:r>
              <a:rPr lang="en-US" dirty="0" err="1"/>
              <a:t>Flor</a:t>
            </a:r>
            <a:r>
              <a:rPr lang="en-US" dirty="0"/>
              <a:t> Diaz-</a:t>
            </a:r>
            <a:r>
              <a:rPr lang="en-US" dirty="0" err="1"/>
              <a:t>Viraque</a:t>
            </a:r>
            <a:r>
              <a:rPr lang="en-US" dirty="0"/>
              <a:t> </a:t>
            </a:r>
          </a:p>
          <a:p>
            <a:pPr algn="r"/>
            <a:r>
              <a:rPr lang="en-US" dirty="0" err="1"/>
              <a:t>FMed-Udelar</a:t>
            </a:r>
            <a:r>
              <a:rPr lang="en-US" dirty="0"/>
              <a:t> &amp; </a:t>
            </a:r>
            <a:r>
              <a:rPr lang="en-US" dirty="0" err="1"/>
              <a:t>IPasteur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8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0" descr="Word sort Images, Stock Photos &amp;amp; Vectors | Shutterstock">
            <a:extLst>
              <a:ext uri="{FF2B5EF4-FFF2-40B4-BE49-F238E27FC236}">
                <a16:creationId xmlns:a16="http://schemas.microsoft.com/office/drawing/2014/main" id="{791CBF8E-1CCD-4CD5-B7AF-6CDF6DB9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6" b="7224"/>
          <a:stretch/>
        </p:blipFill>
        <p:spPr bwMode="auto">
          <a:xfrm>
            <a:off x="9834022" y="4185202"/>
            <a:ext cx="1570009" cy="11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1A864B4-5254-4F87-9D3C-85A5E001C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314" y="1978543"/>
            <a:ext cx="6177951" cy="4351338"/>
          </a:xfrm>
        </p:spPr>
        <p:txBody>
          <a:bodyPr>
            <a:normAutofit/>
          </a:bodyPr>
          <a:lstStyle/>
          <a:p>
            <a:r>
              <a:rPr lang="es-UY" sz="2400" dirty="0" err="1"/>
              <a:t>Steps</a:t>
            </a:r>
            <a:r>
              <a:rPr lang="es-UY" sz="2400" dirty="0"/>
              <a:t> </a:t>
            </a:r>
          </a:p>
          <a:p>
            <a:endParaRPr lang="es-UY" sz="2400" dirty="0"/>
          </a:p>
          <a:p>
            <a:pPr lvl="1"/>
            <a:r>
              <a:rPr lang="es-UY" sz="1600" i="1" dirty="0" err="1"/>
              <a:t>index</a:t>
            </a:r>
            <a:r>
              <a:rPr lang="es-UY" sz="1600" i="1" dirty="0"/>
              <a:t> ref.</a:t>
            </a:r>
          </a:p>
          <a:p>
            <a:pPr lvl="1"/>
            <a:endParaRPr lang="es-UY" sz="1600" i="1" dirty="0"/>
          </a:p>
          <a:p>
            <a:pPr lvl="1"/>
            <a:r>
              <a:rPr lang="es-UY" sz="1600" i="1" dirty="0" err="1"/>
              <a:t>Map</a:t>
            </a:r>
            <a:r>
              <a:rPr lang="es-UY" sz="1600" i="1" dirty="0"/>
              <a:t> </a:t>
            </a:r>
            <a:r>
              <a:rPr lang="es-UY" sz="1600" i="1" dirty="0" err="1"/>
              <a:t>reads</a:t>
            </a:r>
            <a:r>
              <a:rPr lang="es-UY" sz="1600" i="1" dirty="0"/>
              <a:t> 2 </a:t>
            </a:r>
            <a:r>
              <a:rPr lang="es-UY" sz="1600" i="1" dirty="0" err="1"/>
              <a:t>ref</a:t>
            </a:r>
            <a:endParaRPr lang="es-UY" sz="1600" i="1" dirty="0"/>
          </a:p>
          <a:p>
            <a:pPr lvl="1"/>
            <a:endParaRPr lang="es-UY" sz="1600" i="1" dirty="0"/>
          </a:p>
          <a:p>
            <a:pPr lvl="1"/>
            <a:r>
              <a:rPr lang="es-UY" sz="1600" i="1" dirty="0" err="1"/>
              <a:t>Convert</a:t>
            </a:r>
            <a:r>
              <a:rPr lang="es-UY" sz="1600" i="1" dirty="0"/>
              <a:t> </a:t>
            </a:r>
            <a:r>
              <a:rPr lang="es-UY" sz="1600" i="1" dirty="0" err="1"/>
              <a:t>mapping</a:t>
            </a:r>
            <a:r>
              <a:rPr lang="es-UY" sz="1600" i="1" dirty="0"/>
              <a:t> data </a:t>
            </a:r>
          </a:p>
          <a:p>
            <a:pPr lvl="1"/>
            <a:endParaRPr lang="es-UY" sz="1600" i="1" dirty="0"/>
          </a:p>
          <a:p>
            <a:pPr lvl="1"/>
            <a:r>
              <a:rPr lang="es-UY" sz="1600" i="1" dirty="0" err="1"/>
              <a:t>Sort</a:t>
            </a:r>
            <a:r>
              <a:rPr lang="es-UY" sz="1600" i="1" dirty="0"/>
              <a:t> &amp; </a:t>
            </a:r>
            <a:r>
              <a:rPr lang="es-UY" sz="1600" i="1" dirty="0" err="1"/>
              <a:t>Index</a:t>
            </a:r>
            <a:r>
              <a:rPr lang="es-UY" sz="1600" i="1" dirty="0"/>
              <a:t> </a:t>
            </a:r>
            <a:r>
              <a:rPr lang="es-UY" sz="1600" i="1" dirty="0" err="1"/>
              <a:t>mapped</a:t>
            </a:r>
            <a:endParaRPr lang="es-UY" sz="1600" i="1" dirty="0"/>
          </a:p>
          <a:p>
            <a:pPr lvl="1"/>
            <a:endParaRPr lang="es-UY" sz="1600" i="1" dirty="0"/>
          </a:p>
          <a:p>
            <a:pPr lvl="1"/>
            <a:r>
              <a:rPr lang="es-UY" sz="1600" i="1" dirty="0" err="1"/>
              <a:t>visualize</a:t>
            </a:r>
            <a:endParaRPr lang="es-UY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8" y="393820"/>
            <a:ext cx="10515600" cy="13255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Mapping RNA-</a:t>
            </a:r>
            <a:r>
              <a:rPr lang="en-US" sz="36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seq</a:t>
            </a:r>
            <a:r>
              <a: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reads to the genome (HISAT2)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485" y="1620940"/>
            <a:ext cx="4251385" cy="4351338"/>
          </a:xfrm>
        </p:spPr>
        <p:txBody>
          <a:bodyPr>
            <a:normAutofit/>
          </a:bodyPr>
          <a:lstStyle/>
          <a:p>
            <a:r>
              <a:rPr lang="en-US" sz="1800" dirty="0"/>
              <a:t>Eukaryotic genes have introns, which are not present in mature mRNA so special (splice aware) mapping algorithms are required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0070C0"/>
                </a:solidFill>
              </a:rPr>
              <a:t>HISAT2</a:t>
            </a:r>
            <a:r>
              <a:rPr lang="en-US" sz="1800" dirty="0"/>
              <a:t> is only one such algorithm, but is accurate, fast and easy to use</a:t>
            </a:r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F89FC31-7D7D-4D3A-982A-B52D48651AFA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AF53C9F-05CA-438A-9E81-D86194D486C8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A94D5163-FC1E-43CD-81A6-D5BD961D8C3E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1F52D9E6-3C5B-4652-892F-96D4480BA7B5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9465DA70-73B3-4E43-905A-D4BABB680D36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25AAC26-34E1-4F9D-B36B-99F1D270E9CF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20484" name="Picture 4" descr="Alignment with STAR | Introduction to RNA-Seq using high-performance  computing - ARCHIVED">
            <a:extLst>
              <a:ext uri="{FF2B5EF4-FFF2-40B4-BE49-F238E27FC236}">
                <a16:creationId xmlns:a16="http://schemas.microsoft.com/office/drawing/2014/main" id="{5EF9489C-B02C-418D-8FA7-76A02A97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59" y="3858905"/>
            <a:ext cx="2819939" cy="23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2F2727-B7F6-46AD-9CA8-FB272396EA9B}"/>
              </a:ext>
            </a:extLst>
          </p:cNvPr>
          <p:cNvSpPr txBox="1"/>
          <p:nvPr/>
        </p:nvSpPr>
        <p:spPr>
          <a:xfrm>
            <a:off x="407598" y="632988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②"/>
            </a:pPr>
            <a:r>
              <a:rPr lang="en-US" sz="1800" dirty="0"/>
              <a:t>Mapping to the genome (</a:t>
            </a:r>
            <a:r>
              <a:rPr lang="en-US" sz="1800" i="1" dirty="0"/>
              <a:t>HISAT2</a:t>
            </a:r>
            <a:r>
              <a:rPr lang="en-US" sz="1800" dirty="0"/>
              <a:t> and </a:t>
            </a:r>
            <a:r>
              <a:rPr lang="en-US" sz="1800" i="1" dirty="0"/>
              <a:t>Artemis</a:t>
            </a:r>
            <a:r>
              <a:rPr lang="en-US" sz="1800" dirty="0"/>
              <a:t>)</a:t>
            </a:r>
          </a:p>
        </p:txBody>
      </p:sp>
      <p:pic>
        <p:nvPicPr>
          <p:cNvPr id="20498" name="Picture 18" descr="bitcoin to fiat currency | crypto to fiat currency | how to convert bitcoin to fiat currency">
            <a:extLst>
              <a:ext uri="{FF2B5EF4-FFF2-40B4-BE49-F238E27FC236}">
                <a16:creationId xmlns:a16="http://schemas.microsoft.com/office/drawing/2014/main" id="{881D1617-E0C2-4949-9B01-A65C0AF20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6" t="45516" r="33914" b="10510"/>
          <a:stretch/>
        </p:blipFill>
        <p:spPr bwMode="auto">
          <a:xfrm>
            <a:off x="9083518" y="3424600"/>
            <a:ext cx="1570010" cy="11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Los mejores tips para armar un rompecabezas - Full Rompecabezas">
            <a:extLst>
              <a:ext uri="{FF2B5EF4-FFF2-40B4-BE49-F238E27FC236}">
                <a16:creationId xmlns:a16="http://schemas.microsoft.com/office/drawing/2014/main" id="{97A4C61D-3B86-4FD7-A59B-3EB3244B8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8" r="10171"/>
          <a:stretch/>
        </p:blipFill>
        <p:spPr bwMode="auto">
          <a:xfrm>
            <a:off x="8264013" y="2563480"/>
            <a:ext cx="1570009" cy="11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10 Steps to creating your book&amp;#39;s index - Just Write Books">
            <a:extLst>
              <a:ext uri="{FF2B5EF4-FFF2-40B4-BE49-F238E27FC236}">
                <a16:creationId xmlns:a16="http://schemas.microsoft.com/office/drawing/2014/main" id="{0CCD5128-5F58-409F-B112-BEAB46D7C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5" t="16534" r="9106" b="24673"/>
          <a:stretch/>
        </p:blipFill>
        <p:spPr bwMode="auto">
          <a:xfrm>
            <a:off x="7556642" y="1719383"/>
            <a:ext cx="1570009" cy="11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36D3994D-9D81-4480-9809-CCB015D68E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38" y="5254128"/>
            <a:ext cx="1679275" cy="10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ea typeface="+mn-ea"/>
                <a:cs typeface="+mn-cs"/>
              </a:rPr>
              <a:t>Visualizing on Artemis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25838"/>
            <a:ext cx="10058400" cy="3152964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B72AF09-FD0B-4474-97AB-7712CC19678B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BA512BF-0A85-4093-8462-157239A7418C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FE811525-4BCE-4122-9B6D-9EA75396672E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1CD9F71D-EAFF-47C7-9280-3933013B8062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D06BCF4-F469-47BC-BDC6-6D3921226B5C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4E22C8C-BAAF-43C1-B2D3-4C9EB6DDA494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C3FB4C-3B95-4F67-8F21-A1E0A6E750C0}"/>
              </a:ext>
            </a:extLst>
          </p:cNvPr>
          <p:cNvSpPr txBox="1"/>
          <p:nvPr/>
        </p:nvSpPr>
        <p:spPr>
          <a:xfrm>
            <a:off x="407598" y="632988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②"/>
            </a:pPr>
            <a:r>
              <a:rPr lang="en-US" sz="1800" dirty="0"/>
              <a:t>Mapping to the genome (</a:t>
            </a:r>
            <a:r>
              <a:rPr lang="en-US" sz="1800" i="1" dirty="0"/>
              <a:t>HISAT2</a:t>
            </a:r>
            <a:r>
              <a:rPr lang="en-US" sz="1800" dirty="0"/>
              <a:t> and </a:t>
            </a:r>
            <a:r>
              <a:rPr lang="en-US" sz="1800" i="1" dirty="0"/>
              <a:t>Artemis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59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A1B6C-4907-4314-809B-7294A3AE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ea typeface="+mn-ea"/>
                <a:cs typeface="+mn-cs"/>
              </a:rPr>
              <a:t>Visualizing on Artemis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11FE081-0224-4050-BCD7-9C433C5045DA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7AFB3B04-EE21-4A95-A4A2-DF65115B3558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50CB219C-94BF-4E6B-956F-6BCC75A333BE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9E7B78C1-703F-4ADD-A2F0-7442C8F633D5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48F3D4F7-48D3-4477-9583-56E5C125C47E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DB7CAC6-042F-4934-9143-6E4299769599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8" y="600074"/>
            <a:ext cx="10058400" cy="610570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D91E0DD-B852-4D24-A0C1-5AC98D32790C}"/>
              </a:ext>
            </a:extLst>
          </p:cNvPr>
          <p:cNvSpPr txBox="1"/>
          <p:nvPr/>
        </p:nvSpPr>
        <p:spPr>
          <a:xfrm>
            <a:off x="407598" y="632988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②"/>
            </a:pPr>
            <a:r>
              <a:rPr lang="en-US" sz="1800" dirty="0"/>
              <a:t>Mapping to the genome (</a:t>
            </a:r>
            <a:r>
              <a:rPr lang="en-US" sz="1800" i="1" dirty="0"/>
              <a:t>HISAT2</a:t>
            </a:r>
            <a:r>
              <a:rPr lang="en-US" sz="1800" dirty="0"/>
              <a:t> and </a:t>
            </a:r>
            <a:r>
              <a:rPr lang="en-US" sz="1800" i="1" dirty="0"/>
              <a:t>Artemis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177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79D662-7421-42D5-8074-76110FA5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ea typeface="+mn-ea"/>
                <a:cs typeface="+mn-cs"/>
              </a:rPr>
              <a:t>Visualizing on Artemis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DAFEEE9-36FF-4B76-A9FF-F468AC84E729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0A61858-ADCB-4309-ACF3-C54D12AB928B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7F29A89-ABAB-4366-B99B-F00621243137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C55B19F4-5845-4480-A8A8-986935C27407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70FA5F1-5D16-4A3B-AF34-587BDE27C1EA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EE9969C-9405-41BB-9A4C-2D78412F8E28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614362"/>
            <a:ext cx="10058400" cy="61191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0486A3E-E4D0-4A8E-A23D-1424FA765A45}"/>
              </a:ext>
            </a:extLst>
          </p:cNvPr>
          <p:cNvSpPr txBox="1"/>
          <p:nvPr/>
        </p:nvSpPr>
        <p:spPr>
          <a:xfrm>
            <a:off x="407598" y="632988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②"/>
            </a:pPr>
            <a:r>
              <a:rPr lang="en-US" sz="1800" dirty="0"/>
              <a:t>Mapping to the genome (</a:t>
            </a:r>
            <a:r>
              <a:rPr lang="en-US" sz="1800" i="1" dirty="0"/>
              <a:t>HISAT2</a:t>
            </a:r>
            <a:r>
              <a:rPr lang="en-US" sz="1800" dirty="0"/>
              <a:t> and </a:t>
            </a:r>
            <a:r>
              <a:rPr lang="en-US" sz="1800" i="1" dirty="0"/>
              <a:t>Artemis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320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ea typeface="+mn-ea"/>
                <a:cs typeface="+mn-cs"/>
              </a:rPr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Samples usually have different total number of reads (solved by CPM)</a:t>
            </a:r>
          </a:p>
          <a:p>
            <a:endParaRPr lang="en-US" sz="2000" dirty="0"/>
          </a:p>
          <a:p>
            <a:r>
              <a:rPr lang="en-US" sz="2000" dirty="0"/>
              <a:t>Since transcripts are of different lengths,  expect more reads from a longer transcript than a shorter one, even if the expression levels are the same </a:t>
            </a:r>
          </a:p>
          <a:p>
            <a:pPr marL="0" indent="0">
              <a:buNone/>
            </a:pPr>
            <a:r>
              <a:rPr lang="en-US" sz="2000" dirty="0"/>
              <a:t>(solved by RPKM/FPKM)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However, RPKM has problems with highly expressed genes, so most methods use more complicated normalization procedures (DESeq2, Sleuth)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23294"/>
              </p:ext>
            </p:extLst>
          </p:nvPr>
        </p:nvGraphicFramePr>
        <p:xfrm>
          <a:off x="3571335" y="3750616"/>
          <a:ext cx="1363963" cy="56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4" imgW="1041400" imgH="431800" progId="Equation.3">
                  <p:embed/>
                </p:oleObj>
              </mc:Choice>
              <mc:Fallback>
                <p:oleObj name="Equation" r:id="rId4" imgW="104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335" y="3750616"/>
                        <a:ext cx="1363963" cy="565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16734" y="438229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libri" charset="0"/>
              </a:rPr>
              <a:t>FPKM = RPKM for paired end reads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C226CF6-3BE4-4407-9275-21B7A345385F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07AF4F3-0983-4BAA-834D-D78BFB6418D1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763C41A7-AE26-49B6-A0AE-83C02D654AC7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E89ADA79-FF24-4435-B5D1-4E0B0B74CE15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5FA8F504-ADF5-4A3C-B50F-A07DFE50962D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E7F113F-424C-45CF-B4CC-D1F8A20B7FBD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11310" name="Picture 46" descr="Rna Seq Normalization Depth, HD Png Download , Transparent Png Image -  PNGitem">
            <a:extLst>
              <a:ext uri="{FF2B5EF4-FFF2-40B4-BE49-F238E27FC236}">
                <a16:creationId xmlns:a16="http://schemas.microsoft.com/office/drawing/2014/main" id="{4B3605B8-7010-4BC4-AEE7-8088B786F4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2" y="2044460"/>
            <a:ext cx="5601319" cy="31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157DC2-925D-4EBB-8A19-6F3ADAD16F46}"/>
              </a:ext>
            </a:extLst>
          </p:cNvPr>
          <p:cNvSpPr txBox="1"/>
          <p:nvPr/>
        </p:nvSpPr>
        <p:spPr>
          <a:xfrm>
            <a:off x="5758133" y="5434567"/>
            <a:ext cx="6094562" cy="75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1800" b="1" i="1" dirty="0"/>
              <a:t>RPKM</a:t>
            </a:r>
            <a:r>
              <a:rPr lang="en-US" sz="1800" i="1" dirty="0"/>
              <a:t> = Reads per Kilobase of transcript per million mapped reads</a:t>
            </a: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67FA28-D910-42EE-8681-D7248563E912}"/>
              </a:ext>
            </a:extLst>
          </p:cNvPr>
          <p:cNvSpPr txBox="1"/>
          <p:nvPr/>
        </p:nvSpPr>
        <p:spPr>
          <a:xfrm>
            <a:off x="692270" y="634984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④"/>
            </a:pPr>
            <a:r>
              <a:rPr lang="en-US" sz="1800" dirty="0"/>
              <a:t>Read count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11884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Mapping to the transcriptome &amp; counting reads (</a:t>
            </a:r>
            <a:r>
              <a:rPr lang="en-US" sz="3600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Kallisto</a:t>
            </a:r>
            <a:r>
              <a:rPr lang="en-US" sz="360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35916"/>
            <a:ext cx="5607205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Kalliso</a:t>
            </a:r>
            <a:r>
              <a:rPr lang="en-US" sz="2000" dirty="0"/>
              <a:t> is a program for quantifying abundances of transcripts from </a:t>
            </a:r>
            <a:r>
              <a:rPr lang="en-US" sz="2000" dirty="0" err="1"/>
              <a:t>RNASeq</a:t>
            </a:r>
            <a:r>
              <a:rPr lang="en-US" sz="2000" dirty="0"/>
              <a:t> data with high accuracy</a:t>
            </a:r>
          </a:p>
          <a:p>
            <a:r>
              <a:rPr lang="en-US" sz="2000" dirty="0"/>
              <a:t>Works with transcriptome (less target sequences) </a:t>
            </a:r>
            <a:r>
              <a:rPr lang="en-US" sz="2000" dirty="0">
                <a:sym typeface="Wingdings" panose="05000000000000000000" pitchFamily="2" charset="2"/>
              </a:rPr>
              <a:t> faster</a:t>
            </a:r>
            <a:endParaRPr lang="en-US" sz="2000" dirty="0"/>
          </a:p>
          <a:p>
            <a:r>
              <a:rPr lang="en-US" sz="2000" dirty="0"/>
              <a:t>Is based on “pseudoalignment” for rapidly determining the compatibility of reads with targets (without the need of alignment)</a:t>
            </a:r>
          </a:p>
          <a:p>
            <a:r>
              <a:rPr lang="en-US" sz="2000" dirty="0"/>
              <a:t>Given a pair read, from which transcript could it have bene originated from?</a:t>
            </a:r>
          </a:p>
          <a:p>
            <a:r>
              <a:rPr lang="en-US" sz="2000" dirty="0"/>
              <a:t>Pseudoalignment algorithm (determine not where each read aligns but rather from which transcript is compatible)</a:t>
            </a:r>
          </a:p>
          <a:p>
            <a:r>
              <a:rPr lang="en-US" sz="2000" dirty="0"/>
              <a:t>Added benefit, it provides transcript-specific read counts (counting comes for free)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022880C-7D1F-4099-9144-9E96AA232F2F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3B7DAA7-EFE1-4A8F-A284-808D545FE6D6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09D7DFFE-BA5E-4E3D-A114-8870EFC494BE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639A2D25-CEDC-4FDA-B48B-FAC673D787A8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7AB76800-A950-4E69-A36C-696361A9EE4E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AB033A-3AD5-4C2F-9810-A1C46B088418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CBC9F4C-5DEA-40CD-A5E2-5FE9F49F58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71" y="1825625"/>
            <a:ext cx="40604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0D26926-43A1-4221-BADA-01E684F7F59F}"/>
              </a:ext>
            </a:extLst>
          </p:cNvPr>
          <p:cNvSpPr txBox="1"/>
          <p:nvPr/>
        </p:nvSpPr>
        <p:spPr>
          <a:xfrm>
            <a:off x="390344" y="6461510"/>
            <a:ext cx="7382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③"/>
            </a:pPr>
            <a:r>
              <a:rPr lang="en-US" sz="1800" dirty="0"/>
              <a:t>Mapping to the transcriptome and counting reads (</a:t>
            </a:r>
            <a:r>
              <a:rPr lang="en-US" sz="1800" i="1" dirty="0" err="1"/>
              <a:t>Kallisto</a:t>
            </a:r>
            <a:r>
              <a:rPr lang="en-US" sz="1800" dirty="0"/>
              <a:t>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DBE4BA-0DDC-4397-B184-A4D0702D70EA}"/>
              </a:ext>
            </a:extLst>
          </p:cNvPr>
          <p:cNvSpPr txBox="1"/>
          <p:nvPr/>
        </p:nvSpPr>
        <p:spPr>
          <a:xfrm>
            <a:off x="7453946" y="6419304"/>
            <a:ext cx="4381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https://pachterlab.github.io/kallisto/</a:t>
            </a:r>
          </a:p>
        </p:txBody>
      </p:sp>
    </p:spTree>
    <p:extLst>
      <p:ext uri="{BB962C8B-B14F-4D97-AF65-F5344CB8AC3E}">
        <p14:creationId xmlns:p14="http://schemas.microsoft.com/office/powerpoint/2010/main" val="59777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11506" y="166717"/>
            <a:ext cx="105156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	Differential expression (Sleuth)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1"/>
          </p:nvPr>
        </p:nvSpPr>
        <p:spPr>
          <a:xfrm>
            <a:off x="457200" y="155389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Measurement of the difference in expression over: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800" dirty="0"/>
              <a:t>time, i.e., life stage – juvenile vs adult</a:t>
            </a:r>
            <a:endParaRPr sz="1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800" dirty="0"/>
              <a:t>space, </a:t>
            </a:r>
            <a:r>
              <a:rPr lang="en-US" sz="1800" dirty="0" err="1"/>
              <a:t>eg.</a:t>
            </a:r>
            <a:r>
              <a:rPr lang="en-US" sz="1800" dirty="0"/>
              <a:t> tissue – gut vs muscle</a:t>
            </a:r>
            <a:endParaRPr sz="1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800" dirty="0"/>
              <a:t>response to environment, i.e. exposure to drug vs not</a:t>
            </a:r>
            <a:endParaRPr sz="1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800" dirty="0"/>
              <a:t>etc.</a:t>
            </a:r>
            <a:endParaRPr sz="1800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</p:txBody>
      </p:sp>
      <p:sp>
        <p:nvSpPr>
          <p:cNvPr id="283" name="Google Shape;283;p33"/>
          <p:cNvSpPr txBox="1"/>
          <p:nvPr/>
        </p:nvSpPr>
        <p:spPr>
          <a:xfrm rot="-5400000">
            <a:off x="3222625" y="5629275"/>
            <a:ext cx="533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cxnSp>
        <p:nvCxnSpPr>
          <p:cNvPr id="285" name="Google Shape;285;p33"/>
          <p:cNvCxnSpPr/>
          <p:nvPr/>
        </p:nvCxnSpPr>
        <p:spPr>
          <a:xfrm>
            <a:off x="2743200" y="3810000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71CACE91-88F2-44CC-94C5-A9D0B8CA2164}"/>
              </a:ext>
            </a:extLst>
          </p:cNvPr>
          <p:cNvGrpSpPr/>
          <p:nvPr/>
        </p:nvGrpSpPr>
        <p:grpSpPr>
          <a:xfrm>
            <a:off x="879238" y="3429258"/>
            <a:ext cx="5165698" cy="3001939"/>
            <a:chOff x="767837" y="3478427"/>
            <a:chExt cx="5398525" cy="3215618"/>
          </a:xfrm>
        </p:grpSpPr>
        <p:pic>
          <p:nvPicPr>
            <p:cNvPr id="284" name="Google Shape;284;p33" descr="Picture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7837" y="3478427"/>
              <a:ext cx="5398525" cy="287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33"/>
            <p:cNvSpPr txBox="1"/>
            <p:nvPr/>
          </p:nvSpPr>
          <p:spPr>
            <a:xfrm>
              <a:off x="2209800" y="6357495"/>
              <a:ext cx="25146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Normalised</a:t>
              </a: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read counts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3"/>
          <p:cNvSpPr txBox="1"/>
          <p:nvPr/>
        </p:nvSpPr>
        <p:spPr>
          <a:xfrm>
            <a:off x="950343" y="4217497"/>
            <a:ext cx="13716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A, condition 1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4890728" y="4258780"/>
            <a:ext cx="1312446" cy="5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A, condition 2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6C10C2C-82CF-45C8-8A9A-41E6A83D7100}"/>
              </a:ext>
            </a:extLst>
          </p:cNvPr>
          <p:cNvGrpSpPr/>
          <p:nvPr/>
        </p:nvGrpSpPr>
        <p:grpSpPr>
          <a:xfrm>
            <a:off x="7278439" y="3044008"/>
            <a:ext cx="3493357" cy="3431194"/>
            <a:chOff x="7440453" y="2888501"/>
            <a:chExt cx="3883434" cy="3801050"/>
          </a:xfrm>
        </p:grpSpPr>
        <p:grpSp>
          <p:nvGrpSpPr>
            <p:cNvPr id="289" name="Google Shape;289;p33"/>
            <p:cNvGrpSpPr/>
            <p:nvPr/>
          </p:nvGrpSpPr>
          <p:grpSpPr>
            <a:xfrm>
              <a:off x="7440453" y="2888501"/>
              <a:ext cx="3883434" cy="3468994"/>
              <a:chOff x="6614359" y="3529011"/>
              <a:chExt cx="3420323" cy="2851150"/>
            </a:xfrm>
          </p:grpSpPr>
          <p:pic>
            <p:nvPicPr>
              <p:cNvPr id="290" name="Google Shape;290;p33" descr="Picture 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957918" y="3529011"/>
                <a:ext cx="3076764" cy="2851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1" name="Google Shape;291;p33"/>
              <p:cNvSpPr txBox="1"/>
              <p:nvPr/>
            </p:nvSpPr>
            <p:spPr>
              <a:xfrm rot="16200000">
                <a:off x="5865122" y="4582231"/>
                <a:ext cx="183702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Log fold change</a:t>
                </a:r>
                <a:endParaRPr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Google Shape;292;p33"/>
            <p:cNvSpPr txBox="1"/>
            <p:nvPr/>
          </p:nvSpPr>
          <p:spPr>
            <a:xfrm>
              <a:off x="8220720" y="6350997"/>
              <a:ext cx="29416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Log average expression level</a:t>
              </a:r>
              <a:endParaRPr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33"/>
          <p:cNvSpPr/>
          <p:nvPr/>
        </p:nvSpPr>
        <p:spPr>
          <a:xfrm>
            <a:off x="6203174" y="4512715"/>
            <a:ext cx="704850" cy="4175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56BE364-B6D2-4B33-BA40-01BE2ED15EAC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6F4762D7-E6FF-4B4B-A3CF-E62FA96C6227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C1BC7BBE-B2FB-45B4-845E-60196639B49E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64C908E5-3343-475D-8817-F475DA0D1D07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749CB705-061C-4FF1-891A-1A93D7A568E5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2CDE7CA-3998-40A7-8C23-0994A666CB47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FAA32FC-6E18-46DA-A1C2-E4CA54C421EA}"/>
              </a:ext>
            </a:extLst>
          </p:cNvPr>
          <p:cNvSpPr txBox="1"/>
          <p:nvPr/>
        </p:nvSpPr>
        <p:spPr>
          <a:xfrm>
            <a:off x="528368" y="646790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⑤"/>
            </a:pPr>
            <a:r>
              <a:rPr lang="en-US" sz="1800" dirty="0"/>
              <a:t>Differential expression (</a:t>
            </a:r>
            <a:r>
              <a:rPr lang="en-US" sz="1800" i="1" dirty="0"/>
              <a:t>Sleuth</a:t>
            </a:r>
            <a:r>
              <a:rPr lang="en-US" sz="1800" dirty="0"/>
              <a:t>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383116B-8D39-46C5-B970-68A14257478D}"/>
              </a:ext>
            </a:extLst>
          </p:cNvPr>
          <p:cNvSpPr txBox="1"/>
          <p:nvPr/>
        </p:nvSpPr>
        <p:spPr>
          <a:xfrm>
            <a:off x="6908024" y="1566680"/>
            <a:ext cx="48135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Sleuth </a:t>
            </a:r>
          </a:p>
          <a:p>
            <a:r>
              <a:rPr lang="en-US" sz="1800" dirty="0"/>
              <a:t>Works on </a:t>
            </a:r>
            <a:r>
              <a:rPr lang="en-US" sz="1800" dirty="0" err="1"/>
              <a:t>kallisto</a:t>
            </a:r>
            <a:r>
              <a:rPr lang="en-US" sz="1800" dirty="0"/>
              <a:t> counts tables</a:t>
            </a:r>
          </a:p>
          <a:p>
            <a:r>
              <a:rPr lang="en-US" sz="1800" dirty="0"/>
              <a:t>Analyze if the abundances estimated by </a:t>
            </a:r>
            <a:r>
              <a:rPr lang="en-US" sz="1800" dirty="0" err="1"/>
              <a:t>kallisto</a:t>
            </a:r>
            <a:r>
              <a:rPr lang="en-US" sz="1800" dirty="0"/>
              <a:t> are statistically significant between the two conditions.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367D1D-428C-4162-A155-694AA74A597C}"/>
              </a:ext>
            </a:extLst>
          </p:cNvPr>
          <p:cNvSpPr txBox="1"/>
          <p:nvPr/>
        </p:nvSpPr>
        <p:spPr>
          <a:xfrm>
            <a:off x="6390624" y="6519446"/>
            <a:ext cx="548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 err="1"/>
              <a:t>Fold</a:t>
            </a:r>
            <a:r>
              <a:rPr lang="es-UY" sz="1600" dirty="0"/>
              <a:t> </a:t>
            </a:r>
            <a:r>
              <a:rPr lang="es-UY" sz="1600" dirty="0" err="1"/>
              <a:t>change</a:t>
            </a:r>
            <a:r>
              <a:rPr lang="es-UY" sz="1600" dirty="0"/>
              <a:t>: </a:t>
            </a:r>
            <a:r>
              <a:rPr lang="es-UY" sz="1600" dirty="0" err="1"/>
              <a:t>how</a:t>
            </a:r>
            <a:r>
              <a:rPr lang="es-UY" sz="1600" dirty="0"/>
              <a:t> </a:t>
            </a:r>
            <a:r>
              <a:rPr lang="es-UY" sz="1600" dirty="0" err="1"/>
              <a:t>much</a:t>
            </a:r>
            <a:r>
              <a:rPr lang="es-UY" sz="1600" dirty="0"/>
              <a:t> a </a:t>
            </a:r>
            <a:r>
              <a:rPr lang="es-UY" sz="1600" dirty="0" err="1"/>
              <a:t>quantity</a:t>
            </a:r>
            <a:r>
              <a:rPr lang="es-UY" sz="1600" dirty="0"/>
              <a:t> </a:t>
            </a:r>
            <a:r>
              <a:rPr lang="es-UY" sz="1600" dirty="0" err="1"/>
              <a:t>ranges</a:t>
            </a:r>
            <a:r>
              <a:rPr lang="es-UY" sz="1600" dirty="0"/>
              <a:t> </a:t>
            </a:r>
            <a:r>
              <a:rPr lang="es-UY" sz="1600" dirty="0" err="1"/>
              <a:t>between</a:t>
            </a:r>
            <a:r>
              <a:rPr lang="es-UY" sz="1600" dirty="0"/>
              <a:t> 2 </a:t>
            </a:r>
            <a:r>
              <a:rPr lang="es-UY" sz="1600" dirty="0" err="1"/>
              <a:t>conditions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3C47F-2F23-496B-9645-0FCA961F8A2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Fold Change &amp; adjusted p value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B298F4-85D9-47FD-9C77-9BB993B3A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FOLD CHANGE (b value)</a:t>
            </a:r>
          </a:p>
          <a:p>
            <a:endParaRPr lang="en-US" dirty="0"/>
          </a:p>
          <a:p>
            <a:r>
              <a:rPr lang="en-US" sz="2400" dirty="0"/>
              <a:t>Describes the ratio between 2 values</a:t>
            </a:r>
          </a:p>
          <a:p>
            <a:r>
              <a:rPr lang="en-US" sz="2400" dirty="0"/>
              <a:t>Log2 FC (log2(cond1/cond2)</a:t>
            </a:r>
          </a:p>
          <a:p>
            <a:r>
              <a:rPr lang="en-US" sz="2400" dirty="0"/>
              <a:t>FC=2 (Log2FC=1) A is twice B</a:t>
            </a:r>
          </a:p>
          <a:p>
            <a:r>
              <a:rPr lang="en-US" sz="2400" dirty="0"/>
              <a:t>FC=0.5 (Log2FC=-1) A is half B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E402D07-F615-459C-B626-455E655D13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Adjusted P value (q value)</a:t>
            </a:r>
          </a:p>
          <a:p>
            <a:endParaRPr lang="en-US" dirty="0"/>
          </a:p>
          <a:p>
            <a:r>
              <a:rPr lang="en-US" sz="2400" dirty="0"/>
              <a:t>p </a:t>
            </a:r>
            <a:r>
              <a:rPr lang="es-UY" sz="2400" dirty="0"/>
              <a:t>&lt; 0.05 5% chance </a:t>
            </a:r>
            <a:r>
              <a:rPr lang="es-UY" sz="2400" dirty="0" err="1"/>
              <a:t>of</a:t>
            </a:r>
            <a:r>
              <a:rPr lang="es-UY" sz="2400" dirty="0"/>
              <a:t> </a:t>
            </a:r>
            <a:r>
              <a:rPr lang="es-UY" sz="2400" dirty="0" err="1"/>
              <a:t>not</a:t>
            </a:r>
            <a:r>
              <a:rPr lang="es-UY" sz="2400" dirty="0"/>
              <a:t> </a:t>
            </a:r>
            <a:r>
              <a:rPr lang="es-UY" sz="2400" dirty="0" err="1"/>
              <a:t>being</a:t>
            </a:r>
            <a:r>
              <a:rPr lang="es-UY" sz="2400" dirty="0"/>
              <a:t> DE</a:t>
            </a:r>
          </a:p>
          <a:p>
            <a:r>
              <a:rPr lang="es-UY" sz="2400" dirty="0" err="1"/>
              <a:t>An</a:t>
            </a:r>
            <a:r>
              <a:rPr lang="es-UY" sz="2400" dirty="0"/>
              <a:t> </a:t>
            </a:r>
            <a:r>
              <a:rPr lang="es-UY" sz="2400" dirty="0" err="1"/>
              <a:t>RNASeq</a:t>
            </a:r>
            <a:r>
              <a:rPr lang="es-UY" sz="2400" dirty="0"/>
              <a:t> </a:t>
            </a:r>
            <a:r>
              <a:rPr lang="es-UY" sz="2400" dirty="0" err="1"/>
              <a:t>is</a:t>
            </a:r>
            <a:r>
              <a:rPr lang="es-UY" sz="2400" dirty="0"/>
              <a:t> </a:t>
            </a:r>
            <a:r>
              <a:rPr lang="es-UY" sz="2400" dirty="0" err="1"/>
              <a:t>an</a:t>
            </a:r>
            <a:r>
              <a:rPr lang="es-UY" sz="2400" dirty="0"/>
              <a:t> </a:t>
            </a:r>
            <a:r>
              <a:rPr lang="es-UY" sz="2400" dirty="0" err="1"/>
              <a:t>paralel</a:t>
            </a:r>
            <a:r>
              <a:rPr lang="es-UY" sz="2400" dirty="0"/>
              <a:t> </a:t>
            </a:r>
            <a:r>
              <a:rPr lang="es-UY" sz="2400" dirty="0" err="1"/>
              <a:t>evaluation</a:t>
            </a:r>
            <a:r>
              <a:rPr lang="es-UY" sz="2400" dirty="0"/>
              <a:t> </a:t>
            </a:r>
            <a:r>
              <a:rPr lang="es-UY" sz="2400" dirty="0" err="1"/>
              <a:t>of</a:t>
            </a:r>
            <a:r>
              <a:rPr lang="es-UY" sz="2400" dirty="0"/>
              <a:t> </a:t>
            </a:r>
            <a:r>
              <a:rPr lang="es-UY" sz="2400" dirty="0" err="1"/>
              <a:t>multiple</a:t>
            </a:r>
            <a:r>
              <a:rPr lang="es-UY" sz="2400" dirty="0"/>
              <a:t> </a:t>
            </a:r>
            <a:r>
              <a:rPr lang="es-UY" sz="2400" dirty="0" err="1"/>
              <a:t>hypothesis</a:t>
            </a:r>
            <a:r>
              <a:rPr lang="es-UY" sz="2400" dirty="0"/>
              <a:t> (</a:t>
            </a:r>
            <a:r>
              <a:rPr lang="es-UY" sz="2400" dirty="0" err="1"/>
              <a:t>thousands</a:t>
            </a:r>
            <a:r>
              <a:rPr lang="es-UY" sz="2400" dirty="0"/>
              <a:t> </a:t>
            </a:r>
            <a:r>
              <a:rPr lang="es-UY" sz="2400" dirty="0" err="1"/>
              <a:t>of</a:t>
            </a:r>
            <a:r>
              <a:rPr lang="es-UY" sz="2400" dirty="0"/>
              <a:t> variables </a:t>
            </a:r>
            <a:r>
              <a:rPr lang="es-UY" sz="2400" dirty="0" err="1"/>
              <a:t>analyzed</a:t>
            </a:r>
            <a:r>
              <a:rPr lang="es-UY" sz="2400" dirty="0"/>
              <a:t> </a:t>
            </a:r>
            <a:r>
              <a:rPr lang="es-UY" sz="2400" dirty="0" err="1"/>
              <a:t>together</a:t>
            </a:r>
            <a:r>
              <a:rPr lang="es-UY" sz="2400" dirty="0"/>
              <a:t>). </a:t>
            </a:r>
          </a:p>
          <a:p>
            <a:r>
              <a:rPr lang="es-UY" sz="2400" dirty="0" err="1"/>
              <a:t>Correct</a:t>
            </a:r>
            <a:r>
              <a:rPr lang="es-UY" sz="2400" dirty="0"/>
              <a:t> </a:t>
            </a:r>
            <a:r>
              <a:rPr lang="es-UY" sz="2400" dirty="0" err="1"/>
              <a:t>for</a:t>
            </a:r>
            <a:r>
              <a:rPr lang="es-UY" sz="2400" dirty="0"/>
              <a:t> </a:t>
            </a:r>
            <a:r>
              <a:rPr lang="es-UY" sz="2400" dirty="0" err="1"/>
              <a:t>multiple</a:t>
            </a:r>
            <a:r>
              <a:rPr lang="es-UY" sz="2400" dirty="0"/>
              <a:t> </a:t>
            </a:r>
            <a:r>
              <a:rPr lang="es-UY" sz="2400" dirty="0" err="1"/>
              <a:t>testing</a:t>
            </a:r>
            <a:r>
              <a:rPr lang="es-UY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74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QC with Sleuth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5675"/>
            <a:ext cx="4556861" cy="334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54" y="2772347"/>
            <a:ext cx="3611073" cy="34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1684F88-FAFB-49EE-8D91-EA95CBCC6156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1B53C42-5B28-4794-AB37-58B94D942B45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A214F977-A992-467D-803A-1AD32AB82244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FFCF2EC-2A0C-429A-8332-34760AB74733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9486F4E8-B9C2-4A54-962A-6887A86D775F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A78F54A-F14E-4D0E-B664-DF7BDAAA4EF6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2157E3-C481-4858-A77E-A5F2D69FE415}"/>
              </a:ext>
            </a:extLst>
          </p:cNvPr>
          <p:cNvSpPr txBox="1"/>
          <p:nvPr/>
        </p:nvSpPr>
        <p:spPr>
          <a:xfrm>
            <a:off x="522138" y="634713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⑤"/>
            </a:pPr>
            <a:r>
              <a:rPr lang="en-US" sz="1800" dirty="0"/>
              <a:t>Differential expression (</a:t>
            </a:r>
            <a:r>
              <a:rPr lang="en-US" sz="1800" i="1" dirty="0"/>
              <a:t>Sleuth</a:t>
            </a:r>
            <a:r>
              <a:rPr lang="en-US" sz="1800" dirty="0"/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6BF99E-28C4-4650-B893-1F9580850654}"/>
              </a:ext>
            </a:extLst>
          </p:cNvPr>
          <p:cNvSpPr txBox="1"/>
          <p:nvPr/>
        </p:nvSpPr>
        <p:spPr>
          <a:xfrm>
            <a:off x="4209930" y="370634"/>
            <a:ext cx="48135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Sleuth </a:t>
            </a:r>
          </a:p>
          <a:p>
            <a:r>
              <a:rPr lang="en-US" sz="1800" dirty="0"/>
              <a:t>Works on </a:t>
            </a:r>
            <a:r>
              <a:rPr lang="en-US" sz="1800" dirty="0" err="1"/>
              <a:t>kallisto</a:t>
            </a:r>
            <a:r>
              <a:rPr lang="en-US" sz="1800" dirty="0"/>
              <a:t> counts tables</a:t>
            </a:r>
          </a:p>
          <a:p>
            <a:r>
              <a:rPr lang="en-US" sz="1800" dirty="0"/>
              <a:t>Analyze if the abundances estimated by </a:t>
            </a:r>
            <a:r>
              <a:rPr lang="en-US" sz="1800" dirty="0" err="1"/>
              <a:t>kallisto</a:t>
            </a:r>
            <a:r>
              <a:rPr lang="en-US" sz="1800" dirty="0"/>
              <a:t> are statistically significant between the two conditions.</a:t>
            </a:r>
          </a:p>
          <a:p>
            <a:r>
              <a:rPr lang="en-US" dirty="0"/>
              <a:t>Allows to evaluate the quality of the datasets in order to compare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849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What to do with a gene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96" y="1377849"/>
            <a:ext cx="6866624" cy="4879364"/>
          </a:xfrm>
        </p:spPr>
        <p:txBody>
          <a:bodyPr>
            <a:noAutofit/>
          </a:bodyPr>
          <a:lstStyle/>
          <a:p>
            <a:r>
              <a:rPr lang="en-US" sz="1800" dirty="0"/>
              <a:t>Are the differences found biologically relevant of noisy data?</a:t>
            </a:r>
          </a:p>
          <a:p>
            <a:r>
              <a:rPr lang="en-US" sz="1800" dirty="0"/>
              <a:t>Have a hypothesis already? Test it</a:t>
            </a:r>
          </a:p>
          <a:p>
            <a:r>
              <a:rPr lang="en-US" sz="1800" dirty="0"/>
              <a:t>What are all those genes and what they do?</a:t>
            </a:r>
          </a:p>
          <a:p>
            <a:r>
              <a:rPr lang="en-US" sz="1800" dirty="0"/>
              <a:t>CLUSTERING</a:t>
            </a:r>
          </a:p>
          <a:p>
            <a:pPr marL="0" indent="0">
              <a:buNone/>
            </a:pPr>
            <a:r>
              <a:rPr lang="en-US" sz="1800" dirty="0"/>
              <a:t>	Clustering genes by expression (genes commonly regulated or 	biological  signatures of a condition)</a:t>
            </a:r>
          </a:p>
          <a:p>
            <a:r>
              <a:rPr lang="en-US" sz="1800" dirty="0"/>
              <a:t>FUNCTIONAL ANOTATION ENRICHMENT</a:t>
            </a:r>
          </a:p>
          <a:p>
            <a:pPr marL="0" indent="0">
              <a:buNone/>
            </a:pPr>
            <a:r>
              <a:rPr lang="en-US" sz="1800" dirty="0"/>
              <a:t>	Analyze by GO term/pathway analysis (GSEA, </a:t>
            </a:r>
            <a:r>
              <a:rPr lang="en-US" sz="1800" dirty="0" err="1"/>
              <a:t>TopGO</a:t>
            </a:r>
            <a:r>
              <a:rPr lang="en-US" sz="1800" dirty="0"/>
              <a:t>, 	</a:t>
            </a:r>
            <a:r>
              <a:rPr lang="en-US" sz="1800" dirty="0" err="1"/>
              <a:t>InnateDB</a:t>
            </a:r>
            <a:r>
              <a:rPr lang="en-US" sz="1800" dirty="0"/>
              <a:t>, Ingenuity Pathway Analysis etc.)</a:t>
            </a:r>
          </a:p>
          <a:p>
            <a:pPr marL="0" indent="0">
              <a:buNone/>
            </a:pPr>
            <a:r>
              <a:rPr lang="en-US" sz="1800" dirty="0"/>
              <a:t>	If available, overlay datasets on essentiality, populations, 	mutations, </a:t>
            </a:r>
            <a:r>
              <a:rPr lang="en-US" sz="1800" dirty="0" err="1"/>
              <a:t>Pfam</a:t>
            </a:r>
            <a:r>
              <a:rPr lang="en-US" sz="1800" dirty="0"/>
              <a:t> domains, chromosomal location, expression, 	proteome</a:t>
            </a:r>
            <a:r>
              <a:rPr lang="is-IS" sz="1800" dirty="0"/>
              <a:t>…</a:t>
            </a:r>
            <a:endParaRPr lang="en-US" sz="1800" dirty="0"/>
          </a:p>
          <a:p>
            <a:r>
              <a:rPr lang="en-US" sz="1800" dirty="0"/>
              <a:t>(Work through list, Google, read papers… )   ….</a:t>
            </a:r>
          </a:p>
          <a:p>
            <a:pPr marL="0" indent="0">
              <a:buNone/>
            </a:pPr>
            <a:r>
              <a:rPr lang="en-US" sz="1800" dirty="0"/>
              <a:t>	then make a hypothesis about what genes are interesting and 	why. Can you test/explore this further bioinformatically?</a:t>
            </a:r>
          </a:p>
          <a:p>
            <a:r>
              <a:rPr lang="en-US" sz="1800" dirty="0"/>
              <a:t> Design the next wet lab experiment.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0689490-E3FE-430C-912C-D8FD61E94BF0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626DCB2-C8DA-46BA-AB1B-DF6BAA90E2F6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EF58142A-5329-4E9B-82F0-1704E7604E74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7DEF0835-5268-46DE-A9E4-90241FC18FCC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FD44E86E-40D8-4D9C-9648-7242F2343C31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287A866-8747-4905-8F5E-E07ABA695A7A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409B0538-B9E2-4BE0-BFC5-22D9BE5BD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5274" y="2286000"/>
            <a:ext cx="5136814" cy="3067877"/>
          </a:xfrm>
          <a:prstGeom prst="rect">
            <a:avLst/>
          </a:prstGeom>
        </p:spPr>
      </p:pic>
      <p:pic>
        <p:nvPicPr>
          <p:cNvPr id="18" name="Marcador de contenido 13">
            <a:extLst>
              <a:ext uri="{FF2B5EF4-FFF2-40B4-BE49-F238E27FC236}">
                <a16:creationId xmlns:a16="http://schemas.microsoft.com/office/drawing/2014/main" id="{EE9AE21E-D87D-4F81-8C46-1A0978A0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"/>
          <a:stretch/>
        </p:blipFill>
        <p:spPr>
          <a:xfrm>
            <a:off x="6855087" y="1690688"/>
            <a:ext cx="486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60" y="365125"/>
            <a:ext cx="10515600" cy="13255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outline</a:t>
            </a:r>
            <a:endParaRPr lang="en-US" b="1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751" y="2078487"/>
            <a:ext cx="10515600" cy="4351338"/>
          </a:xfrm>
        </p:spPr>
        <p:txBody>
          <a:bodyPr>
            <a:norm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2400" dirty="0"/>
              <a:t>RNA-seq background</a:t>
            </a:r>
          </a:p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②"/>
            </a:pPr>
            <a:r>
              <a:rPr lang="en-US" sz="2400" dirty="0"/>
              <a:t>Mapping to the genome (</a:t>
            </a:r>
            <a:r>
              <a:rPr lang="en-US" sz="2400" i="1" dirty="0"/>
              <a:t>HISAT2</a:t>
            </a:r>
            <a:r>
              <a:rPr lang="en-US" sz="2400" dirty="0"/>
              <a:t> and </a:t>
            </a:r>
            <a:r>
              <a:rPr lang="en-US" sz="2400" i="1" dirty="0"/>
              <a:t>Artemis</a:t>
            </a:r>
            <a:r>
              <a:rPr lang="en-US" sz="2400" dirty="0"/>
              <a:t>)</a:t>
            </a:r>
          </a:p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③"/>
            </a:pPr>
            <a:r>
              <a:rPr lang="en-US" sz="2400" dirty="0"/>
              <a:t>Mapping to the transcriptome and counting reads (</a:t>
            </a:r>
            <a:r>
              <a:rPr lang="en-US" sz="2400" i="1" dirty="0" err="1"/>
              <a:t>Kallisto</a:t>
            </a:r>
            <a:r>
              <a:rPr lang="en-US" sz="2400" dirty="0"/>
              <a:t>)</a:t>
            </a:r>
          </a:p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④"/>
            </a:pPr>
            <a:r>
              <a:rPr lang="en-US" sz="2400" dirty="0"/>
              <a:t>Read count normalization</a:t>
            </a:r>
          </a:p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⑤"/>
            </a:pPr>
            <a:r>
              <a:rPr lang="en-US" sz="2400" dirty="0"/>
              <a:t>Differential expression (</a:t>
            </a:r>
            <a:r>
              <a:rPr lang="en-US" sz="2400" i="1" dirty="0"/>
              <a:t>Sleuth</a:t>
            </a:r>
            <a:r>
              <a:rPr lang="en-US" sz="2400" dirty="0"/>
              <a:t>)</a:t>
            </a:r>
          </a:p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⑥"/>
            </a:pPr>
            <a:r>
              <a:rPr lang="en-US" sz="2400" dirty="0"/>
              <a:t>What to do with a gene list</a:t>
            </a:r>
          </a:p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⑦"/>
            </a:pPr>
            <a:r>
              <a:rPr lang="en-US" sz="2400" dirty="0"/>
              <a:t>Today´s exercise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41574A2-BBAA-44AB-94C7-3FF384AF49C7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1AFDB879-DECE-4B56-8D6A-551F94F2D3AE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2EC6BEF7-3F52-4DB9-B1AE-639CA1C01105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E9DA0B83-3DF8-4915-AAA0-BF626D1D0E03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543DBF9A-CA8B-449A-9E7B-C2F6153DA4E3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CE87945-6AA8-4124-966F-E44610F4B235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53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17125" y="28033"/>
            <a:ext cx="3932237" cy="16002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n-US" sz="360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Today´s exercises</a:t>
            </a:r>
            <a:endParaRPr lang="en-US" altLang="en-US" sz="360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D495AD-3D04-4D4F-8940-CE8E17EC3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723" y="947854"/>
            <a:ext cx="4284302" cy="5285678"/>
          </a:xfrm>
        </p:spPr>
        <p:txBody>
          <a:bodyPr>
            <a:normAutofit lnSpcReduction="10000"/>
          </a:bodyPr>
          <a:lstStyle/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endParaRPr lang="en-US" sz="1800" dirty="0"/>
          </a:p>
          <a:p>
            <a:pPr marL="1588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800" dirty="0"/>
              <a:t>Evaluate effects of vector transmission on malaria parasites </a:t>
            </a:r>
          </a:p>
          <a:p>
            <a:pPr marL="1588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800" i="1" dirty="0"/>
              <a:t>Parasites transmitted by mosquitoes are less virulent than those obtained from serially blood passages </a:t>
            </a:r>
          </a:p>
          <a:p>
            <a:pPr marL="1588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1800" i="1" dirty="0"/>
          </a:p>
          <a:p>
            <a:pPr marL="1588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800" i="1" dirty="0"/>
              <a:t>ARE THEY DIFFERENT FROM THE TRANSCRIPTIONAL POINT OF VIEW?</a:t>
            </a:r>
          </a:p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endParaRPr lang="en-US" sz="1800" i="1" dirty="0"/>
          </a:p>
          <a:p>
            <a:pPr marL="344488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dirty="0"/>
              <a:t>Map expression data of  the murine Plasmodium species </a:t>
            </a:r>
            <a:r>
              <a:rPr lang="en-US" sz="1800" i="1" dirty="0"/>
              <a:t>P. </a:t>
            </a:r>
            <a:r>
              <a:rPr lang="en-US" sz="1800" i="1" dirty="0" err="1"/>
              <a:t>chabaudi</a:t>
            </a:r>
            <a:endParaRPr lang="en-US" sz="1800" i="1" dirty="0"/>
          </a:p>
          <a:p>
            <a:pPr marL="344488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dirty="0"/>
              <a:t>View and compare multiple BAM files in Artemis</a:t>
            </a:r>
          </a:p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Identify differentially expressed genes</a:t>
            </a:r>
          </a:p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Calibri"/>
              <a:sym typeface="Calibri"/>
            </a:endParaRPr>
          </a:p>
          <a:p>
            <a:pPr marL="344488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  <a:sym typeface="Calibri"/>
              </a:rPr>
              <a:t>Use Sleuth to check data quality and interpret results</a:t>
            </a:r>
            <a:endParaRPr lang="en-US" sz="1800" dirty="0"/>
          </a:p>
          <a:p>
            <a:endParaRPr lang="es-UY" sz="1800" dirty="0"/>
          </a:p>
        </p:txBody>
      </p:sp>
      <p:pic>
        <p:nvPicPr>
          <p:cNvPr id="6" name="Picture 1" descr="Module_8_figure-01.png">
            <a:extLst>
              <a:ext uri="{FF2B5EF4-FFF2-40B4-BE49-F238E27FC236}">
                <a16:creationId xmlns:a16="http://schemas.microsoft.com/office/drawing/2014/main" id="{0AF34C94-ACE0-464D-94F8-278B7F99F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-29954"/>
            <a:ext cx="5729202" cy="6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708CA2F-6DC4-4091-ACC7-003DC0E0ED8D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0CD808D-5AF2-43D6-A27E-F3606748DA63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D1CB174B-353B-4397-AC17-2B71FAED828C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6B0DEBE8-953B-4779-BE4E-2101350D1FEA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B36EFAB3-3797-4CB2-9B6B-87F03D28AB3D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763707D-B56D-4637-A588-98376B43ED62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C8B241-CA90-4538-A86A-E37E31173FD4}"/>
              </a:ext>
            </a:extLst>
          </p:cNvPr>
          <p:cNvSpPr txBox="1"/>
          <p:nvPr/>
        </p:nvSpPr>
        <p:spPr>
          <a:xfrm>
            <a:off x="995247" y="615143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-apple-system"/>
                <a:hlinkClick r:id="rId4"/>
              </a:rPr>
              <a:t>Spence et al. (2013).</a:t>
            </a:r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0" y="327804"/>
            <a:ext cx="105156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ea typeface="+mn-ea"/>
                <a:cs typeface="+mn-cs"/>
              </a:rPr>
              <a:t>	Tools for differential expression</a:t>
            </a:r>
            <a:endParaRPr sz="3600" dirty="0">
              <a:solidFill>
                <a:schemeClr val="accent6"/>
              </a:solidFill>
              <a:ea typeface="+mn-ea"/>
              <a:cs typeface="+mn-cs"/>
            </a:endParaRPr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549524" y="1368485"/>
            <a:ext cx="11424600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endParaRPr lang="en-US" sz="1600"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1600" dirty="0"/>
              <a:t>SITES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210"/>
              <a:buNone/>
            </a:pPr>
            <a:r>
              <a:rPr lang="en-US" sz="1600" dirty="0"/>
              <a:t>RNASEQ BLOG (</a:t>
            </a:r>
            <a:r>
              <a:rPr lang="en-US" sz="1600" dirty="0">
                <a:hlinkClick r:id="rId3"/>
              </a:rPr>
              <a:t>www.rna-seqblog.com</a:t>
            </a:r>
            <a:r>
              <a:rPr lang="en-US" sz="1600" dirty="0"/>
              <a:t>)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endParaRPr lang="en-US" sz="1600"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endParaRPr lang="en-US" sz="1600"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1600" dirty="0"/>
              <a:t>TOOLS </a:t>
            </a:r>
          </a:p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en-US" sz="1600" dirty="0"/>
              <a:t>Tuxedo suite (University of Maryland Center for Bioinformatics and Computational Biology)</a:t>
            </a:r>
            <a:endParaRPr sz="18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en-US" sz="1600" dirty="0"/>
              <a:t>Original pipeline: Bowtie (mapping), Tophat2, </a:t>
            </a:r>
            <a:r>
              <a:rPr lang="en-US" sz="1600" b="1" dirty="0"/>
              <a:t>Cufflinks</a:t>
            </a:r>
            <a:r>
              <a:rPr lang="en-US" sz="1600" dirty="0"/>
              <a:t>, </a:t>
            </a:r>
            <a:r>
              <a:rPr lang="en-US" sz="1600" dirty="0" err="1"/>
              <a:t>CummeRbund</a:t>
            </a:r>
            <a:endParaRPr lang="en-US" sz="16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en-US" sz="1600" dirty="0"/>
              <a:t>New pipeline (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2016</a:t>
            </a:r>
            <a:r>
              <a:rPr lang="en-US" sz="1600" dirty="0"/>
              <a:t>): </a:t>
            </a:r>
            <a:r>
              <a:rPr lang="en-US" sz="1600" u="sng" dirty="0">
                <a:solidFill>
                  <a:schemeClr val="hlink"/>
                </a:solidFill>
                <a:hlinkClick r:id="rId5"/>
              </a:rPr>
              <a:t>HiSat2 </a:t>
            </a:r>
            <a:r>
              <a:rPr lang="en-US" sz="1600" dirty="0"/>
              <a:t>(mapping), </a:t>
            </a:r>
            <a:r>
              <a:rPr lang="en-US" sz="1600" u="sng" dirty="0" err="1">
                <a:solidFill>
                  <a:schemeClr val="hlink"/>
                </a:solidFill>
                <a:hlinkClick r:id="rId6"/>
              </a:rPr>
              <a:t>Stringtie</a:t>
            </a:r>
            <a:r>
              <a:rPr lang="en-US" sz="16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en-US" sz="1600" dirty="0"/>
              <a:t>(quant. transcripts), </a:t>
            </a:r>
            <a:r>
              <a:rPr lang="en-US" sz="1600" u="sng" dirty="0">
                <a:solidFill>
                  <a:schemeClr val="hlink"/>
                </a:solidFill>
                <a:hlinkClick r:id="rId7"/>
              </a:rPr>
              <a:t>Ballgown </a:t>
            </a:r>
            <a:r>
              <a:rPr lang="en-US" sz="1600" dirty="0"/>
              <a:t>(DE R package)</a:t>
            </a:r>
            <a:endParaRPr sz="16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en-US" sz="1600" dirty="0"/>
              <a:t>R packages: </a:t>
            </a:r>
            <a:r>
              <a:rPr lang="en-US" sz="1600" u="sng" dirty="0">
                <a:solidFill>
                  <a:schemeClr val="hlink"/>
                </a:solidFill>
                <a:hlinkClick r:id="rId8"/>
              </a:rPr>
              <a:t>DEseq2</a:t>
            </a:r>
            <a:r>
              <a:rPr lang="en-US" sz="1600" dirty="0"/>
              <a:t> , </a:t>
            </a:r>
            <a:r>
              <a:rPr lang="en-US" sz="1600" u="sng" dirty="0" err="1">
                <a:solidFill>
                  <a:schemeClr val="hlink"/>
                </a:solidFill>
                <a:hlinkClick r:id="rId9"/>
              </a:rPr>
              <a:t>EdgeR</a:t>
            </a:r>
            <a:r>
              <a:rPr lang="en-US" sz="1600" dirty="0"/>
              <a:t>, </a:t>
            </a:r>
            <a:r>
              <a:rPr lang="en-US" sz="1600" u="sng" dirty="0" err="1">
                <a:solidFill>
                  <a:schemeClr val="hlink"/>
                </a:solidFill>
                <a:hlinkClick r:id="rId10"/>
              </a:rPr>
              <a:t>limma</a:t>
            </a:r>
            <a:r>
              <a:rPr lang="en-US" sz="1600" u="sng" dirty="0">
                <a:solidFill>
                  <a:schemeClr val="hlink"/>
                </a:solidFill>
                <a:hlinkClick r:id="rId10"/>
              </a:rPr>
              <a:t> </a:t>
            </a:r>
            <a:r>
              <a:rPr lang="en-US" sz="1600" dirty="0"/>
              <a:t>– can </a:t>
            </a:r>
            <a:r>
              <a:rPr lang="en-US" sz="1600" dirty="0" err="1"/>
              <a:t>analyse</a:t>
            </a:r>
            <a:r>
              <a:rPr lang="en-US" sz="1600" dirty="0"/>
              <a:t> output of Cufflinks/</a:t>
            </a:r>
            <a:r>
              <a:rPr lang="en-US" sz="1600" dirty="0" err="1"/>
              <a:t>Stringtie</a:t>
            </a:r>
            <a:endParaRPr sz="16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en-US" sz="1600" dirty="0" err="1"/>
              <a:t>Webpackage</a:t>
            </a:r>
            <a:r>
              <a:rPr lang="en-US" sz="1600" dirty="0"/>
              <a:t>: </a:t>
            </a:r>
            <a:r>
              <a:rPr lang="en-US" sz="1600" u="sng" dirty="0">
                <a:solidFill>
                  <a:schemeClr val="hlink"/>
                </a:solidFill>
              </a:rPr>
              <a:t>degust </a:t>
            </a:r>
            <a:r>
              <a:rPr lang="en-US" sz="1600" dirty="0"/>
              <a:t>- RNA-seq exploration, analysis and </a:t>
            </a:r>
            <a:r>
              <a:rPr lang="en-US" sz="1600" dirty="0" err="1"/>
              <a:t>visualisation</a:t>
            </a:r>
            <a:endParaRPr sz="16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en-US" sz="1600" dirty="0" err="1"/>
              <a:t>Pseudoaligners</a:t>
            </a:r>
            <a:r>
              <a:rPr lang="en-US" sz="1600" dirty="0"/>
              <a:t>: </a:t>
            </a:r>
            <a:r>
              <a:rPr lang="en-US" sz="1600" u="sng" dirty="0" err="1">
                <a:solidFill>
                  <a:schemeClr val="hlink"/>
                </a:solidFill>
                <a:hlinkClick r:id="rId11"/>
              </a:rPr>
              <a:t>Kallisto</a:t>
            </a:r>
            <a:r>
              <a:rPr lang="en-US" sz="1600" dirty="0"/>
              <a:t>/</a:t>
            </a:r>
            <a:r>
              <a:rPr lang="en-US" sz="1600" u="sng" dirty="0">
                <a:solidFill>
                  <a:schemeClr val="hlink"/>
                </a:solidFill>
                <a:hlinkClick r:id="rId12"/>
              </a:rPr>
              <a:t>sleuth</a:t>
            </a:r>
            <a:endParaRPr lang="en-US" sz="1600" u="sng" dirty="0">
              <a:solidFill>
                <a:schemeClr val="hlink"/>
              </a:solidFill>
            </a:endParaRPr>
          </a:p>
          <a:p>
            <a:pPr marL="0" indent="0">
              <a:lnSpc>
                <a:spcPct val="70000"/>
              </a:lnSpc>
              <a:buClr>
                <a:schemeClr val="dk1"/>
              </a:buClr>
              <a:buSzPts val="2210"/>
              <a:buNone/>
            </a:pPr>
            <a:endParaRPr lang="en-US" sz="1600" dirty="0"/>
          </a:p>
          <a:p>
            <a:pPr marL="0" indent="0">
              <a:lnSpc>
                <a:spcPct val="70000"/>
              </a:lnSpc>
              <a:buClr>
                <a:schemeClr val="dk1"/>
              </a:buClr>
              <a:buSzPts val="2210"/>
              <a:buNone/>
            </a:pPr>
            <a:r>
              <a:rPr lang="en-US" sz="1600" dirty="0"/>
              <a:t>REFS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en-US" sz="1400" dirty="0">
                <a:solidFill>
                  <a:srgbClr val="222222"/>
                </a:solidFill>
                <a:latin typeface="-apple-system"/>
              </a:rPr>
              <a:t>Martin, J., Wang, Z. (2011) Next-generation transcriptome assembly. </a:t>
            </a:r>
            <a:r>
              <a:rPr lang="en-US" sz="1400" i="1" dirty="0">
                <a:solidFill>
                  <a:srgbClr val="222222"/>
                </a:solidFill>
                <a:latin typeface="-apple-system"/>
              </a:rPr>
              <a:t>Nat Rev Genet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sz="1400" b="1" dirty="0">
                <a:solidFill>
                  <a:srgbClr val="222222"/>
                </a:solidFill>
                <a:latin typeface="-apple-system"/>
              </a:rPr>
              <a:t>12, 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671–682. </a:t>
            </a:r>
            <a:r>
              <a:rPr lang="en-US" sz="1400" dirty="0">
                <a:solidFill>
                  <a:srgbClr val="222222"/>
                </a:solidFill>
                <a:latin typeface="-apple-system"/>
                <a:hlinkClick r:id="rId13"/>
              </a:rPr>
              <a:t>https://doi.org/10.1038/nrg3068</a:t>
            </a:r>
            <a:endParaRPr lang="en-US" sz="1400" dirty="0">
              <a:solidFill>
                <a:srgbClr val="222222"/>
              </a:solidFill>
              <a:latin typeface="-apple-system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Pertea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et al. Transcript-level expression analysis of RNA-seq experiments with HISAT,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StringTie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 and Ballgown. Nat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Protoc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 11, 1650–1667 (2016).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  <a:hlinkClick r:id="rId14"/>
              </a:rPr>
              <a:t>https://doi.org/10.1038/nprot.2016.095</a:t>
            </a:r>
            <a:endParaRPr lang="en-US" sz="14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Conesa et al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. (2016) A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survey of best practices for RNA-seq data analysis. Genome Biol 17, 13. https://doi.org/10.1186/s13059-016-0881-8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Stark, R.,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Grzelak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M. &amp; Hadfield, J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. (2019). RNA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sequencing: the teenage years.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-apple-system"/>
              </a:rPr>
              <a:t>Nat Rev Genet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-apple-system"/>
              </a:rPr>
              <a:t>20, 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631–656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  <a:hlinkClick r:id="rId15"/>
              </a:rPr>
              <a:t>https://doi.org/10.1038/s41576-019-0150-2</a:t>
            </a:r>
            <a:endParaRPr lang="en-US" sz="14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Westermann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, A.J., Vogel, J. Cross-</a:t>
            </a: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species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 RNA-</a:t>
            </a: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seq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for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deciphering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 host–</a:t>
            </a: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microbe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s-UY" sz="1400" b="0" i="0" dirty="0" err="1">
                <a:solidFill>
                  <a:srgbClr val="222222"/>
                </a:solidFill>
                <a:effectLst/>
                <a:latin typeface="-apple-system"/>
              </a:rPr>
              <a:t>interactions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es-UY" sz="1400" b="0" i="1" dirty="0" err="1">
                <a:solidFill>
                  <a:srgbClr val="222222"/>
                </a:solidFill>
                <a:effectLst/>
                <a:latin typeface="-apple-system"/>
              </a:rPr>
              <a:t>Nat</a:t>
            </a:r>
            <a:r>
              <a:rPr lang="es-UY" sz="1400" b="0" i="1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s-UY" sz="1400" b="0" i="1" dirty="0" err="1">
                <a:solidFill>
                  <a:srgbClr val="222222"/>
                </a:solidFill>
                <a:effectLst/>
                <a:latin typeface="-apple-system"/>
              </a:rPr>
              <a:t>Rev</a:t>
            </a:r>
            <a:r>
              <a:rPr lang="es-UY" sz="1400" b="0" i="1" dirty="0">
                <a:solidFill>
                  <a:srgbClr val="222222"/>
                </a:solidFill>
                <a:effectLst/>
                <a:latin typeface="-apple-system"/>
              </a:rPr>
              <a:t> Genet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s-UY" sz="1400" b="1" i="0" dirty="0">
                <a:solidFill>
                  <a:srgbClr val="222222"/>
                </a:solidFill>
                <a:effectLst/>
                <a:latin typeface="-apple-system"/>
              </a:rPr>
              <a:t>22, 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</a:rPr>
              <a:t>361–378 (2021). </a:t>
            </a:r>
            <a:r>
              <a:rPr lang="es-UY" sz="1400" b="0" i="0" dirty="0">
                <a:solidFill>
                  <a:srgbClr val="222222"/>
                </a:solidFill>
                <a:effectLst/>
                <a:latin typeface="-apple-system"/>
                <a:hlinkClick r:id="rId16"/>
              </a:rPr>
              <a:t>https://doi.org/10.1038/s41576-021-00326-y</a:t>
            </a:r>
            <a:endParaRPr lang="es-UY" sz="14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endParaRPr lang="en-US" sz="1800" u="sng" dirty="0">
              <a:solidFill>
                <a:schemeClr val="hlink"/>
              </a:solidFill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endParaRPr sz="1800" dirty="0"/>
          </a:p>
          <a:p>
            <a:pPr marL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</a:pPr>
            <a:r>
              <a:rPr lang="en-US" sz="1400" dirty="0"/>
              <a:t>NOTE: many packages require raw counts for analysis, not FKPM/TPM, as they model dispersal of coverage and </a:t>
            </a:r>
            <a:r>
              <a:rPr lang="en-US" sz="1400" dirty="0" err="1"/>
              <a:t>normalise</a:t>
            </a:r>
            <a:r>
              <a:rPr lang="en-US" sz="1400" dirty="0"/>
              <a:t> across whole genome/transcriptome. Be careful to read/understand specific requirements per tool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Different cells express different genes</a:t>
            </a:r>
            <a:endParaRPr sz="3600" b="1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5" name="Marcador de contenido 24">
            <a:extLst>
              <a:ext uri="{FF2B5EF4-FFF2-40B4-BE49-F238E27FC236}">
                <a16:creationId xmlns:a16="http://schemas.microsoft.com/office/drawing/2014/main" id="{89513BC8-F14B-48E3-A7AA-D4CA47647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751"/>
          <a:stretch/>
        </p:blipFill>
        <p:spPr>
          <a:xfrm>
            <a:off x="1709638" y="1794205"/>
            <a:ext cx="9066197" cy="448627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C6435FC-71B4-434E-A947-5DEDD75726A5}"/>
              </a:ext>
            </a:extLst>
          </p:cNvPr>
          <p:cNvGrpSpPr/>
          <p:nvPr/>
        </p:nvGrpSpPr>
        <p:grpSpPr>
          <a:xfrm>
            <a:off x="9929004" y="500332"/>
            <a:ext cx="991948" cy="991948"/>
            <a:chOff x="9929004" y="500332"/>
            <a:chExt cx="991948" cy="991948"/>
          </a:xfrm>
          <a:noFill/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0A7636A-5FF1-4F18-A9F4-8251DD4D2151}"/>
                </a:ext>
              </a:extLst>
            </p:cNvPr>
            <p:cNvSpPr/>
            <p:nvPr/>
          </p:nvSpPr>
          <p:spPr>
            <a:xfrm>
              <a:off x="9929004" y="500332"/>
              <a:ext cx="991948" cy="991948"/>
            </a:xfrm>
            <a:prstGeom prst="ellipse">
              <a:avLst/>
            </a:prstGeom>
            <a:grpFill/>
            <a:ln w="19050">
              <a:solidFill>
                <a:srgbClr val="8ABF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>
                <a:solidFill>
                  <a:schemeClr val="accent6"/>
                </a:solidFill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9CF9079-661D-4626-B895-C1D4BBD94060}"/>
                </a:ext>
              </a:extLst>
            </p:cNvPr>
            <p:cNvSpPr/>
            <p:nvPr/>
          </p:nvSpPr>
          <p:spPr>
            <a:xfrm>
              <a:off x="10256812" y="672860"/>
              <a:ext cx="655514" cy="655514"/>
            </a:xfrm>
            <a:prstGeom prst="ellipse">
              <a:avLst/>
            </a:prstGeom>
            <a:grpFill/>
            <a:ln w="19050">
              <a:solidFill>
                <a:srgbClr val="8ABF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>
                <a:solidFill>
                  <a:schemeClr val="accent6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7C93DFB-3D37-402C-95D4-6F0CAE29DFC2}"/>
                </a:ext>
              </a:extLst>
            </p:cNvPr>
            <p:cNvSpPr/>
            <p:nvPr/>
          </p:nvSpPr>
          <p:spPr>
            <a:xfrm>
              <a:off x="10501227" y="802256"/>
              <a:ext cx="419725" cy="419725"/>
            </a:xfrm>
            <a:prstGeom prst="ellipse">
              <a:avLst/>
            </a:prstGeom>
            <a:grpFill/>
            <a:ln w="19050">
              <a:solidFill>
                <a:srgbClr val="8ABF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>
                <a:solidFill>
                  <a:schemeClr val="accent6"/>
                </a:solidFill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A5D4CC6-4876-4BB6-9200-6D85DE35048D}"/>
              </a:ext>
            </a:extLst>
          </p:cNvPr>
          <p:cNvSpPr txBox="1"/>
          <p:nvPr/>
        </p:nvSpPr>
        <p:spPr>
          <a:xfrm>
            <a:off x="9758454" y="828133"/>
            <a:ext cx="11624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UY" sz="16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WWPG 22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8342DAC-CB79-4D80-B74A-F1013ECF7517}"/>
              </a:ext>
            </a:extLst>
          </p:cNvPr>
          <p:cNvSpPr txBox="1"/>
          <p:nvPr/>
        </p:nvSpPr>
        <p:spPr>
          <a:xfrm>
            <a:off x="623258" y="63584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1800" dirty="0"/>
              <a:t>RNA-seq background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600" b="1" dirty="0">
                <a:solidFill>
                  <a:schemeClr val="accent6"/>
                </a:solidFill>
                <a:latin typeface="+mj-lt"/>
              </a:rPr>
              <a:t>Gene expression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D5F878A-4867-4B01-ABBF-D1FCC48CAFE4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519195E-9450-4070-B2C5-F2D9C1FB2D67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DB603E6E-025D-4F1D-BE6E-8139BE3FFC01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59F71D03-CA58-42F9-AA15-1500C6D9A334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1C537808-3DAF-4700-9D6F-10FB1523816E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27DED84-5A88-4D07-9281-687C4E234521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79A43E31-75FE-4E97-86CF-41CF3F4ECE3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472657"/>
              </p:ext>
            </p:extLst>
          </p:nvPr>
        </p:nvGraphicFramePr>
        <p:xfrm>
          <a:off x="3486150" y="1981994"/>
          <a:ext cx="52197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4" imgW="5219700" imgH="4038600" progId="Word.Document.8">
                  <p:embed/>
                </p:oleObj>
              </mc:Choice>
              <mc:Fallback>
                <p:oleObj name="Document" r:id="rId4" imgW="5219700" imgH="4038600" progId="Word.Document.8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C920AA19-0CF5-401D-9494-A6CDDDB14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981994"/>
                        <a:ext cx="52197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A9D08B42-889E-4297-8F43-240D5B0221B9}"/>
              </a:ext>
            </a:extLst>
          </p:cNvPr>
          <p:cNvSpPr txBox="1"/>
          <p:nvPr/>
        </p:nvSpPr>
        <p:spPr>
          <a:xfrm>
            <a:off x="623258" y="63584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1800" dirty="0"/>
              <a:t>RNA-seq background</a:t>
            </a:r>
          </a:p>
        </p:txBody>
      </p:sp>
    </p:spTree>
    <p:extLst>
      <p:ext uri="{BB962C8B-B14F-4D97-AF65-F5344CB8AC3E}">
        <p14:creationId xmlns:p14="http://schemas.microsoft.com/office/powerpoint/2010/main" val="179905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idx="1"/>
          </p:nvPr>
        </p:nvSpPr>
        <p:spPr>
          <a:xfrm>
            <a:off x="706653" y="22809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76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EF87DDD-C1F7-476C-96A9-A02DFF768BCB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AB42B19D-5098-4C3F-9D19-A0C7F4FE2434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E58280E6-097A-43B8-BD4A-DCAF2C1D2CDF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D5B2075E-948B-4DE8-A703-099E17B3339B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3B1E6D2F-435B-4F00-BE59-6AF99CD83C60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7AECA5E-7667-432A-AD06-A3B9D3702400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18" name="Marcador de contenido 6">
            <a:extLst>
              <a:ext uri="{FF2B5EF4-FFF2-40B4-BE49-F238E27FC236}">
                <a16:creationId xmlns:a16="http://schemas.microsoft.com/office/drawing/2014/main" id="{8807BD84-4522-494D-AE1D-5C88A101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69" y="1081141"/>
            <a:ext cx="7060446" cy="533691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3A12391-5C63-4D81-BEC8-F8A5E9BFB6FC}"/>
              </a:ext>
            </a:extLst>
          </p:cNvPr>
          <p:cNvGrpSpPr/>
          <p:nvPr/>
        </p:nvGrpSpPr>
        <p:grpSpPr>
          <a:xfrm>
            <a:off x="115147" y="1956411"/>
            <a:ext cx="3811438" cy="2103500"/>
            <a:chOff x="838200" y="2041957"/>
            <a:chExt cx="3811438" cy="2103500"/>
          </a:xfrm>
        </p:grpSpPr>
        <p:sp>
          <p:nvSpPr>
            <p:cNvPr id="268" name="Google Shape;268;p31"/>
            <p:cNvSpPr txBox="1"/>
            <p:nvPr/>
          </p:nvSpPr>
          <p:spPr>
            <a:xfrm>
              <a:off x="838200" y="2041957"/>
              <a:ext cx="3388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Low to moderate throughput</a:t>
              </a:r>
              <a:endParaRPr sz="1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" name="Conector recto de flecha 2">
              <a:extLst>
                <a:ext uri="{FF2B5EF4-FFF2-40B4-BE49-F238E27FC236}">
                  <a16:creationId xmlns:a16="http://schemas.microsoft.com/office/drawing/2014/main" id="{9DCDE50E-A8D8-4D14-90D1-77101D54C990}"/>
                </a:ext>
              </a:extLst>
            </p:cNvPr>
            <p:cNvCxnSpPr>
              <a:cxnSpLocks/>
            </p:cNvCxnSpPr>
            <p:nvPr/>
          </p:nvCxnSpPr>
          <p:spPr>
            <a:xfrm>
              <a:off x="2282410" y="2419916"/>
              <a:ext cx="478043" cy="17255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A1A71534-306A-4F86-A5FD-ED7B722A1FC8}"/>
                </a:ext>
              </a:extLst>
            </p:cNvPr>
            <p:cNvCxnSpPr>
              <a:cxnSpLocks/>
            </p:cNvCxnSpPr>
            <p:nvPr/>
          </p:nvCxnSpPr>
          <p:spPr>
            <a:xfrm>
              <a:off x="2760453" y="2419916"/>
              <a:ext cx="664234" cy="9875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EC776DFC-B258-449D-89F5-B279E5762025}"/>
                </a:ext>
              </a:extLst>
            </p:cNvPr>
            <p:cNvCxnSpPr>
              <a:cxnSpLocks/>
            </p:cNvCxnSpPr>
            <p:nvPr/>
          </p:nvCxnSpPr>
          <p:spPr>
            <a:xfrm>
              <a:off x="3726619" y="2165231"/>
              <a:ext cx="9230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1BAAD07-A046-489C-9578-8E071B171914}"/>
              </a:ext>
            </a:extLst>
          </p:cNvPr>
          <p:cNvGrpSpPr/>
          <p:nvPr/>
        </p:nvGrpSpPr>
        <p:grpSpPr>
          <a:xfrm>
            <a:off x="5772639" y="3904496"/>
            <a:ext cx="5296618" cy="2247786"/>
            <a:chOff x="6495692" y="3990042"/>
            <a:chExt cx="5296618" cy="2247786"/>
          </a:xfrm>
        </p:grpSpPr>
        <p:sp>
          <p:nvSpPr>
            <p:cNvPr id="263" name="Google Shape;263;p31"/>
            <p:cNvSpPr txBox="1"/>
            <p:nvPr/>
          </p:nvSpPr>
          <p:spPr>
            <a:xfrm>
              <a:off x="7456822" y="5157160"/>
              <a:ext cx="42837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Moderate to high throughput approaches</a:t>
              </a:r>
              <a:endParaRPr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1"/>
            <p:cNvSpPr txBox="1"/>
            <p:nvPr/>
          </p:nvSpPr>
          <p:spPr>
            <a:xfrm>
              <a:off x="6560137" y="5591497"/>
              <a:ext cx="30591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Requires reference genome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Large amounts of RNA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1"/>
            <p:cNvSpPr txBox="1"/>
            <p:nvPr/>
          </p:nvSpPr>
          <p:spPr>
            <a:xfrm>
              <a:off x="8587587" y="3990042"/>
              <a:ext cx="32047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novo or reference based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 cell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RNAseq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possible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95D03A15-0520-411F-88FF-3A28E1165B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9381" y="4313208"/>
              <a:ext cx="415634" cy="8439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D4E9257B-A9EA-4718-B295-1C269E6A1900}"/>
                </a:ext>
              </a:extLst>
            </p:cNvPr>
            <p:cNvCxnSpPr>
              <a:cxnSpLocks/>
              <a:stCxn id="263" idx="1"/>
            </p:cNvCxnSpPr>
            <p:nvPr/>
          </p:nvCxnSpPr>
          <p:spPr>
            <a:xfrm flipH="1" flipV="1">
              <a:off x="6495692" y="4925684"/>
              <a:ext cx="961130" cy="4161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439A1F9-16DD-4B18-AA9D-D5B84F9AC7B4}"/>
              </a:ext>
            </a:extLst>
          </p:cNvPr>
          <p:cNvSpPr txBox="1"/>
          <p:nvPr/>
        </p:nvSpPr>
        <p:spPr>
          <a:xfrm>
            <a:off x="623258" y="63584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1800" dirty="0"/>
              <a:t>RNA-seq background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F6F3F37-E0BC-42E4-A9C5-79CC4A47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834">
            <a:off x="7827886" y="848924"/>
            <a:ext cx="2832479" cy="2461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+mj-lt"/>
              </a:rPr>
              <a:t>Approaches to measure RNA abundance</a:t>
            </a:r>
            <a:endParaRPr sz="36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6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RNA sequencing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15BC45B-1517-4FCD-8D5E-ABA52886BCB6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8ED7308-8CE1-47DC-AD1F-B20F2CADE884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2EC57FCE-7038-4DEE-A3E3-C0E9D26E076A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411FE421-8A4E-4C06-9FC1-FE18C546CD0D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D9538021-E840-4503-8E3E-9F9AD23295B2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D397D2B-1FF4-442D-876E-92EEF9D09161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B708138D-3478-4979-B7D7-387AB4F56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7" y="1328374"/>
            <a:ext cx="9143910" cy="49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A99C960-ABDF-4D40-9E12-BE49060E5E39}"/>
              </a:ext>
            </a:extLst>
          </p:cNvPr>
          <p:cNvSpPr txBox="1"/>
          <p:nvPr/>
        </p:nvSpPr>
        <p:spPr>
          <a:xfrm>
            <a:off x="623258" y="63584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1800" dirty="0"/>
              <a:t>RNA-seq background</a:t>
            </a:r>
          </a:p>
        </p:txBody>
      </p:sp>
    </p:spTree>
    <p:extLst>
      <p:ext uri="{BB962C8B-B14F-4D97-AF65-F5344CB8AC3E}">
        <p14:creationId xmlns:p14="http://schemas.microsoft.com/office/powerpoint/2010/main" val="115947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70" y="365125"/>
            <a:ext cx="10515600" cy="13255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notes on experimental design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C062095-755F-408C-BD2B-E9D6B9E4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4734"/>
            <a:ext cx="5157787" cy="432309"/>
          </a:xfrm>
        </p:spPr>
        <p:txBody>
          <a:bodyPr/>
          <a:lstStyle/>
          <a:p>
            <a:r>
              <a:rPr lang="es-UY" dirty="0" err="1"/>
              <a:t>Replicates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7479" y="1880561"/>
            <a:ext cx="5157787" cy="4364965"/>
          </a:xfrm>
        </p:spPr>
        <p:txBody>
          <a:bodyPr>
            <a:normAutofit lnSpcReduction="10000"/>
          </a:bodyPr>
          <a:lstStyle/>
          <a:p>
            <a:pPr marL="233363" lvl="1"/>
            <a:r>
              <a:rPr lang="en-US" sz="1800" u="sng" dirty="0">
                <a:solidFill>
                  <a:schemeClr val="accent6"/>
                </a:solidFill>
              </a:rPr>
              <a:t>Since generally the idea is quantifying differential expression: </a:t>
            </a: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dirty="0"/>
          </a:p>
          <a:p>
            <a:pPr marL="233363" lvl="1"/>
            <a:endParaRPr lang="en-US" sz="1800" dirty="0"/>
          </a:p>
          <a:p>
            <a:pPr marL="233363" lvl="1"/>
            <a:r>
              <a:rPr lang="en-US" sz="1800" dirty="0"/>
              <a:t>Relevant biological replicates are key to reliable results </a:t>
            </a:r>
          </a:p>
          <a:p>
            <a:pPr marL="4763" lvl="1" indent="0">
              <a:buNone/>
            </a:pPr>
            <a:endParaRPr lang="en-US" sz="1800" dirty="0"/>
          </a:p>
          <a:p>
            <a:pPr marL="233363" lvl="1"/>
            <a:r>
              <a:rPr lang="en-US" sz="1800" dirty="0"/>
              <a:t>Technical replicates are not generally required, but try to arrange samples on plates to </a:t>
            </a:r>
            <a:r>
              <a:rPr lang="en-US" sz="1800" dirty="0" err="1"/>
              <a:t>minimise</a:t>
            </a:r>
            <a:r>
              <a:rPr lang="en-US" sz="1800" dirty="0"/>
              <a:t> potential problems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0C8FF4F-8053-465D-AF0C-4024E6F3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5119"/>
            <a:ext cx="5183188" cy="823912"/>
          </a:xfrm>
        </p:spPr>
        <p:txBody>
          <a:bodyPr/>
          <a:lstStyle/>
          <a:p>
            <a:r>
              <a:rPr lang="en-US" sz="2400" dirty="0"/>
              <a:t>Sequencing depth</a:t>
            </a:r>
          </a:p>
          <a:p>
            <a:endParaRPr lang="es-UY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CBECF647-041A-445F-88AC-D13175FE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563" y="1792319"/>
            <a:ext cx="5183188" cy="4539471"/>
          </a:xfrm>
        </p:spPr>
        <p:txBody>
          <a:bodyPr>
            <a:noAutofit/>
          </a:bodyPr>
          <a:lstStyle/>
          <a:p>
            <a:pPr marL="233363" lvl="1"/>
            <a:r>
              <a:rPr lang="en-US" sz="1800" u="sng" dirty="0">
                <a:solidFill>
                  <a:schemeClr val="accent6"/>
                </a:solidFill>
              </a:rPr>
              <a:t>How many reads to discover low expression transcripts?</a:t>
            </a: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endParaRPr lang="en-US" sz="1800" u="sng" dirty="0">
              <a:solidFill>
                <a:schemeClr val="accent6"/>
              </a:solidFill>
            </a:endParaRPr>
          </a:p>
          <a:p>
            <a:pPr marL="233363" lvl="1"/>
            <a:r>
              <a:rPr lang="en-US" sz="1800" dirty="0"/>
              <a:t>Increased sequencing depth improves low copy number transcript detection</a:t>
            </a:r>
          </a:p>
          <a:p>
            <a:pPr marL="233363" lvl="1"/>
            <a:endParaRPr lang="en-US" sz="1800" dirty="0"/>
          </a:p>
          <a:p>
            <a:pPr marL="233363" lvl="1"/>
            <a:r>
              <a:rPr lang="en-US" sz="1800" dirty="0"/>
              <a:t>Practical considerations e.g. amount of data on one lane, number of barcodes/tags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82504E2-5492-493E-A37F-2FE6F3246715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0050B62-1644-4A76-A3D6-C5C32E128E6C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E073EF55-D0CF-4427-B4EA-33732B5DD1D1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1C68889-9516-478A-B9BB-DDD80A00BD92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CAFA7C09-85C9-4CF8-AD22-3AB9E9C485D8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7AD4E77-5A6C-4BF7-A3FD-E7C48414869A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pic>
        <p:nvPicPr>
          <p:cNvPr id="18434" name="Picture 2" descr="Experimental design considerations | Introduction to RNA-Seq using  high-performance computing - ARCHIVED">
            <a:extLst>
              <a:ext uri="{FF2B5EF4-FFF2-40B4-BE49-F238E27FC236}">
                <a16:creationId xmlns:a16="http://schemas.microsoft.com/office/drawing/2014/main" id="{B6940CD3-9B23-4C7F-9B20-B4634D6F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7" y="2594615"/>
            <a:ext cx="3957318" cy="18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Understanding Gene Coverage and Read Depth - YouTube">
            <a:extLst>
              <a:ext uri="{FF2B5EF4-FFF2-40B4-BE49-F238E27FC236}">
                <a16:creationId xmlns:a16="http://schemas.microsoft.com/office/drawing/2014/main" id="{86194D4C-06BF-4985-B485-912E94649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2710" r="4977" b="2804"/>
          <a:stretch/>
        </p:blipFill>
        <p:spPr bwMode="auto">
          <a:xfrm>
            <a:off x="6581955" y="3034562"/>
            <a:ext cx="2449902" cy="12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3B19ED-DF61-4EBA-9A25-952A940E8F9F}"/>
              </a:ext>
            </a:extLst>
          </p:cNvPr>
          <p:cNvSpPr txBox="1"/>
          <p:nvPr/>
        </p:nvSpPr>
        <p:spPr>
          <a:xfrm>
            <a:off x="8099305" y="2615281"/>
            <a:ext cx="393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u="sng" dirty="0"/>
              <a:t># </a:t>
            </a:r>
            <a:r>
              <a:rPr lang="es-UY" u="sng" dirty="0" err="1"/>
              <a:t>reads</a:t>
            </a:r>
            <a:r>
              <a:rPr lang="es-UY" u="sng" dirty="0"/>
              <a:t> * </a:t>
            </a:r>
            <a:r>
              <a:rPr lang="es-UY" u="sng" dirty="0" err="1"/>
              <a:t>read</a:t>
            </a:r>
            <a:r>
              <a:rPr lang="es-UY" u="sng" dirty="0"/>
              <a:t> </a:t>
            </a:r>
            <a:r>
              <a:rPr lang="es-UY" u="sng" dirty="0" err="1"/>
              <a:t>length</a:t>
            </a:r>
            <a:endParaRPr lang="es-UY" u="sng" dirty="0"/>
          </a:p>
          <a:p>
            <a:pPr algn="ctr"/>
            <a:r>
              <a:rPr lang="es-UY" u="sng" dirty="0" err="1"/>
              <a:t>Estimated</a:t>
            </a:r>
            <a:r>
              <a:rPr lang="es-UY" u="sng" dirty="0"/>
              <a:t> </a:t>
            </a:r>
            <a:r>
              <a:rPr lang="es-UY" u="sng" dirty="0" err="1"/>
              <a:t>length</a:t>
            </a:r>
            <a:r>
              <a:rPr lang="es-UY" u="sng" dirty="0"/>
              <a:t> </a:t>
            </a:r>
            <a:r>
              <a:rPr lang="es-UY" u="sng" dirty="0" err="1"/>
              <a:t>of</a:t>
            </a:r>
            <a:r>
              <a:rPr lang="es-UY" u="sng" dirty="0"/>
              <a:t> </a:t>
            </a:r>
            <a:r>
              <a:rPr lang="es-UY" u="sng" dirty="0" err="1"/>
              <a:t>exome</a:t>
            </a:r>
            <a:endParaRPr lang="es-UY" u="sng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A2061D-5FB3-44CE-86CB-45D0AB231F66}"/>
              </a:ext>
            </a:extLst>
          </p:cNvPr>
          <p:cNvSpPr txBox="1"/>
          <p:nvPr/>
        </p:nvSpPr>
        <p:spPr>
          <a:xfrm>
            <a:off x="623258" y="63584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1800" dirty="0"/>
              <a:t>RNA-seq background</a:t>
            </a:r>
          </a:p>
        </p:txBody>
      </p:sp>
    </p:spTree>
    <p:extLst>
      <p:ext uri="{BB962C8B-B14F-4D97-AF65-F5344CB8AC3E}">
        <p14:creationId xmlns:p14="http://schemas.microsoft.com/office/powerpoint/2010/main" val="192917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D571745-3E29-42DC-881D-0DCCC9F54C3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UY" sz="36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RNAseq</a:t>
            </a:r>
            <a:r>
              <a:rPr lang="es-UY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</a:t>
            </a:r>
            <a:r>
              <a:rPr lang="es-UY" sz="36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analysis</a:t>
            </a:r>
            <a:r>
              <a:rPr lang="es-UY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</a:t>
            </a:r>
            <a:r>
              <a:rPr lang="es-UY" sz="36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strategies</a:t>
            </a:r>
            <a:endParaRPr lang="es-UY" sz="3600" b="1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FB4CC47-579C-4790-9EA4-5C9EB2062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r="58836" b="49006"/>
          <a:stretch/>
        </p:blipFill>
        <p:spPr bwMode="auto">
          <a:xfrm>
            <a:off x="491705" y="2096219"/>
            <a:ext cx="3416061" cy="20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BBEACE7F-ADCF-459B-81FA-11C6173ED41F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1326F108-0039-438D-BE4C-6D777064C1F6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82FAAF25-2287-4665-834F-EC042437E07D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21FD0E0E-682F-478E-A43A-8B70BB4592F7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80A2D390-B16A-4524-9C8B-144144ECCA91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C524F42-CD24-45D3-8B64-ABD64C362ED6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BB53C20-944B-45E6-9294-6E24217DA299}"/>
              </a:ext>
            </a:extLst>
          </p:cNvPr>
          <p:cNvSpPr txBox="1"/>
          <p:nvPr/>
        </p:nvSpPr>
        <p:spPr>
          <a:xfrm>
            <a:off x="405441" y="4405001"/>
            <a:ext cx="458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No </a:t>
            </a:r>
            <a:r>
              <a:rPr lang="es-UY" dirty="0" err="1"/>
              <a:t>reference</a:t>
            </a:r>
            <a:r>
              <a:rPr lang="es-UY" dirty="0"/>
              <a:t> </a:t>
            </a:r>
            <a:r>
              <a:rPr lang="es-UY" dirty="0" err="1"/>
              <a:t>genome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To</a:t>
            </a:r>
            <a:r>
              <a:rPr lang="es-UY" dirty="0"/>
              <a:t> </a:t>
            </a:r>
            <a:r>
              <a:rPr lang="es-UY" dirty="0" err="1"/>
              <a:t>identify</a:t>
            </a:r>
            <a:r>
              <a:rPr lang="es-UY" dirty="0"/>
              <a:t> novel </a:t>
            </a:r>
            <a:r>
              <a:rPr lang="es-UY" dirty="0" err="1"/>
              <a:t>transcripts</a:t>
            </a:r>
            <a:r>
              <a:rPr lang="es-UY" dirty="0"/>
              <a:t>/</a:t>
            </a:r>
            <a:r>
              <a:rPr lang="es-UY" dirty="0" err="1"/>
              <a:t>isoforms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Identify</a:t>
            </a:r>
            <a:r>
              <a:rPr lang="es-UY" dirty="0"/>
              <a:t> </a:t>
            </a:r>
            <a:r>
              <a:rPr lang="es-UY" dirty="0" err="1"/>
              <a:t>fusion</a:t>
            </a:r>
            <a:r>
              <a:rPr lang="es-UY" dirty="0"/>
              <a:t> </a:t>
            </a:r>
            <a:r>
              <a:rPr lang="es-UY" dirty="0" err="1"/>
              <a:t>reads</a:t>
            </a:r>
            <a:endParaRPr lang="es-UY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946935-5207-4437-B7D9-5DA269A64DF8}"/>
              </a:ext>
            </a:extLst>
          </p:cNvPr>
          <p:cNvSpPr txBox="1"/>
          <p:nvPr/>
        </p:nvSpPr>
        <p:spPr>
          <a:xfrm>
            <a:off x="4172310" y="5097457"/>
            <a:ext cx="458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Identify</a:t>
            </a:r>
            <a:r>
              <a:rPr lang="es-UY" dirty="0"/>
              <a:t> novel </a:t>
            </a:r>
            <a:r>
              <a:rPr lang="es-UY" dirty="0" err="1"/>
              <a:t>transcripts</a:t>
            </a:r>
            <a:r>
              <a:rPr lang="es-UY" dirty="0"/>
              <a:t>/</a:t>
            </a:r>
            <a:r>
              <a:rPr lang="es-UY" dirty="0" err="1"/>
              <a:t>isoforms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Update</a:t>
            </a:r>
            <a:r>
              <a:rPr lang="es-UY" dirty="0"/>
              <a:t> genoma </a:t>
            </a:r>
            <a:r>
              <a:rPr lang="es-UY" dirty="0" err="1"/>
              <a:t>annotation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Differential</a:t>
            </a:r>
            <a:r>
              <a:rPr lang="es-UY" dirty="0"/>
              <a:t> </a:t>
            </a:r>
            <a:r>
              <a:rPr lang="es-UY" dirty="0" err="1"/>
              <a:t>expression</a:t>
            </a:r>
            <a:endParaRPr lang="es-UY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AEE8A5F-9DDE-4732-94C2-96A9DFA5DCEB}"/>
              </a:ext>
            </a:extLst>
          </p:cNvPr>
          <p:cNvSpPr txBox="1"/>
          <p:nvPr/>
        </p:nvSpPr>
        <p:spPr>
          <a:xfrm>
            <a:off x="8117367" y="4597786"/>
            <a:ext cx="458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Quantify</a:t>
            </a:r>
            <a:r>
              <a:rPr lang="es-UY" dirty="0"/>
              <a:t> </a:t>
            </a:r>
            <a:r>
              <a:rPr lang="es-UY" dirty="0" err="1"/>
              <a:t>differential</a:t>
            </a:r>
            <a:r>
              <a:rPr lang="es-UY" dirty="0"/>
              <a:t> </a:t>
            </a:r>
            <a:r>
              <a:rPr lang="es-UY" dirty="0" err="1"/>
              <a:t>expression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Faster</a:t>
            </a:r>
            <a:r>
              <a:rPr lang="es-UY" dirty="0"/>
              <a:t> cause </a:t>
            </a:r>
            <a:r>
              <a:rPr lang="es-UY" dirty="0" err="1"/>
              <a:t>less</a:t>
            </a:r>
            <a:r>
              <a:rPr lang="es-UY" dirty="0"/>
              <a:t> target </a:t>
            </a:r>
            <a:r>
              <a:rPr lang="es-UY" dirty="0" err="1"/>
              <a:t>sequences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err="1"/>
              <a:t>Improved</a:t>
            </a:r>
            <a:r>
              <a:rPr lang="es-UY" dirty="0"/>
              <a:t> </a:t>
            </a:r>
            <a:r>
              <a:rPr lang="es-UY" dirty="0" err="1"/>
              <a:t>algorithms</a:t>
            </a:r>
            <a:endParaRPr lang="es-UY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AE0D3AA-4967-4986-BAB0-D5D2E25DA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53165" r="32606" b="9552"/>
          <a:stretch/>
        </p:blipFill>
        <p:spPr bwMode="auto">
          <a:xfrm>
            <a:off x="4373591" y="2084495"/>
            <a:ext cx="3433313" cy="23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D99BB7B-CF67-4146-9803-1F8667200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17150" r="4386" b="45662"/>
          <a:stretch/>
        </p:blipFill>
        <p:spPr bwMode="auto">
          <a:xfrm>
            <a:off x="8281357" y="2001329"/>
            <a:ext cx="3536831" cy="23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5C1ACD7-5E7D-4416-81B2-5A9AA4980EA5}"/>
              </a:ext>
            </a:extLst>
          </p:cNvPr>
          <p:cNvSpPr txBox="1"/>
          <p:nvPr/>
        </p:nvSpPr>
        <p:spPr>
          <a:xfrm>
            <a:off x="623258" y="63584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①"/>
            </a:pPr>
            <a:r>
              <a:rPr lang="en-US" sz="1800" dirty="0"/>
              <a:t>RNA-seq background</a:t>
            </a:r>
          </a:p>
        </p:txBody>
      </p:sp>
    </p:spTree>
    <p:extLst>
      <p:ext uri="{BB962C8B-B14F-4D97-AF65-F5344CB8AC3E}">
        <p14:creationId xmlns:p14="http://schemas.microsoft.com/office/powerpoint/2010/main" val="236323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19FAD-0E22-4D8C-87EB-E96B67CA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7" name="Picture 2" descr="Fig. 2">
            <a:extLst>
              <a:ext uri="{FF2B5EF4-FFF2-40B4-BE49-F238E27FC236}">
                <a16:creationId xmlns:a16="http://schemas.microsoft.com/office/drawing/2014/main" id="{06ABE64B-092D-4EC7-B83D-C31B449C3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2" y="1825625"/>
            <a:ext cx="74844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F9229684-66CA-4722-B803-BE8E20BFDE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3600" b="1">
                <a:solidFill>
                  <a:schemeClr val="accent6"/>
                </a:solidFill>
                <a:latin typeface="+mj-lt"/>
              </a:rPr>
              <a:t>RNAseq analysis strategies</a:t>
            </a:r>
            <a:endParaRPr lang="es-UY" sz="3600" b="1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873189A-D76A-4DAD-B31F-46236604F265}"/>
              </a:ext>
            </a:extLst>
          </p:cNvPr>
          <p:cNvGrpSpPr/>
          <p:nvPr/>
        </p:nvGrpSpPr>
        <p:grpSpPr>
          <a:xfrm>
            <a:off x="9758454" y="500332"/>
            <a:ext cx="1162498" cy="991948"/>
            <a:chOff x="9758454" y="500332"/>
            <a:chExt cx="1162498" cy="99194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3CBA447-698D-4C37-81BB-6039ADA81348}"/>
                </a:ext>
              </a:extLst>
            </p:cNvPr>
            <p:cNvGrpSpPr/>
            <p:nvPr/>
          </p:nvGrpSpPr>
          <p:grpSpPr>
            <a:xfrm>
              <a:off x="9929004" y="500332"/>
              <a:ext cx="991948" cy="991948"/>
              <a:chOff x="9929004" y="500332"/>
              <a:chExt cx="991948" cy="991948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1A4EAD91-B63A-4CF9-9153-352C6C6ED6E3}"/>
                  </a:ext>
                </a:extLst>
              </p:cNvPr>
              <p:cNvSpPr/>
              <p:nvPr/>
            </p:nvSpPr>
            <p:spPr>
              <a:xfrm>
                <a:off x="9929004" y="500332"/>
                <a:ext cx="991948" cy="991948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92D32007-EBAB-4914-86A7-2E262F434B10}"/>
                  </a:ext>
                </a:extLst>
              </p:cNvPr>
              <p:cNvSpPr/>
              <p:nvPr/>
            </p:nvSpPr>
            <p:spPr>
              <a:xfrm>
                <a:off x="10256812" y="672860"/>
                <a:ext cx="655514" cy="655514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E0D20330-EB55-457C-B64A-6C328EC992BD}"/>
                  </a:ext>
                </a:extLst>
              </p:cNvPr>
              <p:cNvSpPr/>
              <p:nvPr/>
            </p:nvSpPr>
            <p:spPr>
              <a:xfrm>
                <a:off x="10501227" y="802256"/>
                <a:ext cx="419725" cy="419725"/>
              </a:xfrm>
              <a:prstGeom prst="ellipse">
                <a:avLst/>
              </a:prstGeom>
              <a:noFill/>
              <a:ln w="19050">
                <a:solidFill>
                  <a:srgbClr val="8ABF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FEDEDA4-F9AF-4BBF-B8D4-EC4A50F9A346}"/>
                </a:ext>
              </a:extLst>
            </p:cNvPr>
            <p:cNvSpPr txBox="1"/>
            <p:nvPr/>
          </p:nvSpPr>
          <p:spPr>
            <a:xfrm>
              <a:off x="9758454" y="828133"/>
              <a:ext cx="116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UY" sz="1600" dirty="0">
                  <a:solidFill>
                    <a:srgbClr val="8ABF55"/>
                  </a:solidFill>
                  <a:latin typeface="Arial Rounded MT Bold" panose="020F0704030504030204" pitchFamily="34" charset="0"/>
                </a:rPr>
                <a:t>WWPG 22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F6D55A-3AB3-407F-A300-9CD378773C02}"/>
              </a:ext>
            </a:extLst>
          </p:cNvPr>
          <p:cNvSpPr txBox="1"/>
          <p:nvPr/>
        </p:nvSpPr>
        <p:spPr>
          <a:xfrm>
            <a:off x="390344" y="6461510"/>
            <a:ext cx="7382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17525">
              <a:buClr>
                <a:schemeClr val="accent6"/>
              </a:buClr>
              <a:buFont typeface="Calibri" panose="020F0502020204030204" pitchFamily="34" charset="0"/>
              <a:buChar char="③"/>
            </a:pPr>
            <a:r>
              <a:rPr lang="en-US" sz="1800" dirty="0"/>
              <a:t>Mapping to the transcriptome and counting reads (</a:t>
            </a:r>
            <a:r>
              <a:rPr lang="en-US" sz="1800" i="1" dirty="0" err="1"/>
              <a:t>Kallisto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448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19346</TotalTime>
  <Words>2020</Words>
  <Application>Microsoft Office PowerPoint</Application>
  <PresentationFormat>Panorámica</PresentationFormat>
  <Paragraphs>259</Paragraphs>
  <Slides>21</Slides>
  <Notes>10</Notes>
  <HiddenSlides>1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Arial Rounded MT Bold</vt:lpstr>
      <vt:lpstr>Calibri</vt:lpstr>
      <vt:lpstr>Calibri Light</vt:lpstr>
      <vt:lpstr>IBM Plex Sans</vt:lpstr>
      <vt:lpstr>Office Theme</vt:lpstr>
      <vt:lpstr>Document</vt:lpstr>
      <vt:lpstr>Equation</vt:lpstr>
      <vt:lpstr>Module 6 Transcriptome analysis using RNA-seq</vt:lpstr>
      <vt:lpstr>outline</vt:lpstr>
      <vt:lpstr>Different cells express different genes</vt:lpstr>
      <vt:lpstr>Gene expression</vt:lpstr>
      <vt:lpstr>Approaches to measure RNA abundance</vt:lpstr>
      <vt:lpstr>RNA sequencing</vt:lpstr>
      <vt:lpstr>notes on experimental design</vt:lpstr>
      <vt:lpstr>RNAseq analysis strategies</vt:lpstr>
      <vt:lpstr>Presentación de PowerPoint</vt:lpstr>
      <vt:lpstr>Mapping RNA-seq reads to the genome (HISAT2)</vt:lpstr>
      <vt:lpstr>Visualizing on Artemis</vt:lpstr>
      <vt:lpstr>Visualizing on Artemis</vt:lpstr>
      <vt:lpstr>Visualizing on Artemis</vt:lpstr>
      <vt:lpstr>Normalization</vt:lpstr>
      <vt:lpstr>Mapping to the transcriptome &amp; counting reads (Kallisto)</vt:lpstr>
      <vt:lpstr> Differential expression (Sleuth)</vt:lpstr>
      <vt:lpstr>Fold Change &amp; adjusted p value</vt:lpstr>
      <vt:lpstr>QC with Sleuth</vt:lpstr>
      <vt:lpstr>What to do with a gene list</vt:lpstr>
      <vt:lpstr>Today´s exercises</vt:lpstr>
      <vt:lpstr> Tools for differential expression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Expression using RNA-seq</dc:title>
  <dc:creator>Adam Reid</dc:creator>
  <cp:lastModifiedBy>Jose Tort</cp:lastModifiedBy>
  <cp:revision>44</cp:revision>
  <dcterms:created xsi:type="dcterms:W3CDTF">2016-10-20T08:35:45Z</dcterms:created>
  <dcterms:modified xsi:type="dcterms:W3CDTF">2022-02-10T17:46:33Z</dcterms:modified>
</cp:coreProperties>
</file>